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7" r:id="rId2"/>
  </p:sldIdLst>
  <p:sldSz cx="30267275" cy="42794238"/>
  <p:notesSz cx="9271000" cy="7010400"/>
  <p:custDataLst>
    <p:tags r:id="rId4"/>
  </p:custDataLst>
  <p:defaultTextStyle>
    <a:defPPr>
      <a:defRPr lang="en-US"/>
    </a:defPPr>
    <a:lvl1pPr marL="0" algn="l" defTabSz="4174843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1pPr>
    <a:lvl2pPr marL="2087422" algn="l" defTabSz="4174843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2pPr>
    <a:lvl3pPr marL="4174843" algn="l" defTabSz="4174843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3pPr>
    <a:lvl4pPr marL="6262266" algn="l" defTabSz="4174843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4pPr>
    <a:lvl5pPr marL="8349688" algn="l" defTabSz="4174843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5pPr>
    <a:lvl6pPr marL="10437110" algn="l" defTabSz="4174843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6pPr>
    <a:lvl7pPr marL="12524531" algn="l" defTabSz="4174843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7pPr>
    <a:lvl8pPr marL="14611953" algn="l" defTabSz="4174843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8pPr>
    <a:lvl9pPr marL="16699378" algn="l" defTabSz="4174843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79">
          <p15:clr>
            <a:srgbClr val="A4A3A4"/>
          </p15:clr>
        </p15:guide>
        <p15:guide id="2" pos="95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63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5" d="100"/>
          <a:sy n="25" d="100"/>
        </p:scale>
        <p:origin x="930" y="24"/>
      </p:cViewPr>
      <p:guideLst>
        <p:guide orient="horz" pos="13479"/>
        <p:guide pos="953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handoutMaster" Target="handoutMasters/handout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17433" cy="350520"/>
          </a:xfrm>
          <a:prstGeom prst="rect">
            <a:avLst/>
          </a:prstGeom>
        </p:spPr>
        <p:txBody>
          <a:bodyPr vert="horz" lIns="93031" tIns="46516" rIns="93031" bIns="46516" rtlCol="0"/>
          <a:lstStyle>
            <a:defPPr>
              <a:defRPr kern="1200" smtId="4294967295"/>
            </a:defPPr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51421" y="0"/>
            <a:ext cx="4017433" cy="350520"/>
          </a:xfrm>
          <a:prstGeom prst="rect">
            <a:avLst/>
          </a:prstGeom>
        </p:spPr>
        <p:txBody>
          <a:bodyPr vert="horz" lIns="93031" tIns="46516" rIns="93031" bIns="46516" rtlCol="0"/>
          <a:lstStyle>
            <a:defPPr>
              <a:defRPr kern="1200" smtId="4294967295"/>
            </a:defPPr>
            <a:lvl1pPr algn="r">
              <a:defRPr sz="1200"/>
            </a:lvl1pPr>
          </a:lstStyle>
          <a:p>
            <a:fld id="{CC86094F-8CAC-4ABA-91FD-549172B03991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17433" cy="350520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defPPr>
              <a:defRPr kern="1200" smtId="4294967295"/>
            </a:defPPr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51421" y="6658664"/>
            <a:ext cx="4017433" cy="350520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defPPr>
              <a:defRPr kern="1200" smtId="4294967295"/>
            </a:defPPr>
            <a:lvl1pPr algn="r">
              <a:defRPr sz="1200"/>
            </a:lvl1pPr>
          </a:lstStyle>
          <a:p>
            <a:fld id="{10019D56-83B5-4813-945D-B2632B9F2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744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522273" y="1040138"/>
            <a:ext cx="25292793" cy="5052098"/>
          </a:xfrm>
        </p:spPr>
        <p:txBody>
          <a:bodyPr/>
          <a:lstStyle>
            <a:defPPr>
              <a:defRPr kern="1200" smtId="4294967295"/>
            </a:defPPr>
            <a:lvl1pPr marL="0" indent="0" algn="ctr">
              <a:buNone/>
              <a:defRPr sz="12700" b="1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/>
            <a:r>
              <a:rPr lang="en-US" sz="6400" b="1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This is a Scientific Poster Template created by Graphicsland &amp; MakeSigns.com </a:t>
            </a:r>
            <a:br>
              <a:rPr lang="en-US" sz="6400" b="1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</a:br>
            <a:r>
              <a:rPr lang="en-US" sz="6400" b="1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Your poster title would go on these lines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22273" y="6240826"/>
            <a:ext cx="25292793" cy="3714778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12700"/>
            </a:lvl1pPr>
          </a:lstStyle>
          <a:p>
            <a:pPr algn="ctr"/>
            <a:r>
              <a:rPr lang="en-US" sz="4300">
                <a:solidFill>
                  <a:schemeClr val="bg1">
                    <a:lumMod val="85000"/>
                  </a:schemeClr>
                </a:solidFill>
                <a:cs typeface="Arial" pitchFamily="34" charset="0"/>
              </a:rPr>
              <a:t>Author Name, RN</a:t>
            </a:r>
            <a:r>
              <a:rPr lang="en-US" sz="4300" baseline="30000">
                <a:solidFill>
                  <a:schemeClr val="bg1">
                    <a:lumMod val="85000"/>
                  </a:schemeClr>
                </a:solidFill>
                <a:cs typeface="Arial" pitchFamily="34" charset="0"/>
              </a:rPr>
              <a:t>1</a:t>
            </a:r>
            <a:r>
              <a:rPr lang="en-US" sz="4300">
                <a:solidFill>
                  <a:schemeClr val="bg1">
                    <a:lumMod val="85000"/>
                  </a:schemeClr>
                </a:solidFill>
                <a:cs typeface="Arial" pitchFamily="34" charset="0"/>
              </a:rPr>
              <a:t>; Author Name, Ph.D</a:t>
            </a:r>
            <a:r>
              <a:rPr lang="en-US" sz="4300" baseline="30000">
                <a:solidFill>
                  <a:schemeClr val="bg1">
                    <a:lumMod val="85000"/>
                  </a:schemeClr>
                </a:solidFill>
                <a:cs typeface="Arial" pitchFamily="34" charset="0"/>
              </a:rPr>
              <a:t>2</a:t>
            </a:r>
            <a:r>
              <a:rPr lang="en-US" sz="4300">
                <a:solidFill>
                  <a:schemeClr val="bg1">
                    <a:lumMod val="85000"/>
                  </a:schemeClr>
                </a:solidFill>
                <a:cs typeface="Arial" pitchFamily="34" charset="0"/>
              </a:rPr>
              <a:t>, Author Name, RN</a:t>
            </a:r>
            <a:r>
              <a:rPr lang="en-US" sz="4300" baseline="30000">
                <a:solidFill>
                  <a:schemeClr val="bg1">
                    <a:lumMod val="85000"/>
                  </a:schemeClr>
                </a:solidFill>
                <a:cs typeface="Arial" pitchFamily="34" charset="0"/>
              </a:rPr>
              <a:t>2,3</a:t>
            </a:r>
            <a:r>
              <a:rPr lang="en-US" sz="4300">
                <a:solidFill>
                  <a:schemeClr val="bg1">
                    <a:lumMod val="85000"/>
                  </a:schemeClr>
                </a:solidFill>
                <a:cs typeface="Arial" pitchFamily="34" charset="0"/>
              </a:rPr>
              <a:t>; Author Name, Ph.D</a:t>
            </a:r>
            <a:r>
              <a:rPr lang="en-US" sz="4300" baseline="30000">
                <a:solidFill>
                  <a:schemeClr val="bg1">
                    <a:lumMod val="85000"/>
                  </a:schemeClr>
                </a:solidFill>
                <a:cs typeface="Arial" pitchFamily="34" charset="0"/>
              </a:rPr>
              <a:t>1,4</a:t>
            </a:r>
            <a:r>
              <a:rPr lang="en-US" sz="4300">
                <a:solidFill>
                  <a:schemeClr val="bg1">
                    <a:lumMod val="85000"/>
                  </a:schemeClr>
                </a:solidFill>
                <a:cs typeface="Arial" pitchFamily="34" charset="0"/>
              </a:rPr>
              <a:t> </a:t>
            </a:r>
            <a:br>
              <a:rPr lang="en-US" sz="4300">
                <a:solidFill>
                  <a:schemeClr val="bg1">
                    <a:lumMod val="85000"/>
                  </a:schemeClr>
                </a:solidFill>
                <a:cs typeface="Arial" pitchFamily="34" charset="0"/>
              </a:rPr>
            </a:br>
            <a:r>
              <a:rPr lang="en-US" sz="4300" baseline="30000">
                <a:solidFill>
                  <a:schemeClr val="bg1">
                    <a:lumMod val="85000"/>
                  </a:schemeClr>
                </a:solidFill>
                <a:cs typeface="Arial" pitchFamily="34" charset="0"/>
              </a:rPr>
              <a:t>1</a:t>
            </a:r>
            <a:r>
              <a:rPr lang="en-US" sz="4300">
                <a:solidFill>
                  <a:schemeClr val="bg1">
                    <a:lumMod val="85000"/>
                  </a:schemeClr>
                </a:solidFill>
                <a:cs typeface="Arial" pitchFamily="34" charset="0"/>
              </a:rPr>
              <a:t>Name of University, City, State; </a:t>
            </a:r>
            <a:r>
              <a:rPr lang="en-US" sz="4300" baseline="30000">
                <a:solidFill>
                  <a:schemeClr val="bg1">
                    <a:lumMod val="85000"/>
                  </a:schemeClr>
                </a:solidFill>
                <a:cs typeface="Arial" pitchFamily="34" charset="0"/>
              </a:rPr>
              <a:t>2</a:t>
            </a:r>
            <a:r>
              <a:rPr lang="en-US" sz="4300">
                <a:solidFill>
                  <a:schemeClr val="bg1">
                    <a:lumMod val="85000"/>
                  </a:schemeClr>
                </a:solidFill>
                <a:cs typeface="Arial" pitchFamily="34" charset="0"/>
              </a:rPr>
              <a:t>Name of University, City, State; </a:t>
            </a:r>
            <a:r>
              <a:rPr lang="en-US" sz="4300" baseline="30000">
                <a:solidFill>
                  <a:schemeClr val="bg1">
                    <a:lumMod val="85000"/>
                  </a:schemeClr>
                </a:solidFill>
                <a:cs typeface="Arial" pitchFamily="34" charset="0"/>
              </a:rPr>
              <a:t>3</a:t>
            </a:r>
            <a:r>
              <a:rPr lang="en-US" sz="4300">
                <a:solidFill>
                  <a:schemeClr val="bg1">
                    <a:lumMod val="85000"/>
                  </a:schemeClr>
                </a:solidFill>
                <a:cs typeface="Arial" pitchFamily="34" charset="0"/>
              </a:rPr>
              <a:t>Name of University, City, State; </a:t>
            </a:r>
            <a:r>
              <a:rPr lang="en-US" sz="4300" baseline="30000">
                <a:solidFill>
                  <a:schemeClr val="bg1">
                    <a:lumMod val="85000"/>
                  </a:schemeClr>
                </a:solidFill>
                <a:cs typeface="Arial" pitchFamily="34" charset="0"/>
              </a:rPr>
              <a:t>4</a:t>
            </a:r>
            <a:r>
              <a:rPr lang="en-US" sz="4300">
                <a:solidFill>
                  <a:schemeClr val="bg1">
                    <a:lumMod val="85000"/>
                  </a:schemeClr>
                </a:solidFill>
                <a:cs typeface="Arial" pitchFamily="34" charset="0"/>
              </a:rPr>
              <a:t>Name of University, City, State; </a:t>
            </a:r>
          </a:p>
        </p:txBody>
      </p:sp>
    </p:spTree>
    <p:extLst>
      <p:ext uri="{BB962C8B-B14F-4D97-AF65-F5344CB8AC3E}">
        <p14:creationId xmlns:p14="http://schemas.microsoft.com/office/powerpoint/2010/main" val="377022024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2B2B1B15-572C-4D0D-805F-6D7DD28B1F0E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7525B51C-4D5B-45F6-9506-A4E2255DB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8161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999693" y="5487968"/>
            <a:ext cx="24513342" cy="116842146"/>
          </a:xfrm>
        </p:spPr>
        <p:txBody>
          <a:bodyPr vert="eaVert"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49165" y="5487968"/>
            <a:ext cx="73046072" cy="116842146"/>
          </a:xfrm>
        </p:spPr>
        <p:txBody>
          <a:bodyPr vert="eaVert"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2B2B1B15-572C-4D0D-805F-6D7DD28B1F0E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7525B51C-4D5B-45F6-9506-A4E2255DB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23174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2B2B1B15-572C-4D0D-805F-6D7DD28B1F0E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7525B51C-4D5B-45F6-9506-A4E2255DB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31377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07" y="27499267"/>
            <a:ext cx="25727185" cy="8499411"/>
          </a:xfrm>
        </p:spPr>
        <p:txBody>
          <a:bodyPr anchor="t"/>
          <a:lstStyle>
            <a:defPPr>
              <a:defRPr kern="1200" smtId="4294967295"/>
            </a:defPPr>
            <a:lvl1pPr algn="l">
              <a:defRPr sz="18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907" y="18138028"/>
            <a:ext cx="25727185" cy="9361236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9200">
                <a:solidFill>
                  <a:schemeClr val="tx1">
                    <a:tint val="75000"/>
                  </a:schemeClr>
                </a:solidFill>
              </a:defRPr>
            </a:lvl1pPr>
            <a:lvl2pPr marL="2087422" indent="0">
              <a:buNone/>
              <a:defRPr sz="8300">
                <a:solidFill>
                  <a:schemeClr val="tx1">
                    <a:tint val="75000"/>
                  </a:schemeClr>
                </a:solidFill>
              </a:defRPr>
            </a:lvl2pPr>
            <a:lvl3pPr marL="4174843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226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4968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3711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4531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1953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69937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2B2B1B15-572C-4D0D-805F-6D7DD28B1F0E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7525B51C-4D5B-45F6-9506-A4E2255DB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30654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49163" y="31956998"/>
            <a:ext cx="48779705" cy="90373113"/>
          </a:xfrm>
        </p:spPr>
        <p:txBody>
          <a:bodyPr/>
          <a:lstStyle>
            <a:defPPr>
              <a:defRPr kern="1200" smtId="4294967295"/>
            </a:defPPr>
            <a:lvl1pPr>
              <a:defRPr sz="12700"/>
            </a:lvl1pPr>
            <a:lvl2pPr>
              <a:defRPr sz="10900"/>
            </a:lvl2pPr>
            <a:lvl3pPr>
              <a:defRPr sz="9200"/>
            </a:lvl3pPr>
            <a:lvl4pPr>
              <a:defRPr sz="8300"/>
            </a:lvl4pPr>
            <a:lvl5pPr>
              <a:defRPr sz="8300"/>
            </a:lvl5pPr>
            <a:lvl6pPr>
              <a:defRPr sz="8300"/>
            </a:lvl6pPr>
            <a:lvl7pPr>
              <a:defRPr sz="8300"/>
            </a:lvl7pPr>
            <a:lvl8pPr>
              <a:defRPr sz="8300"/>
            </a:lvl8pPr>
            <a:lvl9pPr>
              <a:defRPr sz="8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733323" y="31956998"/>
            <a:ext cx="48779708" cy="90373113"/>
          </a:xfrm>
        </p:spPr>
        <p:txBody>
          <a:bodyPr/>
          <a:lstStyle>
            <a:defPPr>
              <a:defRPr kern="1200" smtId="4294967295"/>
            </a:defPPr>
            <a:lvl1pPr>
              <a:defRPr sz="12700"/>
            </a:lvl1pPr>
            <a:lvl2pPr>
              <a:defRPr sz="10900"/>
            </a:lvl2pPr>
            <a:lvl3pPr>
              <a:defRPr sz="9200"/>
            </a:lvl3pPr>
            <a:lvl4pPr>
              <a:defRPr sz="8300"/>
            </a:lvl4pPr>
            <a:lvl5pPr>
              <a:defRPr sz="8300"/>
            </a:lvl5pPr>
            <a:lvl6pPr>
              <a:defRPr sz="8300"/>
            </a:lvl6pPr>
            <a:lvl7pPr>
              <a:defRPr sz="8300"/>
            </a:lvl7pPr>
            <a:lvl8pPr>
              <a:defRPr sz="8300"/>
            </a:lvl8pPr>
            <a:lvl9pPr>
              <a:defRPr sz="8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2B2B1B15-572C-4D0D-805F-6D7DD28B1F0E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7525B51C-4D5B-45F6-9506-A4E2255DB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86307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364" y="1713755"/>
            <a:ext cx="27240548" cy="7132373"/>
          </a:xfrm>
        </p:spPr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365" y="9579177"/>
            <a:ext cx="13373303" cy="3992144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10900" b="1"/>
            </a:lvl1pPr>
            <a:lvl2pPr marL="2087422" indent="0">
              <a:buNone/>
              <a:defRPr sz="9200" b="1"/>
            </a:lvl2pPr>
            <a:lvl3pPr marL="4174843" indent="0">
              <a:buNone/>
              <a:defRPr sz="8300" b="1"/>
            </a:lvl3pPr>
            <a:lvl4pPr marL="6262266" indent="0">
              <a:buNone/>
              <a:defRPr sz="7300" b="1"/>
            </a:lvl4pPr>
            <a:lvl5pPr marL="8349688" indent="0">
              <a:buNone/>
              <a:defRPr sz="7300" b="1"/>
            </a:lvl5pPr>
            <a:lvl6pPr marL="10437110" indent="0">
              <a:buNone/>
              <a:defRPr sz="7300" b="1"/>
            </a:lvl6pPr>
            <a:lvl7pPr marL="12524531" indent="0">
              <a:buNone/>
              <a:defRPr sz="7300" b="1"/>
            </a:lvl7pPr>
            <a:lvl8pPr marL="14611953" indent="0">
              <a:buNone/>
              <a:defRPr sz="7300" b="1"/>
            </a:lvl8pPr>
            <a:lvl9pPr marL="16699378" indent="0">
              <a:buNone/>
              <a:defRPr sz="7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365" y="13571322"/>
            <a:ext cx="13373303" cy="24656221"/>
          </a:xfrm>
        </p:spPr>
        <p:txBody>
          <a:bodyPr/>
          <a:lstStyle>
            <a:defPPr>
              <a:defRPr kern="1200" smtId="4294967295"/>
            </a:defPPr>
            <a:lvl1pPr>
              <a:defRPr sz="10900"/>
            </a:lvl1pPr>
            <a:lvl2pPr>
              <a:defRPr sz="9200"/>
            </a:lvl2pPr>
            <a:lvl3pPr>
              <a:defRPr sz="83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5358" y="9579177"/>
            <a:ext cx="13378555" cy="3992144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10900" b="1"/>
            </a:lvl1pPr>
            <a:lvl2pPr marL="2087422" indent="0">
              <a:buNone/>
              <a:defRPr sz="9200" b="1"/>
            </a:lvl2pPr>
            <a:lvl3pPr marL="4174843" indent="0">
              <a:buNone/>
              <a:defRPr sz="8300" b="1"/>
            </a:lvl3pPr>
            <a:lvl4pPr marL="6262266" indent="0">
              <a:buNone/>
              <a:defRPr sz="7300" b="1"/>
            </a:lvl4pPr>
            <a:lvl5pPr marL="8349688" indent="0">
              <a:buNone/>
              <a:defRPr sz="7300" b="1"/>
            </a:lvl5pPr>
            <a:lvl6pPr marL="10437110" indent="0">
              <a:buNone/>
              <a:defRPr sz="7300" b="1"/>
            </a:lvl6pPr>
            <a:lvl7pPr marL="12524531" indent="0">
              <a:buNone/>
              <a:defRPr sz="7300" b="1"/>
            </a:lvl7pPr>
            <a:lvl8pPr marL="14611953" indent="0">
              <a:buNone/>
              <a:defRPr sz="7300" b="1"/>
            </a:lvl8pPr>
            <a:lvl9pPr marL="16699378" indent="0">
              <a:buNone/>
              <a:defRPr sz="7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5358" y="13571322"/>
            <a:ext cx="13378555" cy="24656221"/>
          </a:xfrm>
        </p:spPr>
        <p:txBody>
          <a:bodyPr/>
          <a:lstStyle>
            <a:defPPr>
              <a:defRPr kern="1200" smtId="4294967295"/>
            </a:defPPr>
            <a:lvl1pPr>
              <a:defRPr sz="10900"/>
            </a:lvl1pPr>
            <a:lvl2pPr>
              <a:defRPr sz="9200"/>
            </a:lvl2pPr>
            <a:lvl3pPr>
              <a:defRPr sz="83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2B2B1B15-572C-4D0D-805F-6D7DD28B1F0E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7525B51C-4D5B-45F6-9506-A4E2255DB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44165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2B2B1B15-572C-4D0D-805F-6D7DD28B1F0E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7525B51C-4D5B-45F6-9506-A4E2255DB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1880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2B2B1B15-572C-4D0D-805F-6D7DD28B1F0E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7525B51C-4D5B-45F6-9506-A4E2255DB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8743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366" y="1703845"/>
            <a:ext cx="9957725" cy="7251246"/>
          </a:xfrm>
        </p:spPr>
        <p:txBody>
          <a:bodyPr anchor="b"/>
          <a:lstStyle>
            <a:defPPr>
              <a:defRPr kern="1200" smtId="4294967295"/>
            </a:defPPr>
            <a:lvl1pPr algn="l">
              <a:defRPr sz="9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3663" y="1703847"/>
            <a:ext cx="16920248" cy="36523696"/>
          </a:xfrm>
        </p:spPr>
        <p:txBody>
          <a:bodyPr/>
          <a:lstStyle>
            <a:defPPr>
              <a:defRPr kern="1200" smtId="4294967295"/>
            </a:defPPr>
            <a:lvl1pPr>
              <a:defRPr sz="14600"/>
            </a:lvl1pPr>
            <a:lvl2pPr>
              <a:defRPr sz="12700"/>
            </a:lvl2pPr>
            <a:lvl3pPr>
              <a:defRPr sz="10900"/>
            </a:lvl3pPr>
            <a:lvl4pPr>
              <a:defRPr sz="9200"/>
            </a:lvl4pPr>
            <a:lvl5pPr>
              <a:defRPr sz="9200"/>
            </a:lvl5pPr>
            <a:lvl6pPr>
              <a:defRPr sz="9200"/>
            </a:lvl6pPr>
            <a:lvl7pPr>
              <a:defRPr sz="9200"/>
            </a:lvl7pPr>
            <a:lvl8pPr>
              <a:defRPr sz="9200"/>
            </a:lvl8pPr>
            <a:lvl9pPr>
              <a:defRPr sz="9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366" y="8955093"/>
            <a:ext cx="9957725" cy="29272452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6400"/>
            </a:lvl1pPr>
            <a:lvl2pPr marL="2087422" indent="0">
              <a:buNone/>
              <a:defRPr sz="5400"/>
            </a:lvl2pPr>
            <a:lvl3pPr marL="4174843" indent="0">
              <a:buNone/>
              <a:defRPr sz="4600"/>
            </a:lvl3pPr>
            <a:lvl4pPr marL="6262266" indent="0">
              <a:buNone/>
              <a:defRPr sz="4100"/>
            </a:lvl4pPr>
            <a:lvl5pPr marL="8349688" indent="0">
              <a:buNone/>
              <a:defRPr sz="4100"/>
            </a:lvl5pPr>
            <a:lvl6pPr marL="10437110" indent="0">
              <a:buNone/>
              <a:defRPr sz="4100"/>
            </a:lvl6pPr>
            <a:lvl7pPr marL="12524531" indent="0">
              <a:buNone/>
              <a:defRPr sz="4100"/>
            </a:lvl7pPr>
            <a:lvl8pPr marL="14611953" indent="0">
              <a:buNone/>
              <a:defRPr sz="4100"/>
            </a:lvl8pPr>
            <a:lvl9pPr marL="16699378" indent="0">
              <a:buNone/>
              <a:defRPr sz="4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2B2B1B15-572C-4D0D-805F-6D7DD28B1F0E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7525B51C-4D5B-45F6-9506-A4E2255DB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1605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2599" y="29955967"/>
            <a:ext cx="18160364" cy="3536473"/>
          </a:xfrm>
        </p:spPr>
        <p:txBody>
          <a:bodyPr anchor="b"/>
          <a:lstStyle>
            <a:defPPr>
              <a:defRPr kern="1200" smtId="4294967295"/>
            </a:defPPr>
            <a:lvl1pPr algn="l">
              <a:defRPr sz="9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2599" y="3823745"/>
            <a:ext cx="18160364" cy="25676543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14600"/>
            </a:lvl1pPr>
            <a:lvl2pPr marL="2087422" indent="0">
              <a:buNone/>
              <a:defRPr sz="12700"/>
            </a:lvl2pPr>
            <a:lvl3pPr marL="4174843" indent="0">
              <a:buNone/>
              <a:defRPr sz="10900"/>
            </a:lvl3pPr>
            <a:lvl4pPr marL="6262266" indent="0">
              <a:buNone/>
              <a:defRPr sz="9200"/>
            </a:lvl4pPr>
            <a:lvl5pPr marL="8349688" indent="0">
              <a:buNone/>
              <a:defRPr sz="9200"/>
            </a:lvl5pPr>
            <a:lvl6pPr marL="10437110" indent="0">
              <a:buNone/>
              <a:defRPr sz="9200"/>
            </a:lvl6pPr>
            <a:lvl7pPr marL="12524531" indent="0">
              <a:buNone/>
              <a:defRPr sz="9200"/>
            </a:lvl7pPr>
            <a:lvl8pPr marL="14611953" indent="0">
              <a:buNone/>
              <a:defRPr sz="9200"/>
            </a:lvl8pPr>
            <a:lvl9pPr marL="16699378" indent="0">
              <a:buNone/>
              <a:defRPr sz="9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2599" y="33492439"/>
            <a:ext cx="18160364" cy="5022375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6400"/>
            </a:lvl1pPr>
            <a:lvl2pPr marL="2087422" indent="0">
              <a:buNone/>
              <a:defRPr sz="5400"/>
            </a:lvl2pPr>
            <a:lvl3pPr marL="4174843" indent="0">
              <a:buNone/>
              <a:defRPr sz="4600"/>
            </a:lvl3pPr>
            <a:lvl4pPr marL="6262266" indent="0">
              <a:buNone/>
              <a:defRPr sz="4100"/>
            </a:lvl4pPr>
            <a:lvl5pPr marL="8349688" indent="0">
              <a:buNone/>
              <a:defRPr sz="4100"/>
            </a:lvl5pPr>
            <a:lvl6pPr marL="10437110" indent="0">
              <a:buNone/>
              <a:defRPr sz="4100"/>
            </a:lvl6pPr>
            <a:lvl7pPr marL="12524531" indent="0">
              <a:buNone/>
              <a:defRPr sz="4100"/>
            </a:lvl7pPr>
            <a:lvl8pPr marL="14611953" indent="0">
              <a:buNone/>
              <a:defRPr sz="4100"/>
            </a:lvl8pPr>
            <a:lvl9pPr marL="16699378" indent="0">
              <a:buNone/>
              <a:defRPr sz="4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2B2B1B15-572C-4D0D-805F-6D7DD28B1F0E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7525B51C-4D5B-45F6-9506-A4E2255DB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1873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364" y="1713755"/>
            <a:ext cx="27240548" cy="7132373"/>
          </a:xfrm>
          <a:prstGeom prst="rect">
            <a:avLst/>
          </a:prstGeom>
        </p:spPr>
        <p:txBody>
          <a:bodyPr vert="horz" lIns="417485" tIns="208742" rIns="417485" bIns="208742" rtlCol="0" anchor="ctr">
            <a:normAutofit/>
          </a:bodyPr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364" y="9985325"/>
            <a:ext cx="27240548" cy="28242220"/>
          </a:xfrm>
          <a:prstGeom prst="rect">
            <a:avLst/>
          </a:prstGeom>
        </p:spPr>
        <p:txBody>
          <a:bodyPr vert="horz" lIns="417485" tIns="208742" rIns="417485" bIns="208742" rtlCol="0">
            <a:normAutofit/>
          </a:bodyPr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364" y="39663923"/>
            <a:ext cx="7062364" cy="2278397"/>
          </a:xfrm>
          <a:prstGeom prst="rect">
            <a:avLst/>
          </a:prstGeom>
        </p:spPr>
        <p:txBody>
          <a:bodyPr vert="horz" lIns="417485" tIns="208742" rIns="417485" bIns="208742" rtlCol="0" anchor="ctr"/>
          <a:lstStyle>
            <a:defPPr>
              <a:defRPr kern="1200" smtId="4294967295"/>
            </a:defPPr>
            <a:lvl1pPr algn="l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B1B15-572C-4D0D-805F-6D7DD28B1F0E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1320" y="39663923"/>
            <a:ext cx="9584637" cy="2278397"/>
          </a:xfrm>
          <a:prstGeom prst="rect">
            <a:avLst/>
          </a:prstGeom>
        </p:spPr>
        <p:txBody>
          <a:bodyPr vert="horz" lIns="417485" tIns="208742" rIns="417485" bIns="208742" rtlCol="0" anchor="ctr"/>
          <a:lstStyle>
            <a:defPPr>
              <a:defRPr kern="1200" smtId="4294967295"/>
            </a:defPPr>
            <a:lvl1pPr algn="ctr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91547" y="39663923"/>
            <a:ext cx="7062364" cy="2278397"/>
          </a:xfrm>
          <a:prstGeom prst="rect">
            <a:avLst/>
          </a:prstGeom>
        </p:spPr>
        <p:txBody>
          <a:bodyPr vert="horz" lIns="417485" tIns="208742" rIns="417485" bIns="208742" rtlCol="0" anchor="ctr"/>
          <a:lstStyle>
            <a:defPPr>
              <a:defRPr kern="1200" smtId="4294967295"/>
            </a:defPPr>
            <a:lvl1pPr algn="r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5B51C-4D5B-45F6-9506-A4E2255DB77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New picture"/>
          <p:cNvPicPr/>
          <p:nvPr/>
        </p:nvPicPr>
        <p:blipFill dpi="0">
          <a:blip r:embed="rId13"/>
          <a:stretch>
            <a:fillRect/>
          </a:stretch>
        </p:blipFill>
        <p:spPr>
          <a:xfrm rot="16200000">
            <a:off x="-11506200" y="21397119"/>
            <a:ext cx="14274800" cy="4368800"/>
          </a:xfrm>
          <a:prstGeom prst="rect">
            <a:avLst/>
          </a:prstGeom>
        </p:spPr>
      </p:pic>
      <p:pic>
        <p:nvPicPr>
          <p:cNvPr id="8" name="New picture"/>
          <p:cNvPicPr/>
          <p:nvPr/>
        </p:nvPicPr>
        <p:blipFill dpi="0">
          <a:blip r:embed="rId13"/>
          <a:stretch>
            <a:fillRect/>
          </a:stretch>
        </p:blipFill>
        <p:spPr>
          <a:xfrm rot="5400000">
            <a:off x="27498675" y="21397119"/>
            <a:ext cx="14274800" cy="4368800"/>
          </a:xfrm>
          <a:prstGeom prst="rect">
            <a:avLst/>
          </a:prstGeom>
        </p:spPr>
      </p:pic>
      <p:pic>
        <p:nvPicPr>
          <p:cNvPr id="9" name="New picture"/>
          <p:cNvPicPr/>
          <p:nvPr/>
        </p:nvPicPr>
        <p:blipFill dpi="0">
          <a:blip r:embed="rId14"/>
          <a:stretch>
            <a:fillRect/>
          </a:stretch>
        </p:blipFill>
        <p:spPr>
          <a:xfrm>
            <a:off x="0" y="43302238"/>
            <a:ext cx="30267275" cy="1534112"/>
          </a:xfrm>
          <a:prstGeom prst="rect">
            <a:avLst/>
          </a:prstGeom>
        </p:spPr>
      </p:pic>
      <p:sp>
        <p:nvSpPr>
          <p:cNvPr id="10" name="New shape"/>
          <p:cNvSpPr/>
          <p:nvPr/>
        </p:nvSpPr>
        <p:spPr>
          <a:xfrm>
            <a:off x="0" y="43873738"/>
            <a:ext cx="15133638" cy="1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l"/>
            <a:r>
              <a:rPr sz="4832">
                <a:solidFill>
                  <a:srgbClr val="808080"/>
                </a:solidFill>
              </a:rPr>
              <a:t>Template ID: microscope  Size: a0</a:t>
            </a:r>
          </a:p>
        </p:txBody>
      </p:sp>
    </p:spTree>
    <p:extLst>
      <p:ext uri="{BB962C8B-B14F-4D97-AF65-F5344CB8AC3E}">
        <p14:creationId xmlns:p14="http://schemas.microsoft.com/office/powerpoint/2010/main" val="3065932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defPPr>
        <a:defRPr kern="1200" smtId="4294967295"/>
      </a:defPPr>
      <a:lvl1pPr algn="ctr" defTabSz="4174843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defPPr>
        <a:defRPr kern="1200" smtId="4294967295"/>
      </a:defPPr>
      <a:lvl1pPr marL="1565567" indent="-1565567" algn="l" defTabSz="4174843" rtl="0" eaLnBrk="1" latinLnBrk="0" hangingPunct="1">
        <a:spcBef>
          <a:spcPct val="20000"/>
        </a:spcBef>
        <a:buFont typeface="Arial" pitchFamily="34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2061" indent="-1304639" algn="l" defTabSz="4174843" rtl="0" eaLnBrk="1" latinLnBrk="0" hangingPunct="1">
        <a:spcBef>
          <a:spcPct val="20000"/>
        </a:spcBef>
        <a:buFont typeface="Arial" pitchFamily="34" charset="0"/>
        <a:buChar char="–"/>
        <a:defRPr sz="12700" kern="1200">
          <a:solidFill>
            <a:schemeClr val="tx1"/>
          </a:solidFill>
          <a:latin typeface="+mn-lt"/>
          <a:ea typeface="+mn-ea"/>
          <a:cs typeface="+mn-cs"/>
        </a:defRPr>
      </a:lvl2pPr>
      <a:lvl3pPr marL="5218555" indent="-1043711" algn="l" defTabSz="4174843" rtl="0" eaLnBrk="1" latinLnBrk="0" hangingPunct="1">
        <a:spcBef>
          <a:spcPct val="20000"/>
        </a:spcBef>
        <a:buFont typeface="Arial" pitchFamily="34" charset="0"/>
        <a:buChar char="•"/>
        <a:defRPr sz="10900" kern="1200">
          <a:solidFill>
            <a:schemeClr val="tx1"/>
          </a:solidFill>
          <a:latin typeface="+mn-lt"/>
          <a:ea typeface="+mn-ea"/>
          <a:cs typeface="+mn-cs"/>
        </a:defRPr>
      </a:lvl3pPr>
      <a:lvl4pPr marL="7305977" indent="-1043711" algn="l" defTabSz="4174843" rtl="0" eaLnBrk="1" latinLnBrk="0" hangingPunct="1">
        <a:spcBef>
          <a:spcPct val="20000"/>
        </a:spcBef>
        <a:buFont typeface="Arial" pitchFamily="34" charset="0"/>
        <a:buChar char="–"/>
        <a:defRPr sz="9200" kern="1200">
          <a:solidFill>
            <a:schemeClr val="tx1"/>
          </a:solidFill>
          <a:latin typeface="+mn-lt"/>
          <a:ea typeface="+mn-ea"/>
          <a:cs typeface="+mn-cs"/>
        </a:defRPr>
      </a:lvl4pPr>
      <a:lvl5pPr marL="9393399" indent="-1043711" algn="l" defTabSz="4174843" rtl="0" eaLnBrk="1" latinLnBrk="0" hangingPunct="1">
        <a:spcBef>
          <a:spcPct val="20000"/>
        </a:spcBef>
        <a:buFont typeface="Arial" pitchFamily="34" charset="0"/>
        <a:buChar char="»"/>
        <a:defRPr sz="92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0820" indent="-1043711" algn="l" defTabSz="4174843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6pPr>
      <a:lvl7pPr marL="13568242" indent="-1043711" algn="l" defTabSz="4174843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7pPr>
      <a:lvl8pPr marL="15655666" indent="-1043711" algn="l" defTabSz="4174843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3088" indent="-1043711" algn="l" defTabSz="4174843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4843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1pPr>
      <a:lvl2pPr marL="2087422" algn="l" defTabSz="4174843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2pPr>
      <a:lvl3pPr marL="4174843" algn="l" defTabSz="4174843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3pPr>
      <a:lvl4pPr marL="6262266" algn="l" defTabSz="4174843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4pPr>
      <a:lvl5pPr marL="8349688" algn="l" defTabSz="4174843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7110" algn="l" defTabSz="4174843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4531" algn="l" defTabSz="4174843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1953" algn="l" defTabSz="4174843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8pPr>
      <a:lvl9pPr marL="16699378" algn="l" defTabSz="4174843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0"/>
            <a:ext cx="30267275" cy="3825884"/>
          </a:xfrm>
          <a:prstGeom prst="rect">
            <a:avLst/>
          </a:prstGeom>
          <a:gradFill flip="none" rotWithShape="1">
            <a:gsLst>
              <a:gs pos="98750">
                <a:schemeClr val="accent3"/>
              </a:gs>
              <a:gs pos="51000">
                <a:schemeClr val="accent5"/>
              </a:gs>
              <a:gs pos="0">
                <a:schemeClr val="tx2"/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8" tIns="43489" rIns="86978" bIns="43489" rtlCol="0" anchor="ctr"/>
          <a:lstStyle>
            <a:defPPr>
              <a:defRPr kern="1200" smtId="4294967295"/>
            </a:defPPr>
          </a:lstStyle>
          <a:p>
            <a:pPr algn="ctr"/>
            <a:endParaRPr lang="en-US" sz="109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6B52579-E9C8-444C-AF0C-729578B33B43}"/>
              </a:ext>
            </a:extLst>
          </p:cNvPr>
          <p:cNvGrpSpPr/>
          <p:nvPr/>
        </p:nvGrpSpPr>
        <p:grpSpPr>
          <a:xfrm>
            <a:off x="856648" y="4552495"/>
            <a:ext cx="9413696" cy="5145502"/>
            <a:chOff x="856648" y="4552495"/>
            <a:chExt cx="9413696" cy="5145502"/>
          </a:xfrm>
        </p:grpSpPr>
        <p:sp>
          <p:nvSpPr>
            <p:cNvPr id="28" name="TextBox 27"/>
            <p:cNvSpPr txBox="1"/>
            <p:nvPr/>
          </p:nvSpPr>
          <p:spPr>
            <a:xfrm>
              <a:off x="859574" y="4552495"/>
              <a:ext cx="9410770" cy="918824"/>
            </a:xfrm>
            <a:prstGeom prst="rect">
              <a:avLst/>
            </a:prstGeom>
            <a:noFill/>
          </p:spPr>
          <p:txBody>
            <a:bodyPr wrap="square" lIns="86978" tIns="43489" rIns="86978" bIns="43489" rtlCol="0">
              <a:spAutoFit/>
            </a:bodyPr>
            <a:lstStyle>
              <a:defPPr>
                <a:defRPr kern="1200" smtId="4294967295"/>
              </a:defPPr>
            </a:lstStyle>
            <a:p>
              <a:r>
                <a:rPr lang="en-US" sz="5400" b="1" dirty="0">
                  <a:solidFill>
                    <a:schemeClr val="accent5">
                      <a:lumMod val="75000"/>
                    </a:schemeClr>
                  </a:solidFill>
                  <a:latin typeface="Arial Narrow" pitchFamily="34" charset="0"/>
                  <a:cs typeface="Arial" pitchFamily="34" charset="0"/>
                </a:rPr>
                <a:t>Introduction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56648" y="5547519"/>
              <a:ext cx="9083406" cy="4150478"/>
            </a:xfrm>
            <a:prstGeom prst="rect">
              <a:avLst/>
            </a:prstGeom>
            <a:noFill/>
          </p:spPr>
          <p:txBody>
            <a:bodyPr wrap="square" lIns="86978" tIns="43489" rIns="86978" bIns="43489" rtlCol="0">
              <a:spAutoFit/>
            </a:bodyPr>
            <a:lstStyle>
              <a:defPPr>
                <a:defRPr kern="1200" smtId="4294967295"/>
              </a:defPPr>
            </a:lstStyle>
            <a:p>
              <a:pPr algn="just"/>
              <a:r>
                <a:rPr lang="en-IN" sz="4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The aim of this project is to evaluate our proposed mining approach to automate the validation of requirement reviews generated during an inspection of NL requirements document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D8F93F4-1477-4E89-9D6B-7696D57901F9}"/>
              </a:ext>
            </a:extLst>
          </p:cNvPr>
          <p:cNvGrpSpPr/>
          <p:nvPr/>
        </p:nvGrpSpPr>
        <p:grpSpPr>
          <a:xfrm>
            <a:off x="856648" y="10415779"/>
            <a:ext cx="9410770" cy="5713681"/>
            <a:chOff x="856648" y="10415779"/>
            <a:chExt cx="9410770" cy="5713681"/>
          </a:xfrm>
        </p:grpSpPr>
        <p:sp>
          <p:nvSpPr>
            <p:cNvPr id="30" name="TextBox 29"/>
            <p:cNvSpPr txBox="1"/>
            <p:nvPr/>
          </p:nvSpPr>
          <p:spPr>
            <a:xfrm>
              <a:off x="856648" y="10415779"/>
              <a:ext cx="9410770" cy="918824"/>
            </a:xfrm>
            <a:prstGeom prst="rect">
              <a:avLst/>
            </a:prstGeom>
            <a:noFill/>
          </p:spPr>
          <p:txBody>
            <a:bodyPr wrap="square" lIns="86978" tIns="43489" rIns="86978" bIns="43489" rtlCol="0">
              <a:spAutoFit/>
            </a:bodyPr>
            <a:lstStyle>
              <a:defPPr>
                <a:defRPr kern="1200" smtId="4294967295"/>
              </a:defPPr>
            </a:lstStyle>
            <a:p>
              <a:r>
                <a:rPr lang="en-US" sz="5400" b="1" dirty="0">
                  <a:solidFill>
                    <a:schemeClr val="accent5">
                      <a:lumMod val="75000"/>
                    </a:schemeClr>
                  </a:solidFill>
                  <a:latin typeface="Arial Narrow" pitchFamily="34" charset="0"/>
                  <a:cs typeface="Arial" pitchFamily="34" charset="0"/>
                </a:rPr>
                <a:t>Problem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56648" y="11301874"/>
              <a:ext cx="9283755" cy="4827586"/>
            </a:xfrm>
            <a:prstGeom prst="rect">
              <a:avLst/>
            </a:prstGeom>
            <a:noFill/>
          </p:spPr>
          <p:txBody>
            <a:bodyPr wrap="square" lIns="86978" tIns="43489" rIns="86978" bIns="43489" rtlCol="0">
              <a:spAutoFit/>
            </a:bodyPr>
            <a:lstStyle>
              <a:defPPr>
                <a:defRPr kern="1200" smtId="4294967295"/>
              </a:defPPr>
            </a:lstStyle>
            <a:p>
              <a:pPr algn="just"/>
              <a:r>
                <a:rPr lang="en-IN" sz="4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The faults that are reported during requirements inspection contains some false-positives i.e. reviews that are not fault but are reported as faults. </a:t>
              </a:r>
            </a:p>
            <a:p>
              <a:pPr algn="just"/>
              <a:endParaRPr lang="en-IN" sz="4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  <a:p>
              <a:pPr algn="just"/>
              <a:r>
                <a:rPr lang="en-IN" sz="4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may use images to explain  or mix of text and images.</a:t>
              </a:r>
            </a:p>
          </p:txBody>
        </p:sp>
      </p:grpSp>
      <p:sp>
        <p:nvSpPr>
          <p:cNvPr id="53" name="Rectangle 52"/>
          <p:cNvSpPr/>
          <p:nvPr/>
        </p:nvSpPr>
        <p:spPr>
          <a:xfrm>
            <a:off x="0" y="41469531"/>
            <a:ext cx="30267275" cy="249113"/>
          </a:xfrm>
          <a:prstGeom prst="rect">
            <a:avLst/>
          </a:prstGeom>
          <a:gradFill flip="none" rotWithShape="1">
            <a:gsLst>
              <a:gs pos="98750">
                <a:schemeClr val="accent3"/>
              </a:gs>
              <a:gs pos="51000">
                <a:schemeClr val="accent5"/>
              </a:gs>
              <a:gs pos="0">
                <a:schemeClr val="tx2"/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8" tIns="43489" rIns="86978" bIns="43489" rtlCol="0" anchor="ctr"/>
          <a:lstStyle>
            <a:defPPr>
              <a:defRPr kern="1200" smtId="4294967295"/>
            </a:defPPr>
          </a:lstStyle>
          <a:p>
            <a:pPr algn="ctr"/>
            <a:endParaRPr lang="en-US" sz="10900"/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843046" y="46037"/>
            <a:ext cx="24270373" cy="2649111"/>
          </a:xfrm>
        </p:spPr>
        <p:txBody>
          <a:bodyPr>
            <a:normAutofit fontScale="77500" lnSpcReduction="20000"/>
          </a:bodyPr>
          <a:lstStyle>
            <a:defPPr>
              <a:defRPr kern="1200" smtId="4294967295"/>
            </a:defPPr>
          </a:lstStyle>
          <a:p>
            <a:pPr>
              <a:lnSpc>
                <a:spcPct val="120000"/>
              </a:lnSpc>
            </a:pPr>
            <a:r>
              <a:rPr lang="en-US" sz="9600" i="0" dirty="0">
                <a:effectLst/>
              </a:rPr>
              <a:t>Project Name</a:t>
            </a:r>
          </a:p>
          <a:p>
            <a:pPr>
              <a:lnSpc>
                <a:spcPct val="120000"/>
              </a:lnSpc>
            </a:pPr>
            <a:r>
              <a:rPr lang="en-IN" sz="7300" b="0" i="0" dirty="0">
                <a:effectLst/>
              </a:rPr>
              <a:t>First Year Project Poster, Fall 2019, Bennett University, Greater Noida, India</a:t>
            </a:r>
            <a:endParaRPr lang="en-US" sz="6500" dirty="0"/>
          </a:p>
        </p:txBody>
      </p:sp>
      <p:sp>
        <p:nvSpPr>
          <p:cNvPr id="59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2843046" y="2270920"/>
            <a:ext cx="24270373" cy="1504096"/>
          </a:xfrm>
        </p:spPr>
        <p:txBody>
          <a:bodyPr>
            <a:normAutofit fontScale="92500" lnSpcReduction="10000"/>
          </a:bodyPr>
          <a:lstStyle>
            <a:defPPr>
              <a:defRPr kern="1200" smtId="4294967295"/>
            </a:defPPr>
          </a:lstStyle>
          <a:p>
            <a:pPr algn="ctr"/>
            <a:r>
              <a:rPr lang="en-US" sz="3600" dirty="0">
                <a:solidFill>
                  <a:schemeClr val="bg1"/>
                </a:solidFill>
              </a:rPr>
              <a:t>Member Name 1 (Enrollment 1), Member Name 2 (Enrollment 2), Member Name 3 (Enrollment 3)</a:t>
            </a:r>
            <a:endParaRPr lang="en-US" sz="3600" baseline="300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Dept. of Computer Science Engineering, Bennett University, India</a:t>
            </a:r>
            <a:endParaRPr lang="en-US" sz="3600" baseline="30000" dirty="0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51F8E1B-DA2C-450C-B66C-90AFCFF0409B}"/>
              </a:ext>
            </a:extLst>
          </p:cNvPr>
          <p:cNvGrpSpPr/>
          <p:nvPr/>
        </p:nvGrpSpPr>
        <p:grpSpPr>
          <a:xfrm>
            <a:off x="856648" y="16618499"/>
            <a:ext cx="9416212" cy="7894765"/>
            <a:chOff x="856648" y="16618499"/>
            <a:chExt cx="9416212" cy="7894765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E3D1927-871E-4336-A216-BEDD1BA53E9C}"/>
                </a:ext>
              </a:extLst>
            </p:cNvPr>
            <p:cNvSpPr txBox="1"/>
            <p:nvPr/>
          </p:nvSpPr>
          <p:spPr>
            <a:xfrm>
              <a:off x="862090" y="16618499"/>
              <a:ext cx="9410770" cy="918824"/>
            </a:xfrm>
            <a:prstGeom prst="rect">
              <a:avLst/>
            </a:prstGeom>
            <a:noFill/>
          </p:spPr>
          <p:txBody>
            <a:bodyPr wrap="square" lIns="86978" tIns="43489" rIns="86978" bIns="43489" rtlCol="0">
              <a:spAutoFit/>
            </a:bodyPr>
            <a:lstStyle>
              <a:defPPr>
                <a:defRPr kern="1200" smtId="4294967295"/>
              </a:defPPr>
            </a:lstStyle>
            <a:p>
              <a:r>
                <a:rPr lang="en-US" sz="5400" b="1" dirty="0">
                  <a:solidFill>
                    <a:schemeClr val="accent5">
                      <a:lumMod val="75000"/>
                    </a:schemeClr>
                  </a:solidFill>
                  <a:latin typeface="Arial Narrow" pitchFamily="34" charset="0"/>
                  <a:cs typeface="Arial" pitchFamily="34" charset="0"/>
                </a:rPr>
                <a:t>Solution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2623969-6444-4E08-9DE2-47B0DFE3AD1B}"/>
                </a:ext>
              </a:extLst>
            </p:cNvPr>
            <p:cNvSpPr txBox="1"/>
            <p:nvPr/>
          </p:nvSpPr>
          <p:spPr>
            <a:xfrm>
              <a:off x="856648" y="17654352"/>
              <a:ext cx="9256166" cy="6858912"/>
            </a:xfrm>
            <a:prstGeom prst="rect">
              <a:avLst/>
            </a:prstGeom>
            <a:noFill/>
          </p:spPr>
          <p:txBody>
            <a:bodyPr wrap="square" lIns="86978" tIns="43489" rIns="86978" bIns="43489" rtlCol="0">
              <a:spAutoFit/>
            </a:bodyPr>
            <a:lstStyle>
              <a:defPPr>
                <a:defRPr kern="1200" smtId="4294967295"/>
              </a:defPPr>
            </a:lstStyle>
            <a:p>
              <a:pPr algn="just"/>
              <a:r>
                <a:rPr lang="en-IN" sz="4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Our proposed mining approach used supervised learning classifiers, reviews (requirements and movies) and features generated during study run to evaluate the accuracy and G-mean (Geometric mean of precision and recall). </a:t>
              </a:r>
            </a:p>
            <a:p>
              <a:pPr algn="just"/>
              <a:endParaRPr lang="en-IN" sz="4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  <a:p>
              <a:pPr algn="just"/>
              <a:r>
                <a:rPr lang="en-IN" sz="4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may use images to explain or mix of text and images.</a:t>
              </a:r>
            </a:p>
          </p:txBody>
        </p:sp>
      </p:grp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CAF20000-BCA0-4346-93BD-7D316328D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930168"/>
              </p:ext>
            </p:extLst>
          </p:nvPr>
        </p:nvGraphicFramePr>
        <p:xfrm>
          <a:off x="1060856" y="27035057"/>
          <a:ext cx="9186858" cy="5182462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3027487">
                  <a:extLst>
                    <a:ext uri="{9D8B030D-6E8A-4147-A177-3AD203B41FA5}">
                      <a16:colId xmlns:a16="http://schemas.microsoft.com/office/drawing/2014/main" val="3156880349"/>
                    </a:ext>
                  </a:extLst>
                </a:gridCol>
                <a:gridCol w="3584267">
                  <a:extLst>
                    <a:ext uri="{9D8B030D-6E8A-4147-A177-3AD203B41FA5}">
                      <a16:colId xmlns:a16="http://schemas.microsoft.com/office/drawing/2014/main" val="1494076526"/>
                    </a:ext>
                  </a:extLst>
                </a:gridCol>
                <a:gridCol w="2575104">
                  <a:extLst>
                    <a:ext uri="{9D8B030D-6E8A-4147-A177-3AD203B41FA5}">
                      <a16:colId xmlns:a16="http://schemas.microsoft.com/office/drawing/2014/main" val="2220075891"/>
                    </a:ext>
                  </a:extLst>
                </a:gridCol>
              </a:tblGrid>
              <a:tr h="5901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3600" dirty="0">
                          <a:effectLst/>
                        </a:rPr>
                        <a:t>1. Bayesian</a:t>
                      </a:r>
                      <a:endParaRPr lang="en-IN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3600" dirty="0">
                          <a:effectLst/>
                        </a:rPr>
                        <a:t>2. Support Vector</a:t>
                      </a:r>
                      <a:endParaRPr lang="en-IN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3600" dirty="0">
                          <a:effectLst/>
                        </a:rPr>
                        <a:t>4. Regression</a:t>
                      </a:r>
                      <a:endParaRPr lang="en-IN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2309805"/>
                  </a:ext>
                </a:extLst>
              </a:tr>
              <a:tr h="5901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36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Naïve Bayes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3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Linear SVC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3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Logistic Reg.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9883811"/>
                  </a:ext>
                </a:extLst>
              </a:tr>
              <a:tr h="5901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36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Multinomial NB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3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 Ensemble</a:t>
                      </a:r>
                    </a:p>
                  </a:txBody>
                  <a:tcPr marL="68580" marR="68580" marT="0" marB="0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3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SGD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7508744"/>
                  </a:ext>
                </a:extLst>
              </a:tr>
              <a:tr h="5870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36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Bernoulli NB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3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Random Forest trees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3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 Trees</a:t>
                      </a: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969140"/>
                  </a:ext>
                </a:extLst>
              </a:tr>
              <a:tr h="5901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3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Extra Tree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3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Decision Trees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0859937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37C14FB2-5F53-418C-B883-4B67718C2D26}"/>
              </a:ext>
            </a:extLst>
          </p:cNvPr>
          <p:cNvSpPr txBox="1"/>
          <p:nvPr/>
        </p:nvSpPr>
        <p:spPr>
          <a:xfrm>
            <a:off x="1048901" y="26258010"/>
            <a:ext cx="9131736" cy="708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pPr algn="ctr"/>
            <a:r>
              <a:rPr lang="en-IN" sz="4002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TABLE 1. SAMPLE TABLE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AC119C4-F93A-4BF9-8521-02C1258192FE}"/>
              </a:ext>
            </a:extLst>
          </p:cNvPr>
          <p:cNvSpPr txBox="1"/>
          <p:nvPr/>
        </p:nvSpPr>
        <p:spPr>
          <a:xfrm>
            <a:off x="11014388" y="4717445"/>
            <a:ext cx="1143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5400" b="1" dirty="0">
                <a:solidFill>
                  <a:schemeClr val="accent5">
                    <a:lumMod val="75000"/>
                  </a:schemeClr>
                </a:solidFill>
                <a:latin typeface="Arial Narrow" pitchFamily="34" charset="0"/>
                <a:cs typeface="Arial" pitchFamily="34" charset="0"/>
              </a:rPr>
              <a:t>Techniques Utilized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550053C-FB20-4A58-847C-26D5F00E5177}"/>
              </a:ext>
            </a:extLst>
          </p:cNvPr>
          <p:cNvGrpSpPr/>
          <p:nvPr/>
        </p:nvGrpSpPr>
        <p:grpSpPr>
          <a:xfrm>
            <a:off x="11247437" y="31836519"/>
            <a:ext cx="17958982" cy="5867634"/>
            <a:chOff x="11247437" y="27340485"/>
            <a:chExt cx="17958982" cy="5867634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ACBAB07-FAFA-40DC-B856-693C23B581D2}"/>
                </a:ext>
              </a:extLst>
            </p:cNvPr>
            <p:cNvSpPr txBox="1"/>
            <p:nvPr/>
          </p:nvSpPr>
          <p:spPr>
            <a:xfrm>
              <a:off x="11247437" y="27340485"/>
              <a:ext cx="1765402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kern="1200" smtId="4294967295"/>
              </a:defPPr>
            </a:lstStyle>
            <a:p>
              <a:r>
                <a:rPr lang="en-US" sz="5400" b="1" dirty="0">
                  <a:solidFill>
                    <a:schemeClr val="accent5">
                      <a:lumMod val="75000"/>
                    </a:schemeClr>
                  </a:solidFill>
                  <a:latin typeface="Arial Narrow" pitchFamily="34" charset="0"/>
                  <a:cs typeface="Arial" pitchFamily="34" charset="0"/>
                </a:rPr>
                <a:t>Conclusion 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6475544-15EC-432B-9BAD-3DC7CF2E73EE}"/>
                </a:ext>
              </a:extLst>
            </p:cNvPr>
            <p:cNvSpPr txBox="1"/>
            <p:nvPr/>
          </p:nvSpPr>
          <p:spPr>
            <a:xfrm>
              <a:off x="11247437" y="28376027"/>
              <a:ext cx="17958982" cy="4832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kern="1200" smtId="4294967295"/>
              </a:defPPr>
            </a:lstStyle>
            <a:p>
              <a:pPr algn="just"/>
              <a:r>
                <a:rPr lang="en-IN" sz="4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The accuracy shows the evaluation of classification model in predicting true-faults and non-faults while G-mean in this paper, shows the evaluation of classifier over minority class only (Table 4). The best feature set threshold for movies trained is 45% while for inspection trained is 65%. The difference in threshold values is significant because 45% of movies feature set is many times more than 65% of inspection train. </a:t>
              </a:r>
            </a:p>
            <a:p>
              <a:endParaRPr lang="en-IN" sz="4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F1053C7-1459-42C4-B2C3-23C7FD4FF8BB}"/>
              </a:ext>
            </a:extLst>
          </p:cNvPr>
          <p:cNvGrpSpPr/>
          <p:nvPr/>
        </p:nvGrpSpPr>
        <p:grpSpPr>
          <a:xfrm>
            <a:off x="11247437" y="37466892"/>
            <a:ext cx="17814327" cy="3156642"/>
            <a:chOff x="11247437" y="38152458"/>
            <a:chExt cx="18526506" cy="3156642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DCD019D-22C7-4A59-8E34-5A7D17BBF0D2}"/>
                </a:ext>
              </a:extLst>
            </p:cNvPr>
            <p:cNvSpPr txBox="1"/>
            <p:nvPr/>
          </p:nvSpPr>
          <p:spPr>
            <a:xfrm>
              <a:off x="11247437" y="38152458"/>
              <a:ext cx="1775067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kern="1200" smtId="4294967295"/>
              </a:defPPr>
            </a:lstStyle>
            <a:p>
              <a:r>
                <a:rPr lang="en-US" sz="5400" b="1" dirty="0">
                  <a:solidFill>
                    <a:schemeClr val="accent5">
                      <a:lumMod val="75000"/>
                    </a:schemeClr>
                  </a:solidFill>
                  <a:latin typeface="Arial Narrow" pitchFamily="34" charset="0"/>
                  <a:cs typeface="Arial" pitchFamily="34" charset="0"/>
                </a:rPr>
                <a:t>Future Work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D52BF26-3572-4169-9779-860C042BD47C}"/>
                </a:ext>
              </a:extLst>
            </p:cNvPr>
            <p:cNvSpPr txBox="1"/>
            <p:nvPr/>
          </p:nvSpPr>
          <p:spPr>
            <a:xfrm>
              <a:off x="11261518" y="39185442"/>
              <a:ext cx="18512425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kern="1200" smtId="4294967295"/>
              </a:defPPr>
            </a:lstStyle>
            <a:p>
              <a:pPr algn="just"/>
              <a:r>
                <a:rPr lang="en-IN" sz="4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Training over movie reviews produced better results and the model trained on movie reviews present most precise G-mean and F-measure score when they are trained on at least 45% of the total features generated.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23058EB-45A8-42E1-BEB7-E459B33A6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241" y="33485570"/>
            <a:ext cx="9197177" cy="5667108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7F4DE6E0-1428-4F85-9A79-65B0228B5128}"/>
              </a:ext>
            </a:extLst>
          </p:cNvPr>
          <p:cNvSpPr txBox="1"/>
          <p:nvPr/>
        </p:nvSpPr>
        <p:spPr>
          <a:xfrm>
            <a:off x="1205511" y="39613158"/>
            <a:ext cx="90619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pPr algn="ctr"/>
            <a:r>
              <a:rPr lang="en-IN" sz="40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Fig. 1. Sample figure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E3FC77B-9BA9-4133-B761-C9F8BC6FA89F}"/>
              </a:ext>
            </a:extLst>
          </p:cNvPr>
          <p:cNvSpPr txBox="1"/>
          <p:nvPr/>
        </p:nvSpPr>
        <p:spPr>
          <a:xfrm>
            <a:off x="11263310" y="12710274"/>
            <a:ext cx="179589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pPr algn="just"/>
            <a:r>
              <a:rPr lang="en-IN" sz="4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Couple of lines on what each technique will do.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C7C7CF1E-F131-4BEA-A905-B952AF7D12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2340" y="6240043"/>
            <a:ext cx="6642593" cy="4428395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8C9E0E99-5065-4599-BD2F-4D42C59B858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3186" y="5837231"/>
            <a:ext cx="3202045" cy="5857074"/>
          </a:xfrm>
          <a:prstGeom prst="rect">
            <a:avLst/>
          </a:prstGeom>
        </p:spPr>
      </p:pic>
      <p:pic>
        <p:nvPicPr>
          <p:cNvPr id="9" name="Picture 8" descr="A picture containing clock&#10;&#10;Description automatically generated">
            <a:extLst>
              <a:ext uri="{FF2B5EF4-FFF2-40B4-BE49-F238E27FC236}">
                <a16:creationId xmlns:a16="http://schemas.microsoft.com/office/drawing/2014/main" id="{F11DBD0E-209B-4F49-9F59-49879B494A6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9900" y="6009194"/>
            <a:ext cx="4889587" cy="488958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2B3BD7B9-CC7D-4962-9B3A-31EC7A94DE9E}"/>
              </a:ext>
            </a:extLst>
          </p:cNvPr>
          <p:cNvSpPr txBox="1"/>
          <p:nvPr/>
        </p:nvSpPr>
        <p:spPr>
          <a:xfrm>
            <a:off x="11261519" y="15758319"/>
            <a:ext cx="1143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5400" b="1" dirty="0">
                <a:solidFill>
                  <a:schemeClr val="accent5">
                    <a:lumMod val="75000"/>
                  </a:schemeClr>
                </a:solidFill>
                <a:latin typeface="Arial Narrow" pitchFamily="34" charset="0"/>
                <a:cs typeface="Arial" pitchFamily="34" charset="0"/>
              </a:rPr>
              <a:t>User Interface/Demo Snapshots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67D36E1-BE6B-4304-8F03-20BDCCD91221}"/>
              </a:ext>
            </a:extLst>
          </p:cNvPr>
          <p:cNvGrpSpPr/>
          <p:nvPr/>
        </p:nvGrpSpPr>
        <p:grpSpPr>
          <a:xfrm>
            <a:off x="11261518" y="17035168"/>
            <a:ext cx="17639941" cy="6736626"/>
            <a:chOff x="11261518" y="17890842"/>
            <a:chExt cx="17639941" cy="6736626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840A35C-B81C-4922-8436-6D4A3276822C}"/>
                </a:ext>
              </a:extLst>
            </p:cNvPr>
            <p:cNvSpPr txBox="1"/>
            <p:nvPr/>
          </p:nvSpPr>
          <p:spPr>
            <a:xfrm>
              <a:off x="11261518" y="23919582"/>
              <a:ext cx="1763994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kern="1200" smtId="4294967295"/>
              </a:defPPr>
            </a:lstStyle>
            <a:p>
              <a:pPr algn="ctr"/>
              <a:r>
                <a:rPr lang="en-IN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Fig. 2. Details of Experiment Steps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2E2E8464-AC97-47B8-836D-E7A1EFA160A0}"/>
                </a:ext>
              </a:extLst>
            </p:cNvPr>
            <p:cNvGrpSpPr/>
            <p:nvPr/>
          </p:nvGrpSpPr>
          <p:grpSpPr>
            <a:xfrm>
              <a:off x="11261518" y="17890842"/>
              <a:ext cx="17358106" cy="5729071"/>
              <a:chOff x="11337619" y="31063728"/>
              <a:chExt cx="17829228" cy="5969425"/>
            </a:xfrm>
          </p:grpSpPr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AE72C14D-452E-4BAF-B266-E8E22ECFF3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337619" y="31063728"/>
                <a:ext cx="8822815" cy="5969425"/>
              </a:xfrm>
              <a:prstGeom prst="rect">
                <a:avLst/>
              </a:prstGeom>
            </p:spPr>
          </p:pic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D5B7E2C8-D3A9-4F07-A1A8-F421303C50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215732" y="31144415"/>
                <a:ext cx="8951115" cy="5862820"/>
              </a:xfrm>
              <a:prstGeom prst="rect">
                <a:avLst/>
              </a:prstGeom>
            </p:spPr>
          </p:pic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E08F34C-6347-4709-854A-E048FCFF3BA5}"/>
              </a:ext>
            </a:extLst>
          </p:cNvPr>
          <p:cNvGrpSpPr/>
          <p:nvPr/>
        </p:nvGrpSpPr>
        <p:grpSpPr>
          <a:xfrm>
            <a:off x="11524720" y="24340326"/>
            <a:ext cx="17857568" cy="6759231"/>
            <a:chOff x="11524720" y="25196000"/>
            <a:chExt cx="17857568" cy="6759231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0B85BA6-41E4-4952-AD66-C461417EB06C}"/>
                </a:ext>
              </a:extLst>
            </p:cNvPr>
            <p:cNvSpPr txBox="1"/>
            <p:nvPr/>
          </p:nvSpPr>
          <p:spPr>
            <a:xfrm>
              <a:off x="11524720" y="31247345"/>
              <a:ext cx="1785756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kern="1200" smtId="4294967295"/>
              </a:defPPr>
            </a:lstStyle>
            <a:p>
              <a:pPr algn="ctr"/>
              <a:r>
                <a:rPr lang="en-IN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Fig. 3. Results of inspection trained model for G-mean and F-measure</a:t>
              </a: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78738149-D3EF-4523-94CD-793273C7494E}"/>
                </a:ext>
              </a:extLst>
            </p:cNvPr>
            <p:cNvGrpSpPr/>
            <p:nvPr/>
          </p:nvGrpSpPr>
          <p:grpSpPr>
            <a:xfrm>
              <a:off x="11593845" y="25196000"/>
              <a:ext cx="17358106" cy="5729071"/>
              <a:chOff x="11337619" y="31063728"/>
              <a:chExt cx="17829228" cy="5969425"/>
            </a:xfrm>
          </p:grpSpPr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99BE6E13-D540-41E0-A984-74FA3EA0F1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337619" y="31063728"/>
                <a:ext cx="8822815" cy="5969425"/>
              </a:xfrm>
              <a:prstGeom prst="rect">
                <a:avLst/>
              </a:prstGeom>
            </p:spPr>
          </p:pic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id="{70652215-2693-4F8E-9DDE-FEFC8145C3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215732" y="31144415"/>
                <a:ext cx="8951115" cy="5862820"/>
              </a:xfrm>
              <a:prstGeom prst="rect">
                <a:avLst/>
              </a:prstGeom>
            </p:spPr>
          </p:pic>
        </p:grpSp>
      </p:grpSp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4AAE5FE4-4D5F-4291-9C64-E734738DA90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3419" y="275823"/>
            <a:ext cx="2857692" cy="333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827533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5.10.08"/>
  <p:tag name="AS_TITLE" val="Aspose.Slides for .NET 4.0"/>
  <p:tag name="AS_VERSION" val="15.8.1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</TotalTime>
  <Words>364</Words>
  <Application>Microsoft Office PowerPoint</Application>
  <PresentationFormat>Custom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Narrow</vt:lpstr>
      <vt:lpstr>Calibri</vt:lpstr>
      <vt:lpstr>Office Theme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research poster template</dc:title>
  <dc:subject>Example Of A Sample Research Poster</dc:subject>
  <dc:creator>Graphicsland/MakeSigns.com</dc:creator>
  <cp:keywords>scientific, research, template, custom, poster, presentation, symposium, printing, powerpoint, create, design, example, sample, download</cp:keywords>
  <dc:description>These templates are offered for free to help your create a poster ranging from nursing research posters to psychology research posters.</dc:description>
  <cp:lastModifiedBy>Anurag Goswami</cp:lastModifiedBy>
  <cp:revision>46</cp:revision>
  <cp:lastPrinted>2012-08-02T18:03:39Z</cp:lastPrinted>
  <dcterms:modified xsi:type="dcterms:W3CDTF">2019-10-16T09:10:19Z</dcterms:modified>
  <cp:category>scientific poster template</cp:category>
</cp:coreProperties>
</file>