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7" r:id="rId2"/>
    <p:sldId id="258" r:id="rId3"/>
    <p:sldId id="275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3E3FF-09D2-4371-B819-D0B44A6A9883}" type="datetimeFigureOut">
              <a:rPr lang="en-IN" smtClean="0"/>
              <a:t>08-08-2023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678EC-774E-4149-B17B-B14C2A4D666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5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49CF-0417-44A3-9923-823253FFB2D1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6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DB1E-2885-42AC-91CF-F61FAD3BFD17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28015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DB1E-2885-42AC-91CF-F61FAD3BFD17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13368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DB1E-2885-42AC-91CF-F61FAD3BFD17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83434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DB1E-2885-42AC-91CF-F61FAD3BFD17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143556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DB1E-2885-42AC-91CF-F61FAD3BFD17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985307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DB1E-2885-42AC-91CF-F61FAD3BFD17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57362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8FA7-65B5-4D2E-AE2E-EC5815BC1383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68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F5F3E1F-8D0B-4266-8F21-975A31C9D49E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30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0571-007B-4E26-AF36-EDB7148BDE1C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65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10C9-481A-48BE-8A0F-FD2CDC054EC8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18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5D96-E436-4F83-999C-F862A7795C12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18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E703-630B-4D15-9904-764668F1D7C0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C788-91AC-4BB4-8FC9-C9ADCCF73E5C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60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7ACC-73D2-49ED-AB23-C1A37DD74C40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27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3635-AAB8-441D-A811-CEE437AD54F6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7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429B-AE35-490C-8CDB-F070A396E858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11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5DB1E-2885-42AC-91CF-F61FAD3BFD17}" type="datetime1">
              <a:rPr lang="en-IN" smtClean="0"/>
              <a:t>08-08-2023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C001-AA1E-4340-85B4-2DD0B99DA9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452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8B8E-ECF9-2C68-188F-41C5A98C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6334"/>
            <a:ext cx="10515600" cy="1325563"/>
          </a:xfrm>
        </p:spPr>
        <p:txBody>
          <a:bodyPr/>
          <a:lstStyle/>
          <a:p>
            <a:pPr algn="ctr"/>
            <a:r>
              <a:rPr lang="en-IN" b="1" u="sng" dirty="0"/>
              <a:t>Sales &amp; Finance Analytics of AtliQ Hardwares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7D16-D85D-914B-6503-E92C3BD1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Presented by:- Aaryan Jadav</a:t>
            </a:r>
          </a:p>
        </p:txBody>
      </p:sp>
    </p:spTree>
    <p:extLst>
      <p:ext uri="{BB962C8B-B14F-4D97-AF65-F5344CB8AC3E}">
        <p14:creationId xmlns:p14="http://schemas.microsoft.com/office/powerpoint/2010/main" val="91324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4F3-05BF-7642-7CE2-7B7060BA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Quantity Sold Rankings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D2839B-7878-2D36-9371-67BD024E1C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69824"/>
            <a:ext cx="4697412" cy="253985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5BD6CE-3413-10B9-F778-3419448C99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350" y="2469824"/>
            <a:ext cx="4700588" cy="253329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DB55-DA85-90A9-3FCC-CC7CEAE0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7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79599-8A11-ABCB-DE71-64FE0A1B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Customer Net Sales Performance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671ED8E-CA61-95F6-76EC-5BE7DD57C0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" b="17004"/>
          <a:stretch/>
        </p:blipFill>
        <p:spPr>
          <a:xfrm>
            <a:off x="3383075" y="2036189"/>
            <a:ext cx="5425849" cy="453159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5254-C11E-A652-73A4-34745086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51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7F27-AD6F-9AA7-1E06-8673037C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Market Performance vs Target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7DA57B2-C271-20E3-8FED-84F8ADCB46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" b="12099"/>
          <a:stretch/>
        </p:blipFill>
        <p:spPr>
          <a:xfrm>
            <a:off x="2774326" y="2175073"/>
            <a:ext cx="5425849" cy="376111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8CD6-2FBA-502B-72EC-A26C35BC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2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B834-BF2D-72C9-9579-99DC656F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 &amp; L by Fiscal Year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EB14BDD-0C88-5D40-449F-F75D7E39BA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r="1381"/>
          <a:stretch/>
        </p:blipFill>
        <p:spPr>
          <a:xfrm>
            <a:off x="2306424" y="2336876"/>
            <a:ext cx="7579151" cy="359931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60F0-16E7-A132-4AF4-CD07DC33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1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E4B6-3058-6434-067F-D279C2A9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P &amp; L by Quarters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26FFE64-DA68-F3E7-0425-D4E3F8541D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r="732"/>
          <a:stretch/>
        </p:blipFill>
        <p:spPr>
          <a:xfrm>
            <a:off x="3206684" y="2336876"/>
            <a:ext cx="5778631" cy="359931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8420-FCEC-B7CF-4F26-5ACA81F5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27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DA43-E36F-837F-EF4B-C8B584A9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 &amp; L for Markets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42CA1BF-EA48-7C19-B4CB-5E87F418F2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" b="1839"/>
          <a:stretch>
            <a:fillRect/>
          </a:stretch>
        </p:blipFill>
        <p:spPr>
          <a:xfrm>
            <a:off x="3383075" y="2336876"/>
            <a:ext cx="5425849" cy="359931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B8824-6E6B-ABB1-3E91-61596F14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4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B7DD-BDE1-3767-F722-A768E077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/>
              <a:t>GM (%) by Quarters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1E5E75-19B0-0557-A54B-D4B50B828A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" b="1586"/>
          <a:stretch/>
        </p:blipFill>
        <p:spPr>
          <a:xfrm>
            <a:off x="3383075" y="2007909"/>
            <a:ext cx="5425849" cy="422320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CD972-C02A-0763-E48D-38DF55A8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8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7879-7040-DE70-93BD-2AF655B8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Conclusion</a:t>
            </a:r>
            <a:endParaRPr lang="en-IN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4A4FD-27B7-D7C1-6350-38BF5F06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6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509-157D-A442-341C-8DEFD429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You..!!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B0517-8F19-6EE5-FE32-51325404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82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8C1E-5EB6-C3D4-270C-359865862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/>
              <a:t>1.Introduction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9E85-1FA9-1A99-05FA-D9B5B71B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Presented by:- Aaryan Jadav</a:t>
            </a:r>
          </a:p>
        </p:txBody>
      </p:sp>
    </p:spTree>
    <p:extLst>
      <p:ext uri="{BB962C8B-B14F-4D97-AF65-F5344CB8AC3E}">
        <p14:creationId xmlns:p14="http://schemas.microsoft.com/office/powerpoint/2010/main" val="19426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16DB4-80FC-B6FC-B0B2-3438027C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AED9EE-1008-6223-0BAE-21E16EB5093F}"/>
              </a:ext>
            </a:extLst>
          </p:cNvPr>
          <p:cNvSpPr/>
          <p:nvPr/>
        </p:nvSpPr>
        <p:spPr>
          <a:xfrm>
            <a:off x="4308050" y="497427"/>
            <a:ext cx="2268718" cy="575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AtliQ</a:t>
            </a:r>
            <a:r>
              <a:rPr lang="en-IN" dirty="0"/>
              <a:t> </a:t>
            </a:r>
            <a:r>
              <a:rPr lang="en-IN" dirty="0" err="1"/>
              <a:t>Hardwares</a:t>
            </a:r>
            <a:endParaRPr lang="en-IN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33B6FBD-C6EA-A237-EF19-B9E634691678}"/>
              </a:ext>
            </a:extLst>
          </p:cNvPr>
          <p:cNvSpPr/>
          <p:nvPr/>
        </p:nvSpPr>
        <p:spPr>
          <a:xfrm rot="2407712">
            <a:off x="3249445" y="1209579"/>
            <a:ext cx="480768" cy="1291472"/>
          </a:xfrm>
          <a:prstGeom prst="downArrow">
            <a:avLst>
              <a:gd name="adj1" fmla="val 34314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0EDAA07-E038-F43F-D749-BFE88CF1C6FD}"/>
              </a:ext>
            </a:extLst>
          </p:cNvPr>
          <p:cNvSpPr/>
          <p:nvPr/>
        </p:nvSpPr>
        <p:spPr>
          <a:xfrm>
            <a:off x="5202025" y="1321323"/>
            <a:ext cx="480768" cy="1291472"/>
          </a:xfrm>
          <a:prstGeom prst="downArrow">
            <a:avLst>
              <a:gd name="adj1" fmla="val 34314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2943F6F-CF6A-CA66-4985-1E120DCF4ABE}"/>
              </a:ext>
            </a:extLst>
          </p:cNvPr>
          <p:cNvSpPr/>
          <p:nvPr/>
        </p:nvSpPr>
        <p:spPr>
          <a:xfrm rot="18662675">
            <a:off x="7095240" y="1187560"/>
            <a:ext cx="480768" cy="1291472"/>
          </a:xfrm>
          <a:prstGeom prst="downArrow">
            <a:avLst>
              <a:gd name="adj1" fmla="val 34314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AB747-C36D-C585-09AD-5A88EA3C2DBF}"/>
              </a:ext>
            </a:extLst>
          </p:cNvPr>
          <p:cNvSpPr/>
          <p:nvPr/>
        </p:nvSpPr>
        <p:spPr>
          <a:xfrm>
            <a:off x="1406005" y="2507952"/>
            <a:ext cx="1677971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 &amp; 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20C70-BC44-78AB-FAF5-F6499D8990E3}"/>
              </a:ext>
            </a:extLst>
          </p:cNvPr>
          <p:cNvSpPr/>
          <p:nvPr/>
        </p:nvSpPr>
        <p:spPr>
          <a:xfrm>
            <a:off x="4603423" y="2792524"/>
            <a:ext cx="1677971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 &amp;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9DEB5-A8E9-C34F-B4A3-42E6254231B3}"/>
              </a:ext>
            </a:extLst>
          </p:cNvPr>
          <p:cNvSpPr/>
          <p:nvPr/>
        </p:nvSpPr>
        <p:spPr>
          <a:xfrm>
            <a:off x="7980485" y="2438614"/>
            <a:ext cx="1677971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A355CF-30AE-3802-7D98-40B84DB70295}"/>
              </a:ext>
            </a:extLst>
          </p:cNvPr>
          <p:cNvCxnSpPr>
            <a:stCxn id="10" idx="2"/>
          </p:cNvCxnSpPr>
          <p:nvPr/>
        </p:nvCxnSpPr>
        <p:spPr>
          <a:xfrm flipH="1">
            <a:off x="2243579" y="2873077"/>
            <a:ext cx="1412" cy="55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69BA95-9839-5B69-2152-74F3FDEAEA70}"/>
              </a:ext>
            </a:extLst>
          </p:cNvPr>
          <p:cNvCxnSpPr/>
          <p:nvPr/>
        </p:nvCxnSpPr>
        <p:spPr>
          <a:xfrm flipH="1">
            <a:off x="8849321" y="2792524"/>
            <a:ext cx="1412" cy="55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D0DAEE-B9A5-AD11-9D2C-BD553D4B12D9}"/>
              </a:ext>
            </a:extLst>
          </p:cNvPr>
          <p:cNvCxnSpPr/>
          <p:nvPr/>
        </p:nvCxnSpPr>
        <p:spPr>
          <a:xfrm flipH="1">
            <a:off x="5440996" y="3168180"/>
            <a:ext cx="1412" cy="55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DBFFE-2BA3-1903-6B2A-8EA2C8012E76}"/>
              </a:ext>
            </a:extLst>
          </p:cNvPr>
          <p:cNvSpPr/>
          <p:nvPr/>
        </p:nvSpPr>
        <p:spPr>
          <a:xfrm>
            <a:off x="848413" y="3429000"/>
            <a:ext cx="2658358" cy="925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Wi-Fi Extender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USB Flash Drives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2AB057-B27C-DD84-B7F5-1401C95D3DF4}"/>
              </a:ext>
            </a:extLst>
          </p:cNvPr>
          <p:cNvSpPr/>
          <p:nvPr/>
        </p:nvSpPr>
        <p:spPr>
          <a:xfrm>
            <a:off x="4199697" y="3717290"/>
            <a:ext cx="2658358" cy="2051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Motherboard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Processors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Graphics Card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Internal HDD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Batteries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Keyboard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Mouse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E5E38-70FC-EDF5-387F-D4794DAE039D}"/>
              </a:ext>
            </a:extLst>
          </p:cNvPr>
          <p:cNvSpPr/>
          <p:nvPr/>
        </p:nvSpPr>
        <p:spPr>
          <a:xfrm>
            <a:off x="7550981" y="3348447"/>
            <a:ext cx="2658358" cy="113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Personal Desktop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Personal Laptop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Gaming Laptop</a:t>
            </a:r>
          </a:p>
        </p:txBody>
      </p:sp>
    </p:spTree>
    <p:extLst>
      <p:ext uri="{BB962C8B-B14F-4D97-AF65-F5344CB8AC3E}">
        <p14:creationId xmlns:p14="http://schemas.microsoft.com/office/powerpoint/2010/main" val="101082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B0F5-4B43-9261-399D-7BADCAD03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2.Foundational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E46E3-8AA1-EB1E-F418-01D84D962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8144134" cy="11176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ETL ( Extract, Transform, Load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Model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Pivot Table &amp; Power Pivot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FC730-CB45-2D1C-F307-72718F4F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Presented by:- Aaryan Jadav</a:t>
            </a:r>
          </a:p>
        </p:txBody>
      </p:sp>
    </p:spTree>
    <p:extLst>
      <p:ext uri="{BB962C8B-B14F-4D97-AF65-F5344CB8AC3E}">
        <p14:creationId xmlns:p14="http://schemas.microsoft.com/office/powerpoint/2010/main" val="18421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5334-D9A8-D193-3DDA-7C488C39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3.Key Insights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45105-3A99-A625-C51A-DC21470C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Presented by:- Aaryan Jadav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5030C-D704-9FC5-5151-16364483C45C}"/>
              </a:ext>
            </a:extLst>
          </p:cNvPr>
          <p:cNvSpPr txBox="1"/>
          <p:nvPr/>
        </p:nvSpPr>
        <p:spPr>
          <a:xfrm>
            <a:off x="3103840" y="2438512"/>
            <a:ext cx="47668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/>
              <a:t>Top 10 Products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/>
              <a:t>Division Report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/>
              <a:t>Top 5 Countries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/>
              <a:t>New Product Expansion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/>
              <a:t>Quantity Sold Rankings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dirty="0"/>
              <a:t>Customer Net Sales Performance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/>
              <a:t>Market Performance vs Target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dirty="0"/>
              <a:t>P &amp; L by Fiscal Year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/>
              <a:t>P &amp; L by Quarters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dirty="0"/>
              <a:t>P &amp; L for Markets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800" dirty="0"/>
              <a:t>GM (%) by Quarters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4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C2DA-0D72-42C2-9099-6313495E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10 Products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71AC24F-D182-7BC0-4E9A-E5556F3082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r="1338"/>
          <a:stretch/>
        </p:blipFill>
        <p:spPr>
          <a:xfrm>
            <a:off x="2730631" y="2336876"/>
            <a:ext cx="6730737" cy="359931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FC467-1475-E00B-3700-4D021710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0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BC8B-0441-48FF-CA20-C8A37B6C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Division Level Report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CE086FA-1016-9E0F-83B9-E13E864D61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r="1413"/>
          <a:stretch/>
        </p:blipFill>
        <p:spPr>
          <a:xfrm>
            <a:off x="1104507" y="2261459"/>
            <a:ext cx="9982985" cy="359931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BCE8E-CF14-9B90-BC02-4947FF61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1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E683-7835-EB38-40CD-4B2766C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Top 5 Countries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48FE755-2329-8B88-73BB-A2E4A60B4B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752"/>
          <a:stretch/>
        </p:blipFill>
        <p:spPr>
          <a:xfrm>
            <a:off x="1811518" y="2336876"/>
            <a:ext cx="8568964" cy="359931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5180-A0CE-047B-5B70-DD06FC0B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81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5922-2E21-5BE3-9BAB-E639FD0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New Product Expansion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7F702DB-A86A-D6E1-90E6-A8B2ADD0EE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" b="2001"/>
          <a:stretch>
            <a:fillRect/>
          </a:stretch>
        </p:blipFill>
        <p:spPr>
          <a:xfrm>
            <a:off x="3383075" y="2336876"/>
            <a:ext cx="5425849" cy="359931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8081-3713-B27F-FDA4-E79BFE15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Presented by:- Aaryan Jadav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3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290</TotalTime>
  <Words>242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Berlin</vt:lpstr>
      <vt:lpstr>Sales &amp; Finance Analytics of AtliQ Hardwares</vt:lpstr>
      <vt:lpstr>1.Introduction</vt:lpstr>
      <vt:lpstr>PowerPoint Presentation</vt:lpstr>
      <vt:lpstr>2.Foundational Steps</vt:lpstr>
      <vt:lpstr>3.Key Insights</vt:lpstr>
      <vt:lpstr>Top 10 Products</vt:lpstr>
      <vt:lpstr>Division Level Report</vt:lpstr>
      <vt:lpstr>Top 5 Countries</vt:lpstr>
      <vt:lpstr>New Product Expansion</vt:lpstr>
      <vt:lpstr>Quantity Sold Rankings</vt:lpstr>
      <vt:lpstr>Customer Net Sales Performance</vt:lpstr>
      <vt:lpstr>Market Performance vs Target</vt:lpstr>
      <vt:lpstr>P &amp; L by Fiscal Year</vt:lpstr>
      <vt:lpstr>P &amp; L by Quarters</vt:lpstr>
      <vt:lpstr>P &amp; L for Markets</vt:lpstr>
      <vt:lpstr>GM (%) by Quarters</vt:lpstr>
      <vt:lpstr>Conclusion</vt:lpstr>
      <vt:lpstr>Thank You..!!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Analytics of AtliQ Hardwares</dc:title>
  <dc:creator>AARYAN JADAV</dc:creator>
  <cp:lastModifiedBy>AARYAN JADAV</cp:lastModifiedBy>
  <cp:revision>13</cp:revision>
  <dcterms:created xsi:type="dcterms:W3CDTF">2023-08-08T10:57:01Z</dcterms:created>
  <dcterms:modified xsi:type="dcterms:W3CDTF">2023-08-08T16:16:28Z</dcterms:modified>
</cp:coreProperties>
</file>