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192020" y="923925"/>
            <a:ext cx="11704320" cy="200215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8166100" y="2926079"/>
            <a:ext cx="5730240" cy="530352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226498" y="7503467"/>
            <a:ext cx="258623" cy="248304"/>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tensorflow.org/api_docs" TargetMode="External"/><Relationship Id="rId3" Type="http://schemas.openxmlformats.org/officeDocument/2006/relationships/hyperlink" Target="https://www.kaggle.com/datasets/ckay16/accident-detection-from-cctv-footage" TargetMode="External"/><Relationship Id="rId4" Type="http://schemas.openxmlformats.org/officeDocument/2006/relationships/hyperlink" Target="https://docs.opencv.org/4.x/"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21"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pic>
        <p:nvPicPr>
          <p:cNvPr id="22"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23" name="Text 2"/>
          <p:cNvSpPr txBox="1"/>
          <p:nvPr/>
        </p:nvSpPr>
        <p:spPr>
          <a:xfrm>
            <a:off x="6219146" y="506130"/>
            <a:ext cx="7386164" cy="29336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7500"/>
              </a:lnSpc>
              <a:defRPr sz="6000">
                <a:solidFill>
                  <a:srgbClr val="1B1B27"/>
                </a:solidFill>
                <a:latin typeface="Raleway"/>
                <a:ea typeface="Raleway"/>
                <a:cs typeface="Raleway"/>
                <a:sym typeface="Raleway"/>
              </a:defRPr>
            </a:lvl1pPr>
          </a:lstStyle>
          <a:p>
            <a:pPr/>
            <a:r>
              <a:t>Introduction to Accident Detection System</a:t>
            </a:r>
          </a:p>
        </p:txBody>
      </p:sp>
      <p:sp>
        <p:nvSpPr>
          <p:cNvPr id="24" name="Text 3"/>
          <p:cNvSpPr txBox="1"/>
          <p:nvPr/>
        </p:nvSpPr>
        <p:spPr>
          <a:xfrm>
            <a:off x="6219147" y="3860202"/>
            <a:ext cx="7386164" cy="17870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Accident detection systems play a crucial role in modern transportation, utilizing advanced technologies to identify and respond to collisions or hazardous incidents on the road. These systems can quickly alert authorities, provide vital information, and even autonomously take actions to mitigate the impact of accidents.</a:t>
            </a:r>
          </a:p>
        </p:txBody>
      </p:sp>
      <p:sp>
        <p:nvSpPr>
          <p:cNvPr id="25" name="Submitted By,…"/>
          <p:cNvSpPr txBox="1"/>
          <p:nvPr/>
        </p:nvSpPr>
        <p:spPr>
          <a:xfrm>
            <a:off x="6244566" y="6399809"/>
            <a:ext cx="1487124" cy="62518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Submitted By,  </a:t>
            </a:r>
          </a:p>
          <a:p>
            <a:pPr/>
            <a:r>
              <a:t>Aaryan Patel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28"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29" name="Text 2"/>
          <p:cNvSpPr txBox="1"/>
          <p:nvPr/>
        </p:nvSpPr>
        <p:spPr>
          <a:xfrm>
            <a:off x="2083711" y="2347317"/>
            <a:ext cx="8118317" cy="7656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Importance of Accident Detection</a:t>
            </a:r>
          </a:p>
        </p:txBody>
      </p:sp>
      <p:sp>
        <p:nvSpPr>
          <p:cNvPr id="30" name="Shape 3"/>
          <p:cNvSpPr/>
          <p:nvPr/>
        </p:nvSpPr>
        <p:spPr>
          <a:xfrm>
            <a:off x="2037993" y="3548538"/>
            <a:ext cx="499945" cy="499945"/>
          </a:xfrm>
          <a:prstGeom prst="roundRect">
            <a:avLst>
              <a:gd name="adj" fmla="val 20000"/>
            </a:avLst>
          </a:prstGeom>
          <a:solidFill>
            <a:srgbClr val="E1E1EA"/>
          </a:solidFill>
          <a:ln w="7620">
            <a:solidFill>
              <a:srgbClr val="C7C7D0"/>
            </a:solidFill>
          </a:ln>
        </p:spPr>
        <p:txBody>
          <a:bodyPr lIns="45718" tIns="45718" rIns="45718" bIns="45718"/>
          <a:lstStyle/>
          <a:p>
            <a:pPr/>
          </a:p>
        </p:txBody>
      </p:sp>
      <p:sp>
        <p:nvSpPr>
          <p:cNvPr id="31" name="Text 4"/>
          <p:cNvSpPr txBox="1"/>
          <p:nvPr/>
        </p:nvSpPr>
        <p:spPr>
          <a:xfrm>
            <a:off x="2144014" y="3590212"/>
            <a:ext cx="287780" cy="49249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200"/>
              </a:lnSpc>
              <a:defRPr sz="2600">
                <a:solidFill>
                  <a:srgbClr val="3C3939"/>
                </a:solidFill>
                <a:latin typeface="Raleway"/>
                <a:ea typeface="Raleway"/>
                <a:cs typeface="Raleway"/>
                <a:sym typeface="Raleway"/>
              </a:defRPr>
            </a:lvl1pPr>
          </a:lstStyle>
          <a:p>
            <a:pPr/>
            <a:r>
              <a:t>1</a:t>
            </a:r>
          </a:p>
        </p:txBody>
      </p:sp>
      <p:sp>
        <p:nvSpPr>
          <p:cNvPr id="32" name="Text 5"/>
          <p:cNvSpPr txBox="1"/>
          <p:nvPr/>
        </p:nvSpPr>
        <p:spPr>
          <a:xfrm>
            <a:off x="2805825" y="3624858"/>
            <a:ext cx="1616308"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Saving Lives</a:t>
            </a:r>
          </a:p>
        </p:txBody>
      </p:sp>
      <p:sp>
        <p:nvSpPr>
          <p:cNvPr id="33" name="Text 6"/>
          <p:cNvSpPr txBox="1"/>
          <p:nvPr/>
        </p:nvSpPr>
        <p:spPr>
          <a:xfrm>
            <a:off x="2805826" y="4105275"/>
            <a:ext cx="2556513" cy="21299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Prompt accident detection and emergency response can mean the difference between life and death for those involved.</a:t>
            </a:r>
          </a:p>
        </p:txBody>
      </p:sp>
      <p:sp>
        <p:nvSpPr>
          <p:cNvPr id="34" name="Shape 7"/>
          <p:cNvSpPr/>
          <p:nvPr/>
        </p:nvSpPr>
        <p:spPr>
          <a:xfrm>
            <a:off x="5630228" y="3548538"/>
            <a:ext cx="499945" cy="499945"/>
          </a:xfrm>
          <a:prstGeom prst="roundRect">
            <a:avLst>
              <a:gd name="adj" fmla="val 20000"/>
            </a:avLst>
          </a:prstGeom>
          <a:solidFill>
            <a:srgbClr val="E1E1EA"/>
          </a:solidFill>
          <a:ln w="7620">
            <a:solidFill>
              <a:srgbClr val="C7C7D0"/>
            </a:solidFill>
          </a:ln>
        </p:spPr>
        <p:txBody>
          <a:bodyPr lIns="45718" tIns="45718" rIns="45718" bIns="45718"/>
          <a:lstStyle/>
          <a:p>
            <a:pPr/>
          </a:p>
        </p:txBody>
      </p:sp>
      <p:sp>
        <p:nvSpPr>
          <p:cNvPr id="35" name="Text 8"/>
          <p:cNvSpPr txBox="1"/>
          <p:nvPr/>
        </p:nvSpPr>
        <p:spPr>
          <a:xfrm>
            <a:off x="5736308" y="3590212"/>
            <a:ext cx="287780" cy="49249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200"/>
              </a:lnSpc>
              <a:defRPr sz="2600">
                <a:solidFill>
                  <a:srgbClr val="3C3939"/>
                </a:solidFill>
                <a:latin typeface="Raleway"/>
                <a:ea typeface="Raleway"/>
                <a:cs typeface="Raleway"/>
                <a:sym typeface="Raleway"/>
              </a:defRPr>
            </a:lvl1pPr>
          </a:lstStyle>
          <a:p>
            <a:pPr/>
            <a:r>
              <a:t>2</a:t>
            </a:r>
          </a:p>
        </p:txBody>
      </p:sp>
      <p:sp>
        <p:nvSpPr>
          <p:cNvPr id="36" name="Text 9"/>
          <p:cNvSpPr txBox="1"/>
          <p:nvPr/>
        </p:nvSpPr>
        <p:spPr>
          <a:xfrm>
            <a:off x="6398062" y="3624858"/>
            <a:ext cx="2164813"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Reducing Injuries</a:t>
            </a:r>
          </a:p>
        </p:txBody>
      </p:sp>
      <p:sp>
        <p:nvSpPr>
          <p:cNvPr id="37" name="Text 10"/>
          <p:cNvSpPr txBox="1"/>
          <p:nvPr/>
        </p:nvSpPr>
        <p:spPr>
          <a:xfrm>
            <a:off x="6398062" y="4105275"/>
            <a:ext cx="2556512" cy="17870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Early notification allows medical teams to arrive on scene and provide critical care to injured parties.</a:t>
            </a:r>
          </a:p>
        </p:txBody>
      </p:sp>
      <p:sp>
        <p:nvSpPr>
          <p:cNvPr id="38" name="Shape 11"/>
          <p:cNvSpPr/>
          <p:nvPr/>
        </p:nvSpPr>
        <p:spPr>
          <a:xfrm>
            <a:off x="9222461" y="3548538"/>
            <a:ext cx="499945" cy="499945"/>
          </a:xfrm>
          <a:prstGeom prst="roundRect">
            <a:avLst>
              <a:gd name="adj" fmla="val 20000"/>
            </a:avLst>
          </a:prstGeom>
          <a:solidFill>
            <a:srgbClr val="E1E1EA"/>
          </a:solidFill>
          <a:ln w="7620">
            <a:solidFill>
              <a:srgbClr val="C7C7D0"/>
            </a:solidFill>
          </a:ln>
        </p:spPr>
        <p:txBody>
          <a:bodyPr lIns="45718" tIns="45718" rIns="45718" bIns="45718"/>
          <a:lstStyle/>
          <a:p>
            <a:pPr/>
          </a:p>
        </p:txBody>
      </p:sp>
      <p:sp>
        <p:nvSpPr>
          <p:cNvPr id="39" name="Text 12"/>
          <p:cNvSpPr txBox="1"/>
          <p:nvPr/>
        </p:nvSpPr>
        <p:spPr>
          <a:xfrm>
            <a:off x="9328543" y="3590212"/>
            <a:ext cx="287780" cy="49249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lnSpc>
                <a:spcPts val="3200"/>
              </a:lnSpc>
              <a:defRPr sz="2600">
                <a:solidFill>
                  <a:srgbClr val="3C3939"/>
                </a:solidFill>
                <a:latin typeface="Raleway"/>
                <a:ea typeface="Raleway"/>
                <a:cs typeface="Raleway"/>
                <a:sym typeface="Raleway"/>
              </a:defRPr>
            </a:lvl1pPr>
          </a:lstStyle>
          <a:p>
            <a:pPr/>
            <a:r>
              <a:t>3</a:t>
            </a:r>
          </a:p>
        </p:txBody>
      </p:sp>
      <p:sp>
        <p:nvSpPr>
          <p:cNvPr id="40" name="Text 13"/>
          <p:cNvSpPr txBox="1"/>
          <p:nvPr/>
        </p:nvSpPr>
        <p:spPr>
          <a:xfrm>
            <a:off x="9990294" y="3624858"/>
            <a:ext cx="2445968"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Minimizing Damage</a:t>
            </a:r>
          </a:p>
        </p:txBody>
      </p:sp>
      <p:sp>
        <p:nvSpPr>
          <p:cNvPr id="41" name="Text 14"/>
          <p:cNvSpPr txBox="1"/>
          <p:nvPr/>
        </p:nvSpPr>
        <p:spPr>
          <a:xfrm>
            <a:off x="9990294" y="4105275"/>
            <a:ext cx="2556512" cy="17870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Accident detection can trigger safety protocols to limit the spread of damage and prevent further incidents.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44"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45" name="Text 2"/>
          <p:cNvSpPr txBox="1"/>
          <p:nvPr/>
        </p:nvSpPr>
        <p:spPr>
          <a:xfrm>
            <a:off x="2083712" y="2043114"/>
            <a:ext cx="4352413" cy="7656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System Overview</a:t>
            </a:r>
          </a:p>
        </p:txBody>
      </p:sp>
      <p:sp>
        <p:nvSpPr>
          <p:cNvPr id="46" name="Text 3"/>
          <p:cNvSpPr txBox="1"/>
          <p:nvPr/>
        </p:nvSpPr>
        <p:spPr>
          <a:xfrm>
            <a:off x="2083711" y="3292913"/>
            <a:ext cx="3064910" cy="769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b="1" sz="2100">
                <a:solidFill>
                  <a:srgbClr val="1B1B27"/>
                </a:solidFill>
                <a:latin typeface="Raleway"/>
                <a:ea typeface="Raleway"/>
                <a:cs typeface="Raleway"/>
                <a:sym typeface="Raleway"/>
              </a:defRPr>
            </a:lvl1pPr>
          </a:lstStyle>
          <a:p>
            <a:pPr/>
            <a:r>
              <a:t>Training the CNN Model</a:t>
            </a:r>
          </a:p>
        </p:txBody>
      </p:sp>
      <p:sp>
        <p:nvSpPr>
          <p:cNvPr id="47" name="Text 4"/>
          <p:cNvSpPr txBox="1"/>
          <p:nvPr/>
        </p:nvSpPr>
        <p:spPr>
          <a:xfrm>
            <a:off x="2083711" y="4209456"/>
            <a:ext cx="3064910" cy="1787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This involves preparing and utilizing a dataset of labeled images to train a CNN model that can effectively distinguish between these categories.</a:t>
            </a:r>
          </a:p>
        </p:txBody>
      </p:sp>
      <p:sp>
        <p:nvSpPr>
          <p:cNvPr id="48" name="Text 5"/>
          <p:cNvSpPr txBox="1"/>
          <p:nvPr/>
        </p:nvSpPr>
        <p:spPr>
          <a:xfrm>
            <a:off x="5789651" y="3292913"/>
            <a:ext cx="2178227"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b="1" sz="2100">
                <a:solidFill>
                  <a:srgbClr val="1B1B27"/>
                </a:solidFill>
                <a:latin typeface="Raleway"/>
                <a:ea typeface="Raleway"/>
                <a:cs typeface="Raleway"/>
                <a:sym typeface="Raleway"/>
              </a:defRPr>
            </a:lvl1pPr>
          </a:lstStyle>
          <a:p>
            <a:pPr/>
            <a:r>
              <a:t>Model Definition</a:t>
            </a:r>
          </a:p>
        </p:txBody>
      </p:sp>
      <p:sp>
        <p:nvSpPr>
          <p:cNvPr id="49" name="Text 6"/>
          <p:cNvSpPr txBox="1"/>
          <p:nvPr/>
        </p:nvSpPr>
        <p:spPr>
          <a:xfrm>
            <a:off x="5789651" y="3862269"/>
            <a:ext cx="3064910" cy="1787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This defines a Python class responsible for loading the pre-trained CNN model and performing predictions on new images.</a:t>
            </a:r>
          </a:p>
        </p:txBody>
      </p:sp>
      <p:sp>
        <p:nvSpPr>
          <p:cNvPr id="50" name="Text 7"/>
          <p:cNvSpPr txBox="1"/>
          <p:nvPr/>
        </p:nvSpPr>
        <p:spPr>
          <a:xfrm>
            <a:off x="9495590" y="3292913"/>
            <a:ext cx="3064909" cy="769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b="1" sz="2100">
                <a:solidFill>
                  <a:srgbClr val="1B1B27"/>
                </a:solidFill>
                <a:latin typeface="Raleway"/>
                <a:ea typeface="Raleway"/>
                <a:cs typeface="Raleway"/>
                <a:sym typeface="Raleway"/>
              </a:defRPr>
            </a:lvl1pPr>
          </a:lstStyle>
          <a:p>
            <a:pPr/>
            <a:r>
              <a:t>Accident Detection Application</a:t>
            </a:r>
          </a:p>
        </p:txBody>
      </p:sp>
      <p:sp>
        <p:nvSpPr>
          <p:cNvPr id="51" name="Text 8"/>
          <p:cNvSpPr txBox="1"/>
          <p:nvPr/>
        </p:nvSpPr>
        <p:spPr>
          <a:xfrm>
            <a:off x="9495590" y="4209456"/>
            <a:ext cx="3064909" cy="1787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This is a real-time application that captures video frames, utilizes the trained model to predict accidents, and visualizes the results.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54"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55" name="Text 2"/>
          <p:cNvSpPr txBox="1"/>
          <p:nvPr/>
        </p:nvSpPr>
        <p:spPr>
          <a:xfrm>
            <a:off x="2083712" y="1143000"/>
            <a:ext cx="5941916" cy="76567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Training the CNN Model</a:t>
            </a:r>
          </a:p>
        </p:txBody>
      </p:sp>
      <p:sp>
        <p:nvSpPr>
          <p:cNvPr id="56" name="Shape 3"/>
          <p:cNvSpPr/>
          <p:nvPr/>
        </p:nvSpPr>
        <p:spPr>
          <a:xfrm>
            <a:off x="2037993" y="2281714"/>
            <a:ext cx="5166122" cy="4804768"/>
          </a:xfrm>
          <a:prstGeom prst="roundRect">
            <a:avLst>
              <a:gd name="adj" fmla="val 2081"/>
            </a:avLst>
          </a:prstGeom>
          <a:solidFill>
            <a:srgbClr val="E1E1EA"/>
          </a:solidFill>
          <a:ln w="7620">
            <a:solidFill>
              <a:srgbClr val="C7C7D0"/>
            </a:solidFill>
          </a:ln>
        </p:spPr>
        <p:txBody>
          <a:bodyPr lIns="45718" tIns="45718" rIns="45718" bIns="45718"/>
          <a:lstStyle/>
          <a:p>
            <a:pPr/>
          </a:p>
        </p:txBody>
      </p:sp>
      <p:sp>
        <p:nvSpPr>
          <p:cNvPr id="57" name="Text 4"/>
          <p:cNvSpPr txBox="1"/>
          <p:nvPr/>
        </p:nvSpPr>
        <p:spPr>
          <a:xfrm>
            <a:off x="2313502" y="2511505"/>
            <a:ext cx="2194505"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Data Preparation:</a:t>
            </a:r>
          </a:p>
        </p:txBody>
      </p:sp>
      <p:sp>
        <p:nvSpPr>
          <p:cNvPr id="58" name="Text 5"/>
          <p:cNvSpPr txBox="1"/>
          <p:nvPr/>
        </p:nvSpPr>
        <p:spPr>
          <a:xfrm>
            <a:off x="2313502" y="2991923"/>
            <a:ext cx="4615103" cy="1444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The accident-detection.ipynb script defines the data preparation process using TensorFlow's image_dataset_from_directory function.</a:t>
            </a:r>
          </a:p>
        </p:txBody>
      </p:sp>
      <p:sp>
        <p:nvSpPr>
          <p:cNvPr id="59" name="Text 6"/>
          <p:cNvSpPr txBox="1"/>
          <p:nvPr/>
        </p:nvSpPr>
        <p:spPr>
          <a:xfrm>
            <a:off x="2313502" y="4546759"/>
            <a:ext cx="4615103" cy="11012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Separate training, validation, and testing datasets are loaded from folders containing labeled images.</a:t>
            </a:r>
          </a:p>
        </p:txBody>
      </p:sp>
      <p:sp>
        <p:nvSpPr>
          <p:cNvPr id="60" name="Text 7"/>
          <p:cNvSpPr txBox="1"/>
          <p:nvPr/>
        </p:nvSpPr>
        <p:spPr>
          <a:xfrm>
            <a:off x="2313502" y="5746194"/>
            <a:ext cx="4615103"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Images are resized to a fixed size (250x250 pixels) and loaded in RGB format.</a:t>
            </a:r>
          </a:p>
        </p:txBody>
      </p:sp>
      <p:sp>
        <p:nvSpPr>
          <p:cNvPr id="61" name="Shape 8"/>
          <p:cNvSpPr/>
          <p:nvPr/>
        </p:nvSpPr>
        <p:spPr>
          <a:xfrm>
            <a:off x="7426283" y="2281714"/>
            <a:ext cx="5166124" cy="4804768"/>
          </a:xfrm>
          <a:prstGeom prst="roundRect">
            <a:avLst>
              <a:gd name="adj" fmla="val 2081"/>
            </a:avLst>
          </a:prstGeom>
          <a:solidFill>
            <a:srgbClr val="E1E1EA"/>
          </a:solidFill>
          <a:ln w="7620">
            <a:solidFill>
              <a:srgbClr val="C7C7D0"/>
            </a:solidFill>
          </a:ln>
        </p:spPr>
        <p:txBody>
          <a:bodyPr lIns="45718" tIns="45718" rIns="45718" bIns="45718"/>
          <a:lstStyle/>
          <a:p>
            <a:pPr/>
          </a:p>
        </p:txBody>
      </p:sp>
      <p:sp>
        <p:nvSpPr>
          <p:cNvPr id="62" name="Text 9"/>
          <p:cNvSpPr txBox="1"/>
          <p:nvPr/>
        </p:nvSpPr>
        <p:spPr>
          <a:xfrm>
            <a:off x="7701795" y="2511505"/>
            <a:ext cx="2387106"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Model Architecture:</a:t>
            </a:r>
          </a:p>
        </p:txBody>
      </p:sp>
      <p:sp>
        <p:nvSpPr>
          <p:cNvPr id="63" name="Text 10"/>
          <p:cNvSpPr txBox="1"/>
          <p:nvPr/>
        </p:nvSpPr>
        <p:spPr>
          <a:xfrm>
            <a:off x="7701794" y="2991923"/>
            <a:ext cx="4615104"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Activation functions: ReLU for convolutional layers and Softmax for the output layer.</a:t>
            </a:r>
          </a:p>
        </p:txBody>
      </p:sp>
      <p:sp>
        <p:nvSpPr>
          <p:cNvPr id="64" name="Text 11"/>
          <p:cNvSpPr txBox="1"/>
          <p:nvPr/>
        </p:nvSpPr>
        <p:spPr>
          <a:xfrm>
            <a:off x="7701794" y="3835957"/>
            <a:ext cx="4615104"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Training and validation loss/accuracy curves are plotted to visualize the learning process.</a:t>
            </a:r>
          </a:p>
        </p:txBody>
      </p:sp>
      <p:sp>
        <p:nvSpPr>
          <p:cNvPr id="65" name="Text 12"/>
          <p:cNvSpPr txBox="1"/>
          <p:nvPr/>
        </p:nvSpPr>
        <p:spPr>
          <a:xfrm>
            <a:off x="7701795" y="4679990"/>
            <a:ext cx="3620209" cy="4154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The model is trained for 20 epochs.</a:t>
            </a:r>
          </a:p>
        </p:txBody>
      </p:sp>
      <p:sp>
        <p:nvSpPr>
          <p:cNvPr id="66" name="Text 14"/>
          <p:cNvSpPr txBox="1"/>
          <p:nvPr/>
        </p:nvSpPr>
        <p:spPr>
          <a:xfrm>
            <a:off x="7701794" y="5181125"/>
            <a:ext cx="4615104"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Loss function: Sparse categorical crossentropy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69"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70" name="Text 2"/>
          <p:cNvSpPr txBox="1"/>
          <p:nvPr/>
        </p:nvSpPr>
        <p:spPr>
          <a:xfrm>
            <a:off x="2083712" y="1690567"/>
            <a:ext cx="4019900" cy="76567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Model Definition</a:t>
            </a:r>
          </a:p>
        </p:txBody>
      </p:sp>
      <p:pic>
        <p:nvPicPr>
          <p:cNvPr id="71" name="Image 0" descr="Image 0"/>
          <p:cNvPicPr>
            <a:picLocks noChangeAspect="1"/>
          </p:cNvPicPr>
          <p:nvPr/>
        </p:nvPicPr>
        <p:blipFill>
          <a:blip r:embed="rId2">
            <a:extLst/>
          </a:blip>
          <a:stretch>
            <a:fillRect/>
          </a:stretch>
        </p:blipFill>
        <p:spPr>
          <a:xfrm>
            <a:off x="2037993" y="2829280"/>
            <a:ext cx="3518059" cy="888684"/>
          </a:xfrm>
          <a:prstGeom prst="rect">
            <a:avLst/>
          </a:prstGeom>
          <a:ln w="12700">
            <a:miter lim="400000"/>
          </a:ln>
        </p:spPr>
      </p:pic>
      <p:sp>
        <p:nvSpPr>
          <p:cNvPr id="72" name="Text 3"/>
          <p:cNvSpPr txBox="1"/>
          <p:nvPr/>
        </p:nvSpPr>
        <p:spPr>
          <a:xfrm>
            <a:off x="2305883" y="4051221"/>
            <a:ext cx="2982280" cy="1444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Loads the pre-trained model architecture from a JSON file and weights from a separate file.</a:t>
            </a:r>
          </a:p>
        </p:txBody>
      </p:sp>
      <p:pic>
        <p:nvPicPr>
          <p:cNvPr id="73" name="Image 1" descr="Image 1"/>
          <p:cNvPicPr>
            <a:picLocks noChangeAspect="1"/>
          </p:cNvPicPr>
          <p:nvPr/>
        </p:nvPicPr>
        <p:blipFill>
          <a:blip r:embed="rId3">
            <a:extLst/>
          </a:blip>
          <a:stretch>
            <a:fillRect/>
          </a:stretch>
        </p:blipFill>
        <p:spPr>
          <a:xfrm>
            <a:off x="5556051" y="2829280"/>
            <a:ext cx="3518180" cy="888684"/>
          </a:xfrm>
          <a:prstGeom prst="rect">
            <a:avLst/>
          </a:prstGeom>
          <a:ln w="12700">
            <a:miter lim="400000"/>
          </a:ln>
        </p:spPr>
      </p:pic>
      <p:sp>
        <p:nvSpPr>
          <p:cNvPr id="74" name="Text 4"/>
          <p:cNvSpPr txBox="1"/>
          <p:nvPr/>
        </p:nvSpPr>
        <p:spPr>
          <a:xfrm>
            <a:off x="5823942" y="4051221"/>
            <a:ext cx="2982399" cy="1444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Provides a predict_accident function that takes an image as input and performs the following : </a:t>
            </a:r>
          </a:p>
        </p:txBody>
      </p:sp>
      <p:sp>
        <p:nvSpPr>
          <p:cNvPr id="75" name="Text 5"/>
          <p:cNvSpPr txBox="1"/>
          <p:nvPr/>
        </p:nvSpPr>
        <p:spPr>
          <a:xfrm>
            <a:off x="5823942" y="5606058"/>
            <a:ext cx="2982399"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Resizes the image to the expected input size.</a:t>
            </a:r>
          </a:p>
        </p:txBody>
      </p:sp>
      <p:pic>
        <p:nvPicPr>
          <p:cNvPr id="76" name="Image 2" descr="Image 2"/>
          <p:cNvPicPr>
            <a:picLocks noChangeAspect="1"/>
          </p:cNvPicPr>
          <p:nvPr/>
        </p:nvPicPr>
        <p:blipFill>
          <a:blip r:embed="rId4">
            <a:extLst/>
          </a:blip>
          <a:stretch>
            <a:fillRect/>
          </a:stretch>
        </p:blipFill>
        <p:spPr>
          <a:xfrm>
            <a:off x="9074229" y="2829280"/>
            <a:ext cx="3518178" cy="888684"/>
          </a:xfrm>
          <a:prstGeom prst="rect">
            <a:avLst/>
          </a:prstGeom>
          <a:ln w="12700">
            <a:miter lim="400000"/>
          </a:ln>
        </p:spPr>
      </p:pic>
      <p:sp>
        <p:nvSpPr>
          <p:cNvPr id="77" name="Text 6"/>
          <p:cNvSpPr txBox="1"/>
          <p:nvPr/>
        </p:nvSpPr>
        <p:spPr>
          <a:xfrm>
            <a:off x="9342118" y="4051221"/>
            <a:ext cx="2982399" cy="11012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Uses the loaded CNN model to predict accident probability and class label.</a:t>
            </a:r>
          </a:p>
        </p:txBody>
      </p:sp>
      <p:sp>
        <p:nvSpPr>
          <p:cNvPr id="78" name="Text 7"/>
          <p:cNvSpPr txBox="1"/>
          <p:nvPr/>
        </p:nvSpPr>
        <p:spPr>
          <a:xfrm>
            <a:off x="9342118" y="5250656"/>
            <a:ext cx="2982399"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 Returns the predicted class and probability score.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81"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82" name="Text 2"/>
          <p:cNvSpPr txBox="1"/>
          <p:nvPr/>
        </p:nvSpPr>
        <p:spPr>
          <a:xfrm>
            <a:off x="2083712" y="1909883"/>
            <a:ext cx="7450891" cy="7656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Accident Detection Application</a:t>
            </a:r>
          </a:p>
        </p:txBody>
      </p:sp>
      <p:pic>
        <p:nvPicPr>
          <p:cNvPr id="83" name="Image 0" descr="Image 0"/>
          <p:cNvPicPr>
            <a:picLocks noChangeAspect="1"/>
          </p:cNvPicPr>
          <p:nvPr/>
        </p:nvPicPr>
        <p:blipFill>
          <a:blip r:embed="rId2">
            <a:extLst/>
          </a:blip>
          <a:stretch>
            <a:fillRect/>
          </a:stretch>
        </p:blipFill>
        <p:spPr>
          <a:xfrm>
            <a:off x="2037993" y="3048593"/>
            <a:ext cx="444343" cy="444343"/>
          </a:xfrm>
          <a:prstGeom prst="rect">
            <a:avLst/>
          </a:prstGeom>
          <a:ln w="12700">
            <a:miter lim="400000"/>
          </a:ln>
        </p:spPr>
      </p:pic>
      <p:sp>
        <p:nvSpPr>
          <p:cNvPr id="84" name="Text 3"/>
          <p:cNvSpPr txBox="1"/>
          <p:nvPr/>
        </p:nvSpPr>
        <p:spPr>
          <a:xfrm>
            <a:off x="2083712" y="3715107"/>
            <a:ext cx="2297193" cy="769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Collision Detection</a:t>
            </a:r>
          </a:p>
        </p:txBody>
      </p:sp>
      <p:sp>
        <p:nvSpPr>
          <p:cNvPr id="85" name="Text 4"/>
          <p:cNvSpPr txBox="1"/>
          <p:nvPr/>
        </p:nvSpPr>
        <p:spPr>
          <a:xfrm>
            <a:off x="2083712" y="4542712"/>
            <a:ext cx="2297193" cy="1444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The system can identify vehicle collisions and notify emergency services.</a:t>
            </a:r>
          </a:p>
        </p:txBody>
      </p:sp>
      <p:pic>
        <p:nvPicPr>
          <p:cNvPr id="86" name="Image 1" descr="Image 1"/>
          <p:cNvPicPr>
            <a:picLocks noChangeAspect="1"/>
          </p:cNvPicPr>
          <p:nvPr/>
        </p:nvPicPr>
        <p:blipFill>
          <a:blip r:embed="rId3">
            <a:extLst/>
          </a:blip>
          <a:stretch>
            <a:fillRect/>
          </a:stretch>
        </p:blipFill>
        <p:spPr>
          <a:xfrm>
            <a:off x="4759881" y="3048593"/>
            <a:ext cx="444343" cy="444343"/>
          </a:xfrm>
          <a:prstGeom prst="rect">
            <a:avLst/>
          </a:prstGeom>
          <a:ln w="12700">
            <a:miter lim="400000"/>
          </a:ln>
        </p:spPr>
      </p:pic>
      <p:sp>
        <p:nvSpPr>
          <p:cNvPr id="87" name="Text 5"/>
          <p:cNvSpPr txBox="1"/>
          <p:nvPr/>
        </p:nvSpPr>
        <p:spPr>
          <a:xfrm>
            <a:off x="4805600" y="3715107"/>
            <a:ext cx="2297194" cy="769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Hazard Identification</a:t>
            </a:r>
          </a:p>
        </p:txBody>
      </p:sp>
      <p:sp>
        <p:nvSpPr>
          <p:cNvPr id="88" name="Text 6"/>
          <p:cNvSpPr txBox="1"/>
          <p:nvPr/>
        </p:nvSpPr>
        <p:spPr>
          <a:xfrm>
            <a:off x="4805600" y="4542712"/>
            <a:ext cx="2297194" cy="1787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It can also detect fallen objects, debris, or other road hazards that could lead to accidents.</a:t>
            </a:r>
          </a:p>
        </p:txBody>
      </p:sp>
      <p:pic>
        <p:nvPicPr>
          <p:cNvPr id="89" name="Image 2" descr="Image 2"/>
          <p:cNvPicPr>
            <a:picLocks noChangeAspect="1"/>
          </p:cNvPicPr>
          <p:nvPr/>
        </p:nvPicPr>
        <p:blipFill>
          <a:blip r:embed="rId4">
            <a:extLst/>
          </a:blip>
          <a:stretch>
            <a:fillRect/>
          </a:stretch>
        </p:blipFill>
        <p:spPr>
          <a:xfrm>
            <a:off x="7481768" y="3048593"/>
            <a:ext cx="444343" cy="444343"/>
          </a:xfrm>
          <a:prstGeom prst="rect">
            <a:avLst/>
          </a:prstGeom>
          <a:ln w="12700">
            <a:miter lim="400000"/>
          </a:ln>
        </p:spPr>
      </p:pic>
      <p:sp>
        <p:nvSpPr>
          <p:cNvPr id="90" name="Text 7"/>
          <p:cNvSpPr txBox="1"/>
          <p:nvPr/>
        </p:nvSpPr>
        <p:spPr>
          <a:xfrm>
            <a:off x="7527487" y="3715107"/>
            <a:ext cx="2297194" cy="769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Emergency Response</a:t>
            </a:r>
          </a:p>
        </p:txBody>
      </p:sp>
      <p:sp>
        <p:nvSpPr>
          <p:cNvPr id="91" name="Text 8"/>
          <p:cNvSpPr txBox="1"/>
          <p:nvPr/>
        </p:nvSpPr>
        <p:spPr>
          <a:xfrm>
            <a:off x="7527487" y="4542712"/>
            <a:ext cx="2297194" cy="1787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The system triggers immediate emergency response, providing critical information to first responders.</a:t>
            </a:r>
          </a:p>
        </p:txBody>
      </p:sp>
      <p:pic>
        <p:nvPicPr>
          <p:cNvPr id="92" name="Image 3" descr="Image 3"/>
          <p:cNvPicPr>
            <a:picLocks noChangeAspect="1"/>
          </p:cNvPicPr>
          <p:nvPr/>
        </p:nvPicPr>
        <p:blipFill>
          <a:blip r:embed="rId5">
            <a:extLst/>
          </a:blip>
          <a:stretch>
            <a:fillRect/>
          </a:stretch>
        </p:blipFill>
        <p:spPr>
          <a:xfrm>
            <a:off x="10203656" y="3048593"/>
            <a:ext cx="444343" cy="444343"/>
          </a:xfrm>
          <a:prstGeom prst="rect">
            <a:avLst/>
          </a:prstGeom>
          <a:ln w="12700">
            <a:miter lim="400000"/>
          </a:ln>
        </p:spPr>
      </p:pic>
      <p:sp>
        <p:nvSpPr>
          <p:cNvPr id="93" name="Text 9"/>
          <p:cNvSpPr txBox="1"/>
          <p:nvPr/>
        </p:nvSpPr>
        <p:spPr>
          <a:xfrm>
            <a:off x="10249375" y="3715107"/>
            <a:ext cx="2297314" cy="7699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Traffic Management</a:t>
            </a:r>
          </a:p>
        </p:txBody>
      </p:sp>
      <p:sp>
        <p:nvSpPr>
          <p:cNvPr id="94" name="Text 10"/>
          <p:cNvSpPr txBox="1"/>
          <p:nvPr/>
        </p:nvSpPr>
        <p:spPr>
          <a:xfrm>
            <a:off x="10249375" y="4542712"/>
            <a:ext cx="2297314" cy="17870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It can coordinate with traffic control systems to optimize traffic flow and prevent further incidents.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97" name="Shape 1"/>
          <p:cNvSpPr/>
          <p:nvPr/>
        </p:nvSpPr>
        <p:spPr>
          <a:xfrm>
            <a:off x="0" y="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98" name="Text 2"/>
          <p:cNvSpPr txBox="1"/>
          <p:nvPr/>
        </p:nvSpPr>
        <p:spPr>
          <a:xfrm>
            <a:off x="2083712" y="1305998"/>
            <a:ext cx="9241182" cy="7656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Conclusion and Future Developments</a:t>
            </a:r>
          </a:p>
        </p:txBody>
      </p:sp>
      <p:pic>
        <p:nvPicPr>
          <p:cNvPr id="99" name="Image 0" descr="Image 0"/>
          <p:cNvPicPr>
            <a:picLocks noChangeAspect="1"/>
          </p:cNvPicPr>
          <p:nvPr/>
        </p:nvPicPr>
        <p:blipFill>
          <a:blip r:embed="rId2">
            <a:extLst/>
          </a:blip>
          <a:stretch>
            <a:fillRect/>
          </a:stretch>
        </p:blipFill>
        <p:spPr>
          <a:xfrm>
            <a:off x="2037993" y="2333625"/>
            <a:ext cx="10554414" cy="888682"/>
          </a:xfrm>
          <a:prstGeom prst="rect">
            <a:avLst/>
          </a:prstGeom>
          <a:ln w="12700">
            <a:miter lim="400000"/>
          </a:ln>
        </p:spPr>
      </p:pic>
      <p:sp>
        <p:nvSpPr>
          <p:cNvPr id="100" name="Text 3"/>
          <p:cNvSpPr txBox="1"/>
          <p:nvPr/>
        </p:nvSpPr>
        <p:spPr>
          <a:xfrm>
            <a:off x="2305883" y="3555563"/>
            <a:ext cx="2372130" cy="42709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2100">
                <a:solidFill>
                  <a:srgbClr val="3C3939"/>
                </a:solidFill>
                <a:latin typeface="Raleway"/>
                <a:ea typeface="Raleway"/>
                <a:cs typeface="Raleway"/>
                <a:sym typeface="Raleway"/>
              </a:defRPr>
            </a:lvl1pPr>
          </a:lstStyle>
          <a:p>
            <a:pPr/>
            <a:r>
              <a:t>Improved Accuracy</a:t>
            </a:r>
          </a:p>
        </p:txBody>
      </p:sp>
      <p:sp>
        <p:nvSpPr>
          <p:cNvPr id="101" name="Text 4"/>
          <p:cNvSpPr txBox="1"/>
          <p:nvPr/>
        </p:nvSpPr>
        <p:spPr>
          <a:xfrm>
            <a:off x="2305883" y="4035982"/>
            <a:ext cx="10018633" cy="758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Ongoing research and development will enhance the reliability and precision of accident detection systems.</a:t>
            </a:r>
          </a:p>
        </p:txBody>
      </p:sp>
      <p:sp>
        <p:nvSpPr>
          <p:cNvPr id="102" name="Text 5"/>
          <p:cNvSpPr txBox="1"/>
          <p:nvPr/>
        </p:nvSpPr>
        <p:spPr>
          <a:xfrm>
            <a:off x="2305883" y="4880015"/>
            <a:ext cx="7112666" cy="4154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This project provides a foundation for accident detection using a CNN. By</a:t>
            </a:r>
          </a:p>
        </p:txBody>
      </p:sp>
      <p:sp>
        <p:nvSpPr>
          <p:cNvPr id="103" name="Text 6"/>
          <p:cNvSpPr txBox="1"/>
          <p:nvPr/>
        </p:nvSpPr>
        <p:spPr>
          <a:xfrm>
            <a:off x="2305883" y="5368648"/>
            <a:ext cx="8144938" cy="4154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incorporating the suggested improvements and exploring further functionalities (e.g.,</a:t>
            </a:r>
          </a:p>
        </p:txBody>
      </p:sp>
      <p:sp>
        <p:nvSpPr>
          <p:cNvPr id="104" name="Text 7"/>
          <p:cNvSpPr txBox="1"/>
          <p:nvPr/>
        </p:nvSpPr>
        <p:spPr>
          <a:xfrm>
            <a:off x="2305883" y="5857281"/>
            <a:ext cx="7808226" cy="4154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integrating with emergency services), the system can be enhanced for real-world</a:t>
            </a:r>
          </a:p>
        </p:txBody>
      </p:sp>
      <p:sp>
        <p:nvSpPr>
          <p:cNvPr id="105" name="Text 8"/>
          <p:cNvSpPr txBox="1"/>
          <p:nvPr/>
        </p:nvSpPr>
        <p:spPr>
          <a:xfrm>
            <a:off x="2305883" y="6345912"/>
            <a:ext cx="1304344" cy="41541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sz="1700">
                <a:solidFill>
                  <a:srgbClr val="3C3939"/>
                </a:solidFill>
                <a:latin typeface="Roboto"/>
                <a:ea typeface="Roboto"/>
                <a:cs typeface="Roboto"/>
                <a:sym typeface="Roboto"/>
              </a:defRPr>
            </a:lvl1pPr>
          </a:lstStyle>
          <a:p>
            <a:pPr/>
            <a:r>
              <a:t>applications.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0"/>
          <p:cNvSpPr/>
          <p:nvPr/>
        </p:nvSpPr>
        <p:spPr>
          <a:xfrm>
            <a:off x="0" y="0"/>
            <a:ext cx="14630400" cy="8229600"/>
          </a:xfrm>
          <a:prstGeom prst="rect">
            <a:avLst/>
          </a:prstGeom>
          <a:solidFill>
            <a:srgbClr val="ECECF3"/>
          </a:solidFill>
          <a:ln w="12700">
            <a:miter lim="400000"/>
          </a:ln>
        </p:spPr>
        <p:txBody>
          <a:bodyPr lIns="45718" tIns="45718" rIns="45718" bIns="45718"/>
          <a:lstStyle/>
          <a:p>
            <a:pPr/>
          </a:p>
        </p:txBody>
      </p:sp>
      <p:sp>
        <p:nvSpPr>
          <p:cNvPr id="108" name="Shape 1"/>
          <p:cNvSpPr/>
          <p:nvPr/>
        </p:nvSpPr>
        <p:spPr>
          <a:xfrm>
            <a:off x="0" y="-25400"/>
            <a:ext cx="14630400" cy="8229600"/>
          </a:xfrm>
          <a:prstGeom prst="rect">
            <a:avLst/>
          </a:prstGeom>
          <a:solidFill>
            <a:srgbClr val="FFFFFF">
              <a:alpha val="75000"/>
            </a:srgbClr>
          </a:solidFill>
          <a:ln w="12700">
            <a:miter lim="400000"/>
          </a:ln>
        </p:spPr>
        <p:txBody>
          <a:bodyPr lIns="45718" tIns="45718" rIns="45718" bIns="45718"/>
          <a:lstStyle/>
          <a:p>
            <a:pPr/>
          </a:p>
        </p:txBody>
      </p:sp>
      <p:sp>
        <p:nvSpPr>
          <p:cNvPr id="109" name="Text 2"/>
          <p:cNvSpPr txBox="1"/>
          <p:nvPr/>
        </p:nvSpPr>
        <p:spPr>
          <a:xfrm>
            <a:off x="2083712" y="1871304"/>
            <a:ext cx="2896769" cy="76567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5400"/>
              </a:lnSpc>
              <a:defRPr sz="4300">
                <a:solidFill>
                  <a:srgbClr val="1B1B27"/>
                </a:solidFill>
                <a:latin typeface="Raleway"/>
                <a:ea typeface="Raleway"/>
                <a:cs typeface="Raleway"/>
                <a:sym typeface="Raleway"/>
              </a:defRPr>
            </a:lvl1pPr>
          </a:lstStyle>
          <a:p>
            <a:pPr/>
            <a:r>
              <a:t>References</a:t>
            </a:r>
          </a:p>
        </p:txBody>
      </p:sp>
      <p:sp>
        <p:nvSpPr>
          <p:cNvPr id="110" name="Shape 3"/>
          <p:cNvSpPr/>
          <p:nvPr/>
        </p:nvSpPr>
        <p:spPr>
          <a:xfrm>
            <a:off x="2037993" y="3010018"/>
            <a:ext cx="10554414" cy="3348159"/>
          </a:xfrm>
          <a:prstGeom prst="roundRect">
            <a:avLst>
              <a:gd name="adj" fmla="val 2986"/>
            </a:avLst>
          </a:prstGeom>
          <a:ln w="7620">
            <a:solidFill>
              <a:srgbClr val="000000">
                <a:alpha val="8000"/>
              </a:srgbClr>
            </a:solidFill>
          </a:ln>
        </p:spPr>
        <p:txBody>
          <a:bodyPr lIns="45718" tIns="45718" rIns="45718" bIns="45718"/>
          <a:lstStyle/>
          <a:p>
            <a:pPr/>
          </a:p>
        </p:txBody>
      </p:sp>
      <p:sp>
        <p:nvSpPr>
          <p:cNvPr id="111" name="Shape 4"/>
          <p:cNvSpPr/>
          <p:nvPr/>
        </p:nvSpPr>
        <p:spPr>
          <a:xfrm>
            <a:off x="2045611" y="3017639"/>
            <a:ext cx="10539177" cy="992507"/>
          </a:xfrm>
          <a:prstGeom prst="rect">
            <a:avLst/>
          </a:prstGeom>
          <a:solidFill>
            <a:srgbClr val="FFFFFF">
              <a:alpha val="4000"/>
            </a:srgbClr>
          </a:solidFill>
          <a:ln w="12700">
            <a:miter lim="400000"/>
          </a:ln>
        </p:spPr>
        <p:txBody>
          <a:bodyPr lIns="45718" tIns="45718" rIns="45718" bIns="45718"/>
          <a:lstStyle/>
          <a:p>
            <a:pPr/>
          </a:p>
        </p:txBody>
      </p:sp>
      <p:sp>
        <p:nvSpPr>
          <p:cNvPr id="112" name="Text 5"/>
          <p:cNvSpPr txBox="1"/>
          <p:nvPr/>
        </p:nvSpPr>
        <p:spPr>
          <a:xfrm>
            <a:off x="2313502" y="3158489"/>
            <a:ext cx="4729998" cy="4154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u="sng">
                <a:solidFill>
                  <a:srgbClr val="0000FF"/>
                </a:solidFill>
                <a:uFill>
                  <a:solidFill>
                    <a:srgbClr val="0000FF"/>
                  </a:solidFill>
                </a:uFill>
                <a:latin typeface="Roboto"/>
                <a:ea typeface="Roboto"/>
                <a:cs typeface="Roboto"/>
                <a:sym typeface="Roboto"/>
                <a:hlinkClick r:id="rId2" invalidUrl="" action="" tgtFrame="" tooltip="" history="1" highlightClick="0" endSnd="0"/>
              </a:defRPr>
            </a:lvl1pPr>
          </a:lstStyle>
          <a:p>
            <a:pPr>
              <a:defRPr>
                <a:solidFill>
                  <a:srgbClr val="0563C1"/>
                </a:solidFill>
                <a:uFill>
                  <a:solidFill>
                    <a:srgbClr val="0563C1"/>
                  </a:solidFill>
                </a:uFill>
              </a:defRPr>
            </a:pPr>
            <a:r>
              <a:rPr>
                <a:solidFill>
                  <a:srgbClr val="0000FF"/>
                </a:solidFill>
                <a:uFill>
                  <a:solidFill>
                    <a:srgbClr val="0000FF"/>
                  </a:solidFill>
                </a:uFill>
                <a:hlinkClick r:id="rId2" invalidUrl="" action="" tgtFrame="" tooltip="" history="1" highlightClick="0" endSnd="0"/>
              </a:rPr>
              <a:t>TensorFlow</a:t>
            </a:r>
          </a:p>
        </p:txBody>
      </p:sp>
      <p:sp>
        <p:nvSpPr>
          <p:cNvPr id="113" name="Text 6"/>
          <p:cNvSpPr txBox="1"/>
          <p:nvPr/>
        </p:nvSpPr>
        <p:spPr>
          <a:xfrm>
            <a:off x="7586899" y="3279984"/>
            <a:ext cx="4729998" cy="3644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55A4F8"/>
                </a:solidFill>
                <a:latin typeface="Helvetica Neue"/>
                <a:ea typeface="Helvetica Neue"/>
                <a:cs typeface="Helvetica Neue"/>
                <a:sym typeface="Helvetica Neue"/>
              </a:defRPr>
            </a:lvl1pPr>
          </a:lstStyle>
          <a:p>
            <a:pPr/>
            <a:r>
              <a:t>https://www.tensorflow.org/api_docs</a:t>
            </a:r>
          </a:p>
        </p:txBody>
      </p:sp>
      <p:sp>
        <p:nvSpPr>
          <p:cNvPr id="114" name="Shape 7"/>
          <p:cNvSpPr/>
          <p:nvPr/>
        </p:nvSpPr>
        <p:spPr>
          <a:xfrm>
            <a:off x="2045611" y="4010142"/>
            <a:ext cx="10539177" cy="992507"/>
          </a:xfrm>
          <a:prstGeom prst="rect">
            <a:avLst/>
          </a:prstGeom>
          <a:solidFill>
            <a:srgbClr val="000000">
              <a:alpha val="4000"/>
            </a:srgbClr>
          </a:solidFill>
          <a:ln w="12700">
            <a:miter lim="400000"/>
          </a:ln>
        </p:spPr>
        <p:txBody>
          <a:bodyPr lIns="45718" tIns="45718" rIns="45718" bIns="45718"/>
          <a:lstStyle/>
          <a:p>
            <a:pPr/>
          </a:p>
        </p:txBody>
      </p:sp>
      <p:sp>
        <p:nvSpPr>
          <p:cNvPr id="115" name="Text 8"/>
          <p:cNvSpPr txBox="1"/>
          <p:nvPr/>
        </p:nvSpPr>
        <p:spPr>
          <a:xfrm>
            <a:off x="2313502" y="4150996"/>
            <a:ext cx="4729998" cy="4154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u="sng">
                <a:solidFill>
                  <a:srgbClr val="0000FF"/>
                </a:solidFill>
                <a:uFill>
                  <a:solidFill>
                    <a:srgbClr val="0000FF"/>
                  </a:solidFill>
                </a:uFill>
                <a:latin typeface="Roboto"/>
                <a:ea typeface="Roboto"/>
                <a:cs typeface="Roboto"/>
                <a:sym typeface="Roboto"/>
                <a:hlinkClick r:id="rId3" invalidUrl="" action="" tgtFrame="" tooltip="" history="1" highlightClick="0" endSnd="0"/>
              </a:defRPr>
            </a:lvl1pPr>
          </a:lstStyle>
          <a:p>
            <a:pPr>
              <a:defRPr>
                <a:solidFill>
                  <a:srgbClr val="0563C1"/>
                </a:solidFill>
                <a:uFill>
                  <a:solidFill>
                    <a:srgbClr val="0563C1"/>
                  </a:solidFill>
                </a:uFill>
              </a:defRPr>
            </a:pPr>
            <a:r>
              <a:rPr>
                <a:solidFill>
                  <a:srgbClr val="0000FF"/>
                </a:solidFill>
                <a:uFill>
                  <a:solidFill>
                    <a:srgbClr val="0000FF"/>
                  </a:solidFill>
                </a:uFill>
                <a:hlinkClick r:id="rId3" invalidUrl="" action="" tgtFrame="" tooltip="" history="1" highlightClick="0" endSnd="0"/>
              </a:rPr>
              <a:t>Dataset</a:t>
            </a:r>
          </a:p>
        </p:txBody>
      </p:sp>
      <p:sp>
        <p:nvSpPr>
          <p:cNvPr id="116" name="Text 9"/>
          <p:cNvSpPr txBox="1"/>
          <p:nvPr/>
        </p:nvSpPr>
        <p:spPr>
          <a:xfrm>
            <a:off x="7586899" y="4150996"/>
            <a:ext cx="4729998" cy="6438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55A4F8"/>
                </a:solidFill>
                <a:latin typeface="Helvetica Neue"/>
                <a:ea typeface="Helvetica Neue"/>
                <a:cs typeface="Helvetica Neue"/>
                <a:sym typeface="Helvetica Neue"/>
              </a:defRPr>
            </a:lvl1pPr>
          </a:lstStyle>
          <a:p>
            <a:pPr/>
            <a:r>
              <a:t>https://www.kaggle.com/datasets/ckay16/accident-detection-from-cctv-footage</a:t>
            </a:r>
          </a:p>
        </p:txBody>
      </p:sp>
      <p:sp>
        <p:nvSpPr>
          <p:cNvPr id="117" name="Shape 10"/>
          <p:cNvSpPr/>
          <p:nvPr/>
        </p:nvSpPr>
        <p:spPr>
          <a:xfrm>
            <a:off x="2045611" y="5002648"/>
            <a:ext cx="10539177" cy="992507"/>
          </a:xfrm>
          <a:prstGeom prst="rect">
            <a:avLst/>
          </a:prstGeom>
          <a:solidFill>
            <a:srgbClr val="FFFFFF">
              <a:alpha val="4000"/>
            </a:srgbClr>
          </a:solidFill>
          <a:ln w="12700">
            <a:miter lim="400000"/>
          </a:ln>
        </p:spPr>
        <p:txBody>
          <a:bodyPr lIns="45718" tIns="45718" rIns="45718" bIns="45718"/>
          <a:lstStyle/>
          <a:p>
            <a:pPr/>
          </a:p>
        </p:txBody>
      </p:sp>
      <p:sp>
        <p:nvSpPr>
          <p:cNvPr id="118" name="Text 11"/>
          <p:cNvSpPr txBox="1"/>
          <p:nvPr/>
        </p:nvSpPr>
        <p:spPr>
          <a:xfrm>
            <a:off x="2313502" y="5143501"/>
            <a:ext cx="4729998" cy="4154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700"/>
              </a:lnSpc>
              <a:defRPr sz="1700" u="sng">
                <a:solidFill>
                  <a:srgbClr val="0000FF"/>
                </a:solidFill>
                <a:uFill>
                  <a:solidFill>
                    <a:srgbClr val="0000FF"/>
                  </a:solidFill>
                </a:uFill>
                <a:latin typeface="Roboto"/>
                <a:ea typeface="Roboto"/>
                <a:cs typeface="Roboto"/>
                <a:sym typeface="Roboto"/>
                <a:hlinkClick r:id="rId4" invalidUrl="" action="" tgtFrame="" tooltip="" history="1" highlightClick="0" endSnd="0"/>
              </a:defRPr>
            </a:lvl1pPr>
          </a:lstStyle>
          <a:p>
            <a:pPr>
              <a:defRPr>
                <a:solidFill>
                  <a:srgbClr val="0563C1"/>
                </a:solidFill>
                <a:uFill>
                  <a:solidFill>
                    <a:srgbClr val="0563C1"/>
                  </a:solidFill>
                </a:uFill>
              </a:defRPr>
            </a:pPr>
            <a:r>
              <a:rPr>
                <a:solidFill>
                  <a:srgbClr val="0000FF"/>
                </a:solidFill>
                <a:uFill>
                  <a:solidFill>
                    <a:srgbClr val="0000FF"/>
                  </a:solidFill>
                </a:uFill>
                <a:hlinkClick r:id="rId4" invalidUrl="" action="" tgtFrame="" tooltip="" history="1" highlightClick="0" endSnd="0"/>
              </a:rPr>
              <a:t>OpenCV</a:t>
            </a:r>
          </a:p>
        </p:txBody>
      </p:sp>
      <p:sp>
        <p:nvSpPr>
          <p:cNvPr id="119" name="Text 12"/>
          <p:cNvSpPr txBox="1"/>
          <p:nvPr/>
        </p:nvSpPr>
        <p:spPr>
          <a:xfrm>
            <a:off x="7586899" y="5143501"/>
            <a:ext cx="4729998" cy="3644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55A4F8"/>
                </a:solidFill>
                <a:latin typeface="Helvetica Neue"/>
                <a:ea typeface="Helvetica Neue"/>
                <a:cs typeface="Helvetica Neue"/>
                <a:sym typeface="Helvetica Neue"/>
              </a:defRPr>
            </a:lvl1pPr>
          </a:lstStyle>
          <a:p>
            <a:pPr/>
            <a:r>
              <a:t>https://docs.opencv.org/4.x/</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