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5143500" cx="9144000"/>
  <p:notesSz cx="6858000" cy="9144000"/>
  <p:embeddedFontLst>
    <p:embeddedFont>
      <p:font typeface="League Spartan"/>
      <p:regular r:id="rId25"/>
      <p:bold r:id="rId26"/>
    </p:embeddedFont>
    <p:embeddedFont>
      <p:font typeface="Roboto"/>
      <p:regular r:id="rId27"/>
      <p:bold r:id="rId28"/>
      <p:italic r:id="rId29"/>
      <p:boldItalic r:id="rId30"/>
    </p:embeddedFont>
    <p:embeddedFont>
      <p:font typeface="Montserrat"/>
      <p:regular r:id="rId31"/>
      <p:bold r:id="rId32"/>
      <p:italic r:id="rId33"/>
      <p:boldItalic r:id="rId34"/>
    </p:embeddedFont>
    <p:embeddedFont>
      <p:font typeface="Lato"/>
      <p:regular r:id="rId35"/>
      <p:bold r:id="rId36"/>
      <p:italic r:id="rId37"/>
      <p:boldItalic r:id="rId38"/>
    </p:embeddedFont>
    <p:embeddedFont>
      <p:font typeface="Poppins"/>
      <p:regular r:id="rId39"/>
      <p:bold r:id="rId40"/>
      <p:italic r:id="rId41"/>
      <p:boldItalic r:id="rId42"/>
    </p:embeddedFont>
    <p:embeddedFont>
      <p:font typeface="Lato Light"/>
      <p:regular r:id="rId43"/>
      <p:bold r:id="rId44"/>
      <p:italic r:id="rId45"/>
      <p:boldItalic r:id="rId46"/>
    </p:embeddedFont>
    <p:embeddedFont>
      <p:font typeface="Open Sans Medium"/>
      <p:regular r:id="rId47"/>
      <p:bold r:id="rId48"/>
      <p:italic r:id="rId49"/>
      <p:boldItalic r:id="rId50"/>
    </p:embeddedFont>
    <p:embeddedFont>
      <p:font typeface="Space Grotesk SemiBold"/>
      <p:regular r:id="rId51"/>
      <p:bold r:id="rId5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49F6A4B-118B-45AD-A846-9A89CA1F3938}">
  <a:tblStyle styleId="{749F6A4B-118B-45AD-A846-9A89CA1F393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Poppins-bold.fntdata"/><Relationship Id="rId42" Type="http://schemas.openxmlformats.org/officeDocument/2006/relationships/font" Target="fonts/Poppins-boldItalic.fntdata"/><Relationship Id="rId41" Type="http://schemas.openxmlformats.org/officeDocument/2006/relationships/font" Target="fonts/Poppins-italic.fntdata"/><Relationship Id="rId44" Type="http://schemas.openxmlformats.org/officeDocument/2006/relationships/font" Target="fonts/LatoLight-bold.fntdata"/><Relationship Id="rId43" Type="http://schemas.openxmlformats.org/officeDocument/2006/relationships/font" Target="fonts/LatoLight-regular.fntdata"/><Relationship Id="rId46" Type="http://schemas.openxmlformats.org/officeDocument/2006/relationships/font" Target="fonts/LatoLight-boldItalic.fntdata"/><Relationship Id="rId45" Type="http://schemas.openxmlformats.org/officeDocument/2006/relationships/font" Target="fonts/LatoLight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font" Target="fonts/OpenSansMedium-bold.fntdata"/><Relationship Id="rId47" Type="http://schemas.openxmlformats.org/officeDocument/2006/relationships/font" Target="fonts/OpenSansMedium-regular.fntdata"/><Relationship Id="rId49" Type="http://schemas.openxmlformats.org/officeDocument/2006/relationships/font" Target="fonts/OpenSansMedium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Montserrat-regular.fntdata"/><Relationship Id="rId30" Type="http://schemas.openxmlformats.org/officeDocument/2006/relationships/font" Target="fonts/Roboto-boldItalic.fntdata"/><Relationship Id="rId33" Type="http://schemas.openxmlformats.org/officeDocument/2006/relationships/font" Target="fonts/Montserrat-italic.fntdata"/><Relationship Id="rId32" Type="http://schemas.openxmlformats.org/officeDocument/2006/relationships/font" Target="fonts/Montserrat-bold.fntdata"/><Relationship Id="rId35" Type="http://schemas.openxmlformats.org/officeDocument/2006/relationships/font" Target="fonts/Lato-regular.fntdata"/><Relationship Id="rId34" Type="http://schemas.openxmlformats.org/officeDocument/2006/relationships/font" Target="fonts/Montserrat-boldItalic.fntdata"/><Relationship Id="rId37" Type="http://schemas.openxmlformats.org/officeDocument/2006/relationships/font" Target="fonts/Lato-italic.fntdata"/><Relationship Id="rId36" Type="http://schemas.openxmlformats.org/officeDocument/2006/relationships/font" Target="fonts/Lato-bold.fntdata"/><Relationship Id="rId39" Type="http://schemas.openxmlformats.org/officeDocument/2006/relationships/font" Target="fonts/Poppins-regular.fntdata"/><Relationship Id="rId38" Type="http://schemas.openxmlformats.org/officeDocument/2006/relationships/font" Target="fonts/Lato-boldItalic.fnt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font" Target="fonts/LeagueSpartan-bold.fntdata"/><Relationship Id="rId25" Type="http://schemas.openxmlformats.org/officeDocument/2006/relationships/font" Target="fonts/LeagueSpartan-regular.fntdata"/><Relationship Id="rId28" Type="http://schemas.openxmlformats.org/officeDocument/2006/relationships/font" Target="fonts/Roboto-bold.fntdata"/><Relationship Id="rId27" Type="http://schemas.openxmlformats.org/officeDocument/2006/relationships/font" Target="fonts/Roboto-regular.fntdata"/><Relationship Id="rId29" Type="http://schemas.openxmlformats.org/officeDocument/2006/relationships/font" Target="fonts/Roboto-italic.fntdata"/><Relationship Id="rId51" Type="http://schemas.openxmlformats.org/officeDocument/2006/relationships/font" Target="fonts/SpaceGroteskSemiBold-regular.fntdata"/><Relationship Id="rId50" Type="http://schemas.openxmlformats.org/officeDocument/2006/relationships/font" Target="fonts/OpenSansMedium-boldItalic.fntdata"/><Relationship Id="rId52" Type="http://schemas.openxmlformats.org/officeDocument/2006/relationships/font" Target="fonts/SpaceGroteskSemiBold-bold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9" name="Google Shape;19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294bbe8a0fe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294bbe8a0fe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294bbe8a0fe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294bbe8a0fe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294bbe8a0fe_1_6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294bbe8a0fe_1_6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94bbe8a0fe_1_6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294bbe8a0fe_1_6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294bbe8a0fe_1_6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294bbe8a0fe_1_6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294bbe8a0fe_1_7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294bbe8a0fe_1_7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294c521e20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294c521e20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294bbe8a0fe_1_7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294bbe8a0fe_1_7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4" name="Google Shape;354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9" name="Google Shape;20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6" name="Google Shape;21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94bbe8a0fe_0_9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294bbe8a0fe_0_9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94bbe8a0fe_0_9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294bbe8a0fe_0_9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4" name="Google Shape;23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94bbe8a0fe_0_9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294bbe8a0fe_0_9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94bbe8a0fe_0_10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294bbe8a0fe_0_10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294bbe8a0fe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294bbe8a0fe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A_Introduction_Slide_1">
  <p:cSld name="TITLE_1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3"/>
          <p:cNvSpPr txBox="1"/>
          <p:nvPr>
            <p:ph type="title"/>
          </p:nvPr>
        </p:nvSpPr>
        <p:spPr>
          <a:xfrm>
            <a:off x="632175" y="920625"/>
            <a:ext cx="7679700" cy="72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132" name="Google Shape;132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3" name="Google Shape;133;p13"/>
          <p:cNvSpPr txBox="1"/>
          <p:nvPr>
            <p:ph idx="1" type="body"/>
          </p:nvPr>
        </p:nvSpPr>
        <p:spPr>
          <a:xfrm>
            <a:off x="632175" y="1717350"/>
            <a:ext cx="5520900" cy="26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pic>
        <p:nvPicPr>
          <p:cNvPr id="134" name="Google Shape;134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5400000">
            <a:off x="727196" y="475900"/>
            <a:ext cx="374904" cy="3749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3"/>
          <p:cNvPicPr preferRelativeResize="0"/>
          <p:nvPr/>
        </p:nvPicPr>
        <p:blipFill rotWithShape="1">
          <a:blip r:embed="rId3">
            <a:alphaModFix/>
          </a:blip>
          <a:srcRect b="0" l="7871" r="4470" t="0"/>
          <a:stretch/>
        </p:blipFill>
        <p:spPr>
          <a:xfrm rot="5399995">
            <a:off x="5161977" y="1270987"/>
            <a:ext cx="5149824" cy="26015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  <p15:guide id="3" pos="398">
          <p15:clr>
            <a:srgbClr val="E46962"/>
          </p15:clr>
        </p15:guide>
        <p15:guide id="4" orient="horz" pos="628">
          <p15:clr>
            <a:srgbClr val="E46962"/>
          </p15:clr>
        </p15:guide>
        <p15:guide id="5" pos="5362">
          <p15:clr>
            <a:srgbClr val="E46962"/>
          </p15:clr>
        </p15:guide>
        <p15:guide id="6" pos="458">
          <p15:clr>
            <a:srgbClr val="E46962"/>
          </p15:clr>
        </p15:guide>
        <p15:guide id="7" orient="horz" pos="1082">
          <p15:clr>
            <a:srgbClr val="E46962"/>
          </p15:clr>
        </p15:guide>
        <p15:guide id="8" orient="horz" pos="903">
          <p15:clr>
            <a:srgbClr val="E46962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A_Title_Body_2">
  <p:cSld name="TITLE_1_1_2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14"/>
          <p:cNvPicPr preferRelativeResize="0"/>
          <p:nvPr/>
        </p:nvPicPr>
        <p:blipFill rotWithShape="1">
          <a:blip r:embed="rId2">
            <a:alphaModFix/>
          </a:blip>
          <a:srcRect b="0" l="0" r="49205" t="0"/>
          <a:stretch/>
        </p:blipFill>
        <p:spPr>
          <a:xfrm flipH="1">
            <a:off x="1" y="-348137"/>
            <a:ext cx="1836599" cy="359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4"/>
          <p:cNvPicPr preferRelativeResize="0"/>
          <p:nvPr/>
        </p:nvPicPr>
        <p:blipFill rotWithShape="1">
          <a:blip r:embed="rId2">
            <a:alphaModFix/>
          </a:blip>
          <a:srcRect b="0" l="0" r="49205" t="0"/>
          <a:stretch/>
        </p:blipFill>
        <p:spPr>
          <a:xfrm rot="10800000">
            <a:off x="1" y="1892238"/>
            <a:ext cx="1836599" cy="35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0" name="Google Shape;140;p14"/>
          <p:cNvSpPr/>
          <p:nvPr>
            <p:ph idx="2" type="pic"/>
          </p:nvPr>
        </p:nvSpPr>
        <p:spPr>
          <a:xfrm>
            <a:off x="642700" y="632300"/>
            <a:ext cx="2615100" cy="3918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141" name="Google Shape;141;p14"/>
          <p:cNvSpPr/>
          <p:nvPr/>
        </p:nvSpPr>
        <p:spPr>
          <a:xfrm rot="-695">
            <a:off x="8410294" y="4393362"/>
            <a:ext cx="1484700" cy="1476900"/>
          </a:xfrm>
          <a:prstGeom prst="pie">
            <a:avLst>
              <a:gd fmla="val 10804369" name="adj1"/>
              <a:gd fmla="val 16200000" name="adj2"/>
            </a:avLst>
          </a:prstGeom>
          <a:gradFill>
            <a:gsLst>
              <a:gs pos="0">
                <a:srgbClr val="FFC982"/>
              </a:gs>
              <a:gs pos="100000">
                <a:srgbClr val="F58F09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2C2C2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4"/>
          <p:cNvSpPr txBox="1"/>
          <p:nvPr>
            <p:ph type="title"/>
          </p:nvPr>
        </p:nvSpPr>
        <p:spPr>
          <a:xfrm>
            <a:off x="4722075" y="997400"/>
            <a:ext cx="3589800" cy="65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143" name="Google Shape;143;p14"/>
          <p:cNvSpPr/>
          <p:nvPr/>
        </p:nvSpPr>
        <p:spPr>
          <a:xfrm>
            <a:off x="4800600" y="632300"/>
            <a:ext cx="775500" cy="131400"/>
          </a:xfrm>
          <a:prstGeom prst="roundRect">
            <a:avLst>
              <a:gd fmla="val 50000" name="adj"/>
            </a:avLst>
          </a:prstGeom>
          <a:solidFill>
            <a:srgbClr val="F47C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14"/>
          <p:cNvSpPr txBox="1"/>
          <p:nvPr>
            <p:ph idx="1" type="subTitle"/>
          </p:nvPr>
        </p:nvSpPr>
        <p:spPr>
          <a:xfrm>
            <a:off x="4722075" y="1959150"/>
            <a:ext cx="3589800" cy="27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3024">
          <p15:clr>
            <a:srgbClr val="E46962"/>
          </p15:clr>
        </p15:guide>
        <p15:guide id="3" pos="405">
          <p15:clr>
            <a:srgbClr val="E46962"/>
          </p15:clr>
        </p15:guide>
        <p15:guide id="4" orient="horz" pos="628">
          <p15:clr>
            <a:srgbClr val="E46962"/>
          </p15:clr>
        </p15:guide>
        <p15:guide id="5" pos="5328">
          <p15:clr>
            <a:srgbClr val="E46962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A_Title_Body_3">
  <p:cSld name="TITLE_1_1_1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7" name="Google Shape;147;p15"/>
          <p:cNvSpPr txBox="1"/>
          <p:nvPr>
            <p:ph idx="1" type="subTitle"/>
          </p:nvPr>
        </p:nvSpPr>
        <p:spPr>
          <a:xfrm>
            <a:off x="383075" y="1908900"/>
            <a:ext cx="2469000" cy="4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8" name="Google Shape;148;p15"/>
          <p:cNvSpPr txBox="1"/>
          <p:nvPr>
            <p:ph idx="2" type="subTitle"/>
          </p:nvPr>
        </p:nvSpPr>
        <p:spPr>
          <a:xfrm>
            <a:off x="3284763" y="1908900"/>
            <a:ext cx="24690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pic>
        <p:nvPicPr>
          <p:cNvPr id="149" name="Google Shape;149;p15"/>
          <p:cNvPicPr preferRelativeResize="0"/>
          <p:nvPr/>
        </p:nvPicPr>
        <p:blipFill rotWithShape="1">
          <a:blip r:embed="rId2">
            <a:alphaModFix/>
          </a:blip>
          <a:srcRect b="13464" l="0" r="49205" t="0"/>
          <a:stretch/>
        </p:blipFill>
        <p:spPr>
          <a:xfrm flipH="1">
            <a:off x="8026" y="3162568"/>
            <a:ext cx="1168199" cy="1980901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5"/>
          <p:cNvSpPr txBox="1"/>
          <p:nvPr>
            <p:ph type="title"/>
          </p:nvPr>
        </p:nvSpPr>
        <p:spPr>
          <a:xfrm>
            <a:off x="383075" y="1011550"/>
            <a:ext cx="7753500" cy="63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151" name="Google Shape;151;p15"/>
          <p:cNvSpPr txBox="1"/>
          <p:nvPr>
            <p:ph idx="3" type="subTitle"/>
          </p:nvPr>
        </p:nvSpPr>
        <p:spPr>
          <a:xfrm>
            <a:off x="6186450" y="1908900"/>
            <a:ext cx="24690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pic>
        <p:nvPicPr>
          <p:cNvPr id="152" name="Google Shape;152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467571" y="475900"/>
            <a:ext cx="374904" cy="3749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  <p15:guide id="3" orient="horz" pos="628">
          <p15:clr>
            <a:srgbClr val="E46962"/>
          </p15:clr>
        </p15:guide>
        <p15:guide id="4" pos="5328">
          <p15:clr>
            <a:srgbClr val="E46962"/>
          </p15:clr>
        </p15:guide>
        <p15:guide id="5" pos="288">
          <p15:clr>
            <a:srgbClr val="E46962"/>
          </p15:clr>
        </p15:guide>
        <p15:guide id="6" pos="1758">
          <p15:clr>
            <a:srgbClr val="E46962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ints 3_2">
  <p:cSld name="TITLE_1_1_2_1_1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5" name="Google Shape;155;p16"/>
          <p:cNvSpPr txBox="1"/>
          <p:nvPr>
            <p:ph type="title"/>
          </p:nvPr>
        </p:nvSpPr>
        <p:spPr>
          <a:xfrm>
            <a:off x="642700" y="650250"/>
            <a:ext cx="4270500" cy="72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156" name="Google Shape;156;p16"/>
          <p:cNvSpPr txBox="1"/>
          <p:nvPr/>
        </p:nvSpPr>
        <p:spPr>
          <a:xfrm>
            <a:off x="642695" y="1741075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000" u="none" cap="none" strike="noStrike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rPr>
              <a:t>01</a:t>
            </a:r>
            <a:endParaRPr b="0" i="0" sz="2000" u="none" cap="none" strike="noStrik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6"/>
          <p:cNvSpPr txBox="1"/>
          <p:nvPr>
            <p:ph idx="1" type="subTitle"/>
          </p:nvPr>
        </p:nvSpPr>
        <p:spPr>
          <a:xfrm>
            <a:off x="1185925" y="1687125"/>
            <a:ext cx="3727200" cy="9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58" name="Google Shape;158;p16"/>
          <p:cNvSpPr txBox="1"/>
          <p:nvPr/>
        </p:nvSpPr>
        <p:spPr>
          <a:xfrm>
            <a:off x="642695" y="2768100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000" u="none" cap="none" strike="noStrike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rPr>
              <a:t>02</a:t>
            </a:r>
            <a:endParaRPr b="0" i="0" sz="2000" u="none" cap="none" strike="noStrik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16"/>
          <p:cNvSpPr txBox="1"/>
          <p:nvPr>
            <p:ph idx="2" type="subTitle"/>
          </p:nvPr>
        </p:nvSpPr>
        <p:spPr>
          <a:xfrm>
            <a:off x="1185925" y="2726325"/>
            <a:ext cx="3727200" cy="9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60" name="Google Shape;160;p16"/>
          <p:cNvSpPr txBox="1"/>
          <p:nvPr/>
        </p:nvSpPr>
        <p:spPr>
          <a:xfrm>
            <a:off x="642695" y="3807300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000" u="none" cap="none" strike="noStrike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rPr>
              <a:t>03</a:t>
            </a:r>
            <a:endParaRPr b="0" i="0" sz="2000" u="none" cap="none" strike="noStrik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16"/>
          <p:cNvSpPr txBox="1"/>
          <p:nvPr>
            <p:ph idx="3" type="subTitle"/>
          </p:nvPr>
        </p:nvSpPr>
        <p:spPr>
          <a:xfrm>
            <a:off x="1185925" y="3765525"/>
            <a:ext cx="3727200" cy="9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pic>
        <p:nvPicPr>
          <p:cNvPr id="162" name="Google Shape;162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899075" y="1913100"/>
            <a:ext cx="3244926" cy="3230399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16"/>
          <p:cNvSpPr/>
          <p:nvPr>
            <p:ph idx="4" type="pic"/>
          </p:nvPr>
        </p:nvSpPr>
        <p:spPr>
          <a:xfrm>
            <a:off x="5843075" y="632300"/>
            <a:ext cx="2615100" cy="3918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664">
          <p15:clr>
            <a:srgbClr val="E46962"/>
          </p15:clr>
        </p15:guide>
        <p15:guide id="3" pos="405">
          <p15:clr>
            <a:srgbClr val="E46962"/>
          </p15:clr>
        </p15:guide>
        <p15:guide id="4" pos="5328">
          <p15:clr>
            <a:srgbClr val="E46962"/>
          </p15:clr>
        </p15:guide>
        <p15:guide id="5" orient="horz" pos="409">
          <p15:clr>
            <a:srgbClr val="E46962"/>
          </p15:clr>
        </p15:guide>
        <p15:guide id="6" orient="horz" pos="1005">
          <p15:clr>
            <a:srgbClr val="E46962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ints 3_1">
  <p:cSld name="Default Slide_1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7"/>
          <p:cNvSpPr txBox="1"/>
          <p:nvPr>
            <p:ph idx="1" type="subTitle"/>
          </p:nvPr>
        </p:nvSpPr>
        <p:spPr>
          <a:xfrm>
            <a:off x="6595075" y="2305850"/>
            <a:ext cx="2096100" cy="13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Open Sans Medium"/>
              <a:buNone/>
              <a:defRPr sz="13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6" name="Google Shape;166;p17"/>
          <p:cNvSpPr txBox="1"/>
          <p:nvPr>
            <p:ph type="title"/>
          </p:nvPr>
        </p:nvSpPr>
        <p:spPr>
          <a:xfrm>
            <a:off x="1730850" y="401725"/>
            <a:ext cx="5682300" cy="42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67" name="Google Shape;167;p17"/>
          <p:cNvSpPr txBox="1"/>
          <p:nvPr>
            <p:ph idx="2" type="subTitle"/>
          </p:nvPr>
        </p:nvSpPr>
        <p:spPr>
          <a:xfrm>
            <a:off x="467425" y="1394975"/>
            <a:ext cx="2198400" cy="8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Open Sans Medium"/>
              <a:buNone/>
              <a:defRPr sz="13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8" name="Google Shape;168;p17"/>
          <p:cNvSpPr txBox="1"/>
          <p:nvPr>
            <p:ph idx="3" type="subTitle"/>
          </p:nvPr>
        </p:nvSpPr>
        <p:spPr>
          <a:xfrm>
            <a:off x="456700" y="3405075"/>
            <a:ext cx="2361600" cy="8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Open Sans Medium"/>
              <a:buNone/>
              <a:defRPr sz="13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9" name="Google Shape;169;p17"/>
          <p:cNvSpPr/>
          <p:nvPr/>
        </p:nvSpPr>
        <p:spPr>
          <a:xfrm>
            <a:off x="4097288" y="1312051"/>
            <a:ext cx="2066887" cy="2072038"/>
          </a:xfrm>
          <a:custGeom>
            <a:rect b="b" l="l" r="r" t="t"/>
            <a:pathLst>
              <a:path extrusionOk="0" h="1016" w="958">
                <a:moveTo>
                  <a:pt x="453" y="0"/>
                </a:moveTo>
                <a:cubicBezTo>
                  <a:pt x="367" y="0"/>
                  <a:pt x="286" y="22"/>
                  <a:pt x="215" y="59"/>
                </a:cubicBezTo>
                <a:cubicBezTo>
                  <a:pt x="247" y="76"/>
                  <a:pt x="276" y="96"/>
                  <a:pt x="304" y="119"/>
                </a:cubicBezTo>
                <a:cubicBezTo>
                  <a:pt x="416" y="212"/>
                  <a:pt x="497" y="358"/>
                  <a:pt x="486" y="514"/>
                </a:cubicBezTo>
                <a:cubicBezTo>
                  <a:pt x="480" y="602"/>
                  <a:pt x="481" y="677"/>
                  <a:pt x="410" y="778"/>
                </a:cubicBezTo>
                <a:cubicBezTo>
                  <a:pt x="154" y="1002"/>
                  <a:pt x="0" y="732"/>
                  <a:pt x="0" y="732"/>
                </a:cubicBezTo>
                <a:cubicBezTo>
                  <a:pt x="27" y="877"/>
                  <a:pt x="209" y="960"/>
                  <a:pt x="209" y="960"/>
                </a:cubicBezTo>
                <a:cubicBezTo>
                  <a:pt x="278" y="996"/>
                  <a:pt x="370" y="1016"/>
                  <a:pt x="454" y="1016"/>
                </a:cubicBezTo>
                <a:cubicBezTo>
                  <a:pt x="553" y="1016"/>
                  <a:pt x="644" y="982"/>
                  <a:pt x="722" y="933"/>
                </a:cubicBezTo>
                <a:cubicBezTo>
                  <a:pt x="864" y="843"/>
                  <a:pt x="958" y="685"/>
                  <a:pt x="958" y="505"/>
                </a:cubicBezTo>
                <a:cubicBezTo>
                  <a:pt x="958" y="226"/>
                  <a:pt x="732" y="0"/>
                  <a:pt x="453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t" bIns="54775" lIns="109550" spcFirstLastPara="1" rIns="109550" wrap="square" tIns="54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70" name="Google Shape;170;p17"/>
          <p:cNvSpPr/>
          <p:nvPr/>
        </p:nvSpPr>
        <p:spPr>
          <a:xfrm>
            <a:off x="2979825" y="1320666"/>
            <a:ext cx="2197264" cy="1922987"/>
          </a:xfrm>
          <a:custGeom>
            <a:rect b="b" l="l" r="r" t="t"/>
            <a:pathLst>
              <a:path extrusionOk="0" h="943" w="1018">
                <a:moveTo>
                  <a:pt x="692" y="395"/>
                </a:moveTo>
                <a:cubicBezTo>
                  <a:pt x="692" y="395"/>
                  <a:pt x="694" y="397"/>
                  <a:pt x="694" y="397"/>
                </a:cubicBezTo>
                <a:cubicBezTo>
                  <a:pt x="694" y="397"/>
                  <a:pt x="694" y="397"/>
                  <a:pt x="694" y="397"/>
                </a:cubicBezTo>
                <a:cubicBezTo>
                  <a:pt x="708" y="394"/>
                  <a:pt x="723" y="393"/>
                  <a:pt x="739" y="393"/>
                </a:cubicBezTo>
                <a:cubicBezTo>
                  <a:pt x="868" y="393"/>
                  <a:pt x="972" y="498"/>
                  <a:pt x="972" y="627"/>
                </a:cubicBezTo>
                <a:cubicBezTo>
                  <a:pt x="972" y="706"/>
                  <a:pt x="933" y="776"/>
                  <a:pt x="872" y="818"/>
                </a:cubicBezTo>
                <a:cubicBezTo>
                  <a:pt x="872" y="818"/>
                  <a:pt x="872" y="818"/>
                  <a:pt x="872" y="818"/>
                </a:cubicBezTo>
                <a:cubicBezTo>
                  <a:pt x="891" y="806"/>
                  <a:pt x="911" y="792"/>
                  <a:pt x="931" y="774"/>
                </a:cubicBezTo>
                <a:cubicBezTo>
                  <a:pt x="1002" y="673"/>
                  <a:pt x="1001" y="598"/>
                  <a:pt x="1007" y="510"/>
                </a:cubicBezTo>
                <a:cubicBezTo>
                  <a:pt x="1018" y="354"/>
                  <a:pt x="937" y="208"/>
                  <a:pt x="825" y="115"/>
                </a:cubicBezTo>
                <a:cubicBezTo>
                  <a:pt x="797" y="92"/>
                  <a:pt x="768" y="72"/>
                  <a:pt x="736" y="55"/>
                </a:cubicBezTo>
                <a:cubicBezTo>
                  <a:pt x="735" y="56"/>
                  <a:pt x="735" y="56"/>
                  <a:pt x="735" y="56"/>
                </a:cubicBezTo>
                <a:cubicBezTo>
                  <a:pt x="666" y="20"/>
                  <a:pt x="588" y="0"/>
                  <a:pt x="504" y="0"/>
                </a:cubicBezTo>
                <a:cubicBezTo>
                  <a:pt x="226" y="0"/>
                  <a:pt x="0" y="226"/>
                  <a:pt x="0" y="504"/>
                </a:cubicBezTo>
                <a:cubicBezTo>
                  <a:pt x="0" y="685"/>
                  <a:pt x="95" y="843"/>
                  <a:pt x="237" y="932"/>
                </a:cubicBezTo>
                <a:cubicBezTo>
                  <a:pt x="244" y="936"/>
                  <a:pt x="250" y="940"/>
                  <a:pt x="257" y="943"/>
                </a:cubicBezTo>
                <a:cubicBezTo>
                  <a:pt x="256" y="928"/>
                  <a:pt x="255" y="913"/>
                  <a:pt x="255" y="898"/>
                </a:cubicBezTo>
                <a:cubicBezTo>
                  <a:pt x="255" y="643"/>
                  <a:pt x="449" y="433"/>
                  <a:pt x="692" y="395"/>
                </a:cubicBezTo>
                <a:close/>
                <a:moveTo>
                  <a:pt x="963" y="713"/>
                </a:moveTo>
                <a:cubicBezTo>
                  <a:pt x="963" y="714"/>
                  <a:pt x="963" y="714"/>
                  <a:pt x="963" y="714"/>
                </a:cubicBezTo>
                <a:cubicBezTo>
                  <a:pt x="963" y="714"/>
                  <a:pt x="963" y="713"/>
                  <a:pt x="963" y="71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54775" lIns="109550" spcFirstLastPara="1" rIns="109550" wrap="square" tIns="54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71" name="Google Shape;171;p17"/>
          <p:cNvSpPr/>
          <p:nvPr/>
        </p:nvSpPr>
        <p:spPr>
          <a:xfrm>
            <a:off x="3522899" y="2126219"/>
            <a:ext cx="2201823" cy="2066006"/>
          </a:xfrm>
          <a:custGeom>
            <a:rect b="b" l="l" r="r" t="t"/>
            <a:pathLst>
              <a:path extrusionOk="0" h="1013" w="1020">
                <a:moveTo>
                  <a:pt x="325" y="421"/>
                </a:moveTo>
                <a:cubicBezTo>
                  <a:pt x="325" y="421"/>
                  <a:pt x="249" y="349"/>
                  <a:pt x="249" y="230"/>
                </a:cubicBezTo>
                <a:cubicBezTo>
                  <a:pt x="249" y="116"/>
                  <a:pt x="322" y="34"/>
                  <a:pt x="439" y="2"/>
                </a:cubicBezTo>
                <a:cubicBezTo>
                  <a:pt x="439" y="2"/>
                  <a:pt x="437" y="0"/>
                  <a:pt x="437" y="0"/>
                </a:cubicBezTo>
                <a:cubicBezTo>
                  <a:pt x="194" y="38"/>
                  <a:pt x="0" y="248"/>
                  <a:pt x="0" y="503"/>
                </a:cubicBezTo>
                <a:cubicBezTo>
                  <a:pt x="0" y="785"/>
                  <a:pt x="228" y="1013"/>
                  <a:pt x="510" y="1013"/>
                </a:cubicBezTo>
                <a:cubicBezTo>
                  <a:pt x="792" y="1013"/>
                  <a:pt x="1020" y="785"/>
                  <a:pt x="1020" y="503"/>
                </a:cubicBezTo>
                <a:cubicBezTo>
                  <a:pt x="1020" y="503"/>
                  <a:pt x="679" y="804"/>
                  <a:pt x="325" y="42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t" bIns="54775" lIns="109550" spcFirstLastPara="1" rIns="109550" wrap="square" tIns="54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72" name="Google Shape;172;p17"/>
          <p:cNvSpPr txBox="1"/>
          <p:nvPr/>
        </p:nvSpPr>
        <p:spPr>
          <a:xfrm>
            <a:off x="3437328" y="1737425"/>
            <a:ext cx="5322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en" sz="2300" u="none" cap="none" strike="noStrike">
                <a:solidFill>
                  <a:schemeClr val="lt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01</a:t>
            </a:r>
            <a:endParaRPr b="1" i="0" sz="500" u="none" cap="none" strike="noStrike">
              <a:solidFill>
                <a:srgbClr val="000000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73" name="Google Shape;173;p17"/>
          <p:cNvSpPr txBox="1"/>
          <p:nvPr/>
        </p:nvSpPr>
        <p:spPr>
          <a:xfrm>
            <a:off x="5422878" y="2188350"/>
            <a:ext cx="5322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en" sz="2300" u="none" cap="none" strike="noStrike">
                <a:solidFill>
                  <a:schemeClr val="lt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02</a:t>
            </a:r>
            <a:endParaRPr b="1" i="0" sz="500" u="none" cap="none" strike="noStrike">
              <a:solidFill>
                <a:srgbClr val="000000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74" name="Google Shape;174;p17"/>
          <p:cNvSpPr txBox="1"/>
          <p:nvPr/>
        </p:nvSpPr>
        <p:spPr>
          <a:xfrm>
            <a:off x="3969528" y="3405075"/>
            <a:ext cx="5322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en" sz="2300" u="none" cap="none" strike="noStrike">
                <a:solidFill>
                  <a:schemeClr val="lt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03</a:t>
            </a:r>
            <a:endParaRPr b="1" i="0" sz="500" u="none" cap="none" strike="noStrike">
              <a:solidFill>
                <a:srgbClr val="000000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A_Title_Body_1">
  <p:cSld name="TITLE_1_1_3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7" name="Google Shape;177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899075" y="1913100"/>
            <a:ext cx="3244926" cy="3230399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18"/>
          <p:cNvSpPr/>
          <p:nvPr>
            <p:ph idx="2" type="pic"/>
          </p:nvPr>
        </p:nvSpPr>
        <p:spPr>
          <a:xfrm>
            <a:off x="5843075" y="632300"/>
            <a:ext cx="2615100" cy="3918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179" name="Google Shape;179;p18"/>
          <p:cNvSpPr txBox="1"/>
          <p:nvPr>
            <p:ph type="title"/>
          </p:nvPr>
        </p:nvSpPr>
        <p:spPr>
          <a:xfrm>
            <a:off x="632175" y="920625"/>
            <a:ext cx="5046000" cy="72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pic>
        <p:nvPicPr>
          <p:cNvPr id="180" name="Google Shape;180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727196" y="475900"/>
            <a:ext cx="374904" cy="374904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18"/>
          <p:cNvSpPr txBox="1"/>
          <p:nvPr>
            <p:ph idx="1" type="subTitle"/>
          </p:nvPr>
        </p:nvSpPr>
        <p:spPr>
          <a:xfrm>
            <a:off x="642700" y="1723725"/>
            <a:ext cx="3763800" cy="28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  <p15:guide id="3" pos="405">
          <p15:clr>
            <a:srgbClr val="E46962"/>
          </p15:clr>
        </p15:guide>
        <p15:guide id="4" orient="horz" pos="628">
          <p15:clr>
            <a:srgbClr val="E46962"/>
          </p15:clr>
        </p15:guide>
        <p15:guide id="5" pos="5328">
          <p15:clr>
            <a:srgbClr val="E46962"/>
          </p15:clr>
        </p15:guide>
        <p15:guide id="6" orient="horz" pos="891">
          <p15:clr>
            <a:srgbClr val="E46962"/>
          </p15:clr>
        </p15:guide>
        <p15:guide id="7" orient="horz" pos="1086">
          <p15:clr>
            <a:srgbClr val="E46962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A_Outro_1">
  <p:cSld name="TITLE_1_1_1_1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4" name="Google Shape;184;p19"/>
          <p:cNvSpPr txBox="1"/>
          <p:nvPr>
            <p:ph type="title"/>
          </p:nvPr>
        </p:nvSpPr>
        <p:spPr>
          <a:xfrm>
            <a:off x="530400" y="2208300"/>
            <a:ext cx="8083200" cy="72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pic>
        <p:nvPicPr>
          <p:cNvPr id="185" name="Google Shape;185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054825" y="1117275"/>
            <a:ext cx="590075" cy="59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3240">
          <p15:clr>
            <a:srgbClr val="E46962"/>
          </p15:clr>
        </p15:guide>
        <p15:guide id="3" pos="405">
          <p15:clr>
            <a:srgbClr val="E46962"/>
          </p15:clr>
        </p15:guide>
        <p15:guide id="4" orient="horz" pos="628">
          <p15:clr>
            <a:srgbClr val="E46962"/>
          </p15:clr>
        </p15:guide>
        <p15:guide id="5" pos="5328">
          <p15:clr>
            <a:srgbClr val="E46962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2 columns v1">
  <p:cSld name="TITLE_AND_BODY_1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0"/>
          <p:cNvSpPr txBox="1"/>
          <p:nvPr>
            <p:ph type="title"/>
          </p:nvPr>
        </p:nvSpPr>
        <p:spPr>
          <a:xfrm>
            <a:off x="566250" y="408150"/>
            <a:ext cx="8011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8" name="Google Shape;188;p20"/>
          <p:cNvSpPr txBox="1"/>
          <p:nvPr>
            <p:ph idx="1" type="body"/>
          </p:nvPr>
        </p:nvSpPr>
        <p:spPr>
          <a:xfrm>
            <a:off x="650850" y="1987200"/>
            <a:ext cx="3776700" cy="27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89" name="Google Shape;189;p20"/>
          <p:cNvSpPr txBox="1"/>
          <p:nvPr>
            <p:ph idx="12" type="sldNum"/>
          </p:nvPr>
        </p:nvSpPr>
        <p:spPr>
          <a:xfrm>
            <a:off x="80290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0" name="Google Shape;190;p20"/>
          <p:cNvSpPr txBox="1"/>
          <p:nvPr>
            <p:ph idx="2" type="body"/>
          </p:nvPr>
        </p:nvSpPr>
        <p:spPr>
          <a:xfrm>
            <a:off x="4845450" y="1987200"/>
            <a:ext cx="3732300" cy="27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91" name="Google Shape;191;p20"/>
          <p:cNvSpPr/>
          <p:nvPr/>
        </p:nvSpPr>
        <p:spPr>
          <a:xfrm>
            <a:off x="566250" y="1370350"/>
            <a:ext cx="84600" cy="393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20"/>
          <p:cNvSpPr/>
          <p:nvPr/>
        </p:nvSpPr>
        <p:spPr>
          <a:xfrm>
            <a:off x="4760850" y="1370350"/>
            <a:ext cx="84600" cy="393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20"/>
          <p:cNvSpPr/>
          <p:nvPr/>
        </p:nvSpPr>
        <p:spPr>
          <a:xfrm>
            <a:off x="566250" y="1738675"/>
            <a:ext cx="15600" cy="2830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20"/>
          <p:cNvSpPr/>
          <p:nvPr/>
        </p:nvSpPr>
        <p:spPr>
          <a:xfrm>
            <a:off x="4760850" y="1738675"/>
            <a:ext cx="15600" cy="2830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20"/>
          <p:cNvSpPr txBox="1"/>
          <p:nvPr>
            <p:ph idx="3" type="subTitle"/>
          </p:nvPr>
        </p:nvSpPr>
        <p:spPr>
          <a:xfrm>
            <a:off x="695250" y="1367825"/>
            <a:ext cx="37323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1"/>
            </a:lvl2pPr>
            <a:lvl3pPr lvl="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1"/>
            </a:lvl3pPr>
            <a:lvl4pPr lvl="3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1"/>
            </a:lvl4pPr>
            <a:lvl5pPr lvl="4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1"/>
            </a:lvl5pPr>
            <a:lvl6pPr lvl="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1"/>
            </a:lvl6pPr>
            <a:lvl7pPr lvl="6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1"/>
            </a:lvl7pPr>
            <a:lvl8pPr lvl="7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1"/>
            </a:lvl8pPr>
            <a:lvl9pPr lvl="8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1"/>
            </a:lvl9pPr>
          </a:lstStyle>
          <a:p/>
        </p:txBody>
      </p:sp>
      <p:sp>
        <p:nvSpPr>
          <p:cNvPr id="196" name="Google Shape;196;p20"/>
          <p:cNvSpPr txBox="1"/>
          <p:nvPr>
            <p:ph idx="4" type="subTitle"/>
          </p:nvPr>
        </p:nvSpPr>
        <p:spPr>
          <a:xfrm>
            <a:off x="4845525" y="1367825"/>
            <a:ext cx="37323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1"/>
            </a:lvl2pPr>
            <a:lvl3pPr lvl="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1"/>
            </a:lvl3pPr>
            <a:lvl4pPr lvl="3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1"/>
            </a:lvl4pPr>
            <a:lvl5pPr lvl="4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1"/>
            </a:lvl5pPr>
            <a:lvl6pPr lvl="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1"/>
            </a:lvl6pPr>
            <a:lvl7pPr lvl="6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1"/>
            </a:lvl7pPr>
            <a:lvl8pPr lvl="7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1"/>
            </a:lvl8pPr>
            <a:lvl9pPr lvl="8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1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</p:sldLayoutIdLst>
  <mc:AlternateContent>
    <mc:Choice Requires="p14">
      <p:transition spd="slow" p14:dur="2100">
        <p:push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Relationship Id="rId4" Type="http://schemas.openxmlformats.org/officeDocument/2006/relationships/image" Target="../media/image12.png"/><Relationship Id="rId5" Type="http://schemas.openxmlformats.org/officeDocument/2006/relationships/image" Target="../media/image10.png"/><Relationship Id="rId6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1"/>
          <p:cNvSpPr txBox="1"/>
          <p:nvPr>
            <p:ph idx="4294967295" type="title"/>
          </p:nvPr>
        </p:nvSpPr>
        <p:spPr>
          <a:xfrm>
            <a:off x="2698450" y="1878000"/>
            <a:ext cx="4321200" cy="72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 sz="3900"/>
              <a:t>Ayurveda GPT</a:t>
            </a:r>
            <a:endParaRPr b="1" sz="3900"/>
          </a:p>
        </p:txBody>
      </p:sp>
      <p:sp>
        <p:nvSpPr>
          <p:cNvPr id="202" name="Google Shape;202;p21"/>
          <p:cNvSpPr txBox="1"/>
          <p:nvPr>
            <p:ph idx="4294967295" type="body"/>
          </p:nvPr>
        </p:nvSpPr>
        <p:spPr>
          <a:xfrm>
            <a:off x="2427025" y="2877900"/>
            <a:ext cx="1190700" cy="3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b="1" lang="en"/>
              <a:t>Aaryan Patel</a:t>
            </a:r>
            <a:endParaRPr b="1"/>
          </a:p>
        </p:txBody>
      </p:sp>
      <p:pic>
        <p:nvPicPr>
          <p:cNvPr id="203" name="Google Shape;20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4325" y="1878000"/>
            <a:ext cx="726900" cy="726900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21"/>
          <p:cNvSpPr txBox="1"/>
          <p:nvPr>
            <p:ph idx="4294967295" type="body"/>
          </p:nvPr>
        </p:nvSpPr>
        <p:spPr>
          <a:xfrm>
            <a:off x="3867725" y="2877900"/>
            <a:ext cx="1494900" cy="3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b="1" lang="en"/>
              <a:t>Gourav Amolekar</a:t>
            </a:r>
            <a:endParaRPr b="1"/>
          </a:p>
        </p:txBody>
      </p:sp>
      <p:sp>
        <p:nvSpPr>
          <p:cNvPr id="205" name="Google Shape;205;p21"/>
          <p:cNvSpPr txBox="1"/>
          <p:nvPr>
            <p:ph idx="4294967295" type="body"/>
          </p:nvPr>
        </p:nvSpPr>
        <p:spPr>
          <a:xfrm>
            <a:off x="5612625" y="2877900"/>
            <a:ext cx="971700" cy="3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b="1" lang="en"/>
              <a:t>Nikhil Sen</a:t>
            </a:r>
            <a:endParaRPr b="1"/>
          </a:p>
        </p:txBody>
      </p:sp>
      <p:cxnSp>
        <p:nvCxnSpPr>
          <p:cNvPr id="206" name="Google Shape;206;p21"/>
          <p:cNvCxnSpPr/>
          <p:nvPr/>
        </p:nvCxnSpPr>
        <p:spPr>
          <a:xfrm flipH="1" rot="10800000">
            <a:off x="2342350" y="2817250"/>
            <a:ext cx="4299600" cy="1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0"/>
          <p:cNvSpPr txBox="1"/>
          <p:nvPr/>
        </p:nvSpPr>
        <p:spPr>
          <a:xfrm>
            <a:off x="7740025" y="4337125"/>
            <a:ext cx="913500" cy="4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CA3AF"/>
                </a:solidFill>
                <a:latin typeface="Lato"/>
                <a:ea typeface="Lato"/>
                <a:cs typeface="Lato"/>
                <a:sym typeface="Lato"/>
              </a:rPr>
              <a:t>SRS</a:t>
            </a:r>
            <a:endParaRPr b="1">
              <a:solidFill>
                <a:srgbClr val="9CA3A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3" name="Google Shape;273;p30"/>
          <p:cNvSpPr txBox="1"/>
          <p:nvPr/>
        </p:nvSpPr>
        <p:spPr>
          <a:xfrm>
            <a:off x="2978250" y="940525"/>
            <a:ext cx="31875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Softwares</a:t>
            </a:r>
            <a:endParaRPr b="1" sz="1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4" name="Google Shape;274;p30"/>
          <p:cNvSpPr txBox="1"/>
          <p:nvPr/>
        </p:nvSpPr>
        <p:spPr>
          <a:xfrm>
            <a:off x="563675" y="1948825"/>
            <a:ext cx="4258800" cy="17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Lato"/>
              <a:buChar char="●"/>
            </a:pPr>
            <a:r>
              <a:rPr lang="en" sz="1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NextJs</a:t>
            </a:r>
            <a:r>
              <a:rPr lang="en" sz="1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- </a:t>
            </a:r>
            <a:r>
              <a:rPr lang="en" sz="1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web Framework</a:t>
            </a:r>
            <a:endParaRPr sz="1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92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Lato"/>
              <a:buChar char="●"/>
            </a:pPr>
            <a:r>
              <a:rPr lang="en" sz="1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 pdf book - Ayurveda data</a:t>
            </a:r>
            <a:endParaRPr sz="1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92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Lato"/>
              <a:buChar char="●"/>
            </a:pPr>
            <a:r>
              <a:rPr lang="en" sz="1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Langchain - A LLM Framework</a:t>
            </a:r>
            <a:endParaRPr sz="1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5" name="Google Shape;275;p30"/>
          <p:cNvSpPr txBox="1"/>
          <p:nvPr/>
        </p:nvSpPr>
        <p:spPr>
          <a:xfrm>
            <a:off x="4822475" y="1948825"/>
            <a:ext cx="4039800" cy="17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Lato"/>
              <a:buChar char="●"/>
            </a:pPr>
            <a:r>
              <a:rPr lang="en" sz="1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Supabase - </a:t>
            </a:r>
            <a:r>
              <a:rPr lang="en" sz="1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Storage to store data</a:t>
            </a:r>
            <a:endParaRPr sz="1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92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Lato"/>
              <a:buChar char="●"/>
            </a:pPr>
            <a:r>
              <a:rPr lang="en" sz="1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Vercel AI SDK -  AI library</a:t>
            </a:r>
            <a:endParaRPr sz="1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92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Lato"/>
              <a:buChar char="●"/>
            </a:pPr>
            <a:r>
              <a:rPr lang="en" sz="1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Vercel - Hosting platform</a:t>
            </a:r>
            <a:endParaRPr sz="1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0" name="Google Shape;280;p31"/>
          <p:cNvGrpSpPr/>
          <p:nvPr/>
        </p:nvGrpSpPr>
        <p:grpSpPr>
          <a:xfrm>
            <a:off x="3150272" y="1868487"/>
            <a:ext cx="2745913" cy="2574770"/>
            <a:chOff x="2820225" y="891450"/>
            <a:chExt cx="3175200" cy="3175200"/>
          </a:xfrm>
        </p:grpSpPr>
        <p:sp>
          <p:nvSpPr>
            <p:cNvPr id="281" name="Google Shape;281;p31"/>
            <p:cNvSpPr/>
            <p:nvPr/>
          </p:nvSpPr>
          <p:spPr>
            <a:xfrm rot="10800000">
              <a:off x="2820225" y="891450"/>
              <a:ext cx="3175200" cy="3175200"/>
            </a:xfrm>
            <a:prstGeom prst="blockArc">
              <a:avLst>
                <a:gd fmla="val 5399801" name="adj1"/>
                <a:gd fmla="val 3012680" name="adj2"/>
                <a:gd fmla="val 6939" name="adj3"/>
              </a:avLst>
            </a:prstGeom>
            <a:solidFill>
              <a:srgbClr val="83E3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31"/>
            <p:cNvSpPr/>
            <p:nvPr/>
          </p:nvSpPr>
          <p:spPr>
            <a:xfrm rot="10800000">
              <a:off x="3175023" y="1179900"/>
              <a:ext cx="450600" cy="450600"/>
            </a:xfrm>
            <a:prstGeom prst="rtTriangle">
              <a:avLst/>
            </a:prstGeom>
            <a:solidFill>
              <a:srgbClr val="83E3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3" name="Google Shape;283;p31"/>
          <p:cNvSpPr txBox="1"/>
          <p:nvPr/>
        </p:nvSpPr>
        <p:spPr>
          <a:xfrm>
            <a:off x="2978250" y="759925"/>
            <a:ext cx="31875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Use Case Diagram</a:t>
            </a:r>
            <a:endParaRPr b="1" sz="1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4" name="Google Shape;284;p31"/>
          <p:cNvSpPr/>
          <p:nvPr/>
        </p:nvSpPr>
        <p:spPr>
          <a:xfrm>
            <a:off x="3925500" y="1589825"/>
            <a:ext cx="1425600" cy="693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Write a query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5" name="Google Shape;285;p31"/>
          <p:cNvSpPr/>
          <p:nvPr/>
        </p:nvSpPr>
        <p:spPr>
          <a:xfrm>
            <a:off x="4990275" y="3019525"/>
            <a:ext cx="1425600" cy="693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Get the result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6" name="Google Shape;286;p31"/>
          <p:cNvSpPr/>
          <p:nvPr/>
        </p:nvSpPr>
        <p:spPr>
          <a:xfrm>
            <a:off x="2545550" y="3019525"/>
            <a:ext cx="1425600" cy="693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And gain knowledge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2"/>
          <p:cNvSpPr/>
          <p:nvPr/>
        </p:nvSpPr>
        <p:spPr>
          <a:xfrm>
            <a:off x="2099600" y="1704225"/>
            <a:ext cx="1974300" cy="18975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Website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2" name="Google Shape;292;p32"/>
          <p:cNvSpPr/>
          <p:nvPr/>
        </p:nvSpPr>
        <p:spPr>
          <a:xfrm>
            <a:off x="619650" y="2139475"/>
            <a:ext cx="1025700" cy="764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User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3" name="Google Shape;293;p32"/>
          <p:cNvSpPr/>
          <p:nvPr/>
        </p:nvSpPr>
        <p:spPr>
          <a:xfrm>
            <a:off x="5519450" y="1109125"/>
            <a:ext cx="1191900" cy="764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Database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4" name="Google Shape;294;p32"/>
          <p:cNvSpPr/>
          <p:nvPr/>
        </p:nvSpPr>
        <p:spPr>
          <a:xfrm>
            <a:off x="4619400" y="2270925"/>
            <a:ext cx="1779300" cy="764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Langchain (LLM)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5" name="Google Shape;295;p32"/>
          <p:cNvSpPr/>
          <p:nvPr/>
        </p:nvSpPr>
        <p:spPr>
          <a:xfrm>
            <a:off x="5519450" y="3432725"/>
            <a:ext cx="1191900" cy="764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OpenAI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6" name="Google Shape;296;p32"/>
          <p:cNvSpPr/>
          <p:nvPr/>
        </p:nvSpPr>
        <p:spPr>
          <a:xfrm>
            <a:off x="2573900" y="2571750"/>
            <a:ext cx="1025700" cy="764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Input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7" name="Google Shape;297;p32"/>
          <p:cNvSpPr/>
          <p:nvPr/>
        </p:nvSpPr>
        <p:spPr>
          <a:xfrm>
            <a:off x="7130150" y="2270925"/>
            <a:ext cx="1507200" cy="764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Output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98" name="Google Shape;298;p32"/>
          <p:cNvCxnSpPr>
            <a:endCxn id="296" idx="1"/>
          </p:cNvCxnSpPr>
          <p:nvPr/>
        </p:nvCxnSpPr>
        <p:spPr>
          <a:xfrm>
            <a:off x="1687400" y="2537100"/>
            <a:ext cx="886500" cy="4167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9" name="Google Shape;299;p32"/>
          <p:cNvCxnSpPr>
            <a:endCxn id="294" idx="1"/>
          </p:cNvCxnSpPr>
          <p:nvPr/>
        </p:nvCxnSpPr>
        <p:spPr>
          <a:xfrm flipH="1" rot="10800000">
            <a:off x="3592200" y="2652975"/>
            <a:ext cx="1027200" cy="2505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0" name="Google Shape;300;p32"/>
          <p:cNvCxnSpPr>
            <a:endCxn id="293" idx="2"/>
          </p:cNvCxnSpPr>
          <p:nvPr/>
        </p:nvCxnSpPr>
        <p:spPr>
          <a:xfrm flipH="1" rot="10800000">
            <a:off x="5528600" y="1873225"/>
            <a:ext cx="586800" cy="4128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1" name="Google Shape;301;p32"/>
          <p:cNvCxnSpPr>
            <a:stCxn id="294" idx="2"/>
            <a:endCxn id="295" idx="0"/>
          </p:cNvCxnSpPr>
          <p:nvPr/>
        </p:nvCxnSpPr>
        <p:spPr>
          <a:xfrm flipH="1" rot="-5400000">
            <a:off x="5613300" y="2930775"/>
            <a:ext cx="397800" cy="606300"/>
          </a:xfrm>
          <a:prstGeom prst="curvedConnector3">
            <a:avLst>
              <a:gd fmla="val 4998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2" name="Google Shape;302;p32"/>
          <p:cNvCxnSpPr>
            <a:stCxn id="294" idx="3"/>
            <a:endCxn id="297" idx="1"/>
          </p:cNvCxnSpPr>
          <p:nvPr/>
        </p:nvCxnSpPr>
        <p:spPr>
          <a:xfrm>
            <a:off x="6398700" y="2652975"/>
            <a:ext cx="731400" cy="600"/>
          </a:xfrm>
          <a:prstGeom prst="curvedConnector3">
            <a:avLst>
              <a:gd fmla="val 5000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3" name="Google Shape;303;p32"/>
          <p:cNvCxnSpPr>
            <a:endCxn id="296" idx="2"/>
          </p:cNvCxnSpPr>
          <p:nvPr/>
        </p:nvCxnSpPr>
        <p:spPr>
          <a:xfrm flipH="1">
            <a:off x="3086750" y="3029250"/>
            <a:ext cx="4807500" cy="306600"/>
          </a:xfrm>
          <a:prstGeom prst="curvedConnector4">
            <a:avLst>
              <a:gd fmla="val 3919" name="adj1"/>
              <a:gd fmla="val 484744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4" name="Google Shape;304;p32"/>
          <p:cNvSpPr txBox="1"/>
          <p:nvPr/>
        </p:nvSpPr>
        <p:spPr>
          <a:xfrm>
            <a:off x="2978250" y="553250"/>
            <a:ext cx="31875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ER </a:t>
            </a:r>
            <a:r>
              <a:rPr b="1" lang="en" sz="1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Diagram</a:t>
            </a:r>
            <a:endParaRPr b="1" sz="1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3"/>
          <p:cNvSpPr/>
          <p:nvPr/>
        </p:nvSpPr>
        <p:spPr>
          <a:xfrm>
            <a:off x="1052900" y="1704225"/>
            <a:ext cx="1974300" cy="26856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Website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0" name="Google Shape;310;p33"/>
          <p:cNvSpPr/>
          <p:nvPr/>
        </p:nvSpPr>
        <p:spPr>
          <a:xfrm>
            <a:off x="5519450" y="1109125"/>
            <a:ext cx="1191900" cy="764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Database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1" name="Google Shape;311;p33"/>
          <p:cNvSpPr/>
          <p:nvPr/>
        </p:nvSpPr>
        <p:spPr>
          <a:xfrm>
            <a:off x="3991375" y="2270925"/>
            <a:ext cx="1779300" cy="764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Langchain (LLM)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2" name="Google Shape;312;p33"/>
          <p:cNvSpPr/>
          <p:nvPr/>
        </p:nvSpPr>
        <p:spPr>
          <a:xfrm>
            <a:off x="4285075" y="3625725"/>
            <a:ext cx="1191900" cy="764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OpenAI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3" name="Google Shape;313;p33"/>
          <p:cNvSpPr/>
          <p:nvPr/>
        </p:nvSpPr>
        <p:spPr>
          <a:xfrm>
            <a:off x="1311050" y="2271225"/>
            <a:ext cx="1458000" cy="764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Input + previous chat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4" name="Google Shape;314;p33"/>
          <p:cNvSpPr/>
          <p:nvPr/>
        </p:nvSpPr>
        <p:spPr>
          <a:xfrm>
            <a:off x="7067275" y="2271525"/>
            <a:ext cx="1507200" cy="764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Output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315" name="Google Shape;315;p33"/>
          <p:cNvCxnSpPr>
            <a:stCxn id="313" idx="3"/>
            <a:endCxn id="311" idx="1"/>
          </p:cNvCxnSpPr>
          <p:nvPr/>
        </p:nvCxnSpPr>
        <p:spPr>
          <a:xfrm>
            <a:off x="2769050" y="2653275"/>
            <a:ext cx="1222200" cy="600"/>
          </a:xfrm>
          <a:prstGeom prst="curvedConnector3">
            <a:avLst>
              <a:gd fmla="val 5000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6" name="Google Shape;316;p33"/>
          <p:cNvCxnSpPr>
            <a:endCxn id="310" idx="2"/>
          </p:cNvCxnSpPr>
          <p:nvPr/>
        </p:nvCxnSpPr>
        <p:spPr>
          <a:xfrm flipH="1" rot="10800000">
            <a:off x="5528600" y="1873225"/>
            <a:ext cx="586800" cy="4128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7" name="Google Shape;317;p33"/>
          <p:cNvCxnSpPr>
            <a:stCxn id="311" idx="2"/>
            <a:endCxn id="312" idx="0"/>
          </p:cNvCxnSpPr>
          <p:nvPr/>
        </p:nvCxnSpPr>
        <p:spPr>
          <a:xfrm flipH="1" rot="-5400000">
            <a:off x="4585975" y="3330075"/>
            <a:ext cx="590700" cy="6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8" name="Google Shape;318;p33"/>
          <p:cNvCxnSpPr>
            <a:stCxn id="311" idx="3"/>
            <a:endCxn id="314" idx="1"/>
          </p:cNvCxnSpPr>
          <p:nvPr/>
        </p:nvCxnSpPr>
        <p:spPr>
          <a:xfrm>
            <a:off x="5770675" y="2652975"/>
            <a:ext cx="1296600" cy="6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9" name="Google Shape;319;p33"/>
          <p:cNvCxnSpPr>
            <a:stCxn id="314" idx="2"/>
          </p:cNvCxnSpPr>
          <p:nvPr/>
        </p:nvCxnSpPr>
        <p:spPr>
          <a:xfrm rot="5400000">
            <a:off x="4965025" y="839775"/>
            <a:ext cx="660000" cy="50517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0" name="Google Shape;320;p33"/>
          <p:cNvSpPr txBox="1"/>
          <p:nvPr/>
        </p:nvSpPr>
        <p:spPr>
          <a:xfrm>
            <a:off x="2978250" y="553250"/>
            <a:ext cx="31875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Data flow </a:t>
            </a:r>
            <a:r>
              <a:rPr b="1" lang="en" sz="1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Diagram</a:t>
            </a:r>
            <a:endParaRPr b="1" sz="1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1" name="Google Shape;321;p33"/>
          <p:cNvSpPr/>
          <p:nvPr/>
        </p:nvSpPr>
        <p:spPr>
          <a:xfrm>
            <a:off x="1311050" y="3328050"/>
            <a:ext cx="1458000" cy="764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Output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322" name="Google Shape;322;p33"/>
          <p:cNvCxnSpPr>
            <a:stCxn id="321" idx="0"/>
            <a:endCxn id="313" idx="2"/>
          </p:cNvCxnSpPr>
          <p:nvPr/>
        </p:nvCxnSpPr>
        <p:spPr>
          <a:xfrm rot="-5400000">
            <a:off x="1893950" y="3181350"/>
            <a:ext cx="292800" cy="600"/>
          </a:xfrm>
          <a:prstGeom prst="curvedConnector3">
            <a:avLst>
              <a:gd fmla="val 4998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4"/>
          <p:cNvSpPr/>
          <p:nvPr/>
        </p:nvSpPr>
        <p:spPr>
          <a:xfrm>
            <a:off x="1826675" y="1329000"/>
            <a:ext cx="1458000" cy="646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Chat Message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8" name="Google Shape;328;p34"/>
          <p:cNvSpPr txBox="1"/>
          <p:nvPr/>
        </p:nvSpPr>
        <p:spPr>
          <a:xfrm>
            <a:off x="2978250" y="553250"/>
            <a:ext cx="31875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Class</a:t>
            </a:r>
            <a:r>
              <a:rPr b="1" lang="en" sz="1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Diagram</a:t>
            </a:r>
            <a:endParaRPr b="1" sz="1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329" name="Google Shape;329;p34"/>
          <p:cNvGraphicFramePr/>
          <p:nvPr/>
        </p:nvGraphicFramePr>
        <p:xfrm>
          <a:off x="779863" y="2268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{749F6A4B-118B-45AD-A846-9A89CA1F3938}</a:tableStyleId>
              </a:tblPr>
              <a:tblGrid>
                <a:gridCol w="622900"/>
                <a:gridCol w="902050"/>
                <a:gridCol w="20266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id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role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content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user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Hi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bot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Hey, How can I help you?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user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Tell me about…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30" name="Google Shape;330;p34"/>
          <p:cNvSpPr/>
          <p:nvPr/>
        </p:nvSpPr>
        <p:spPr>
          <a:xfrm>
            <a:off x="6116625" y="1329000"/>
            <a:ext cx="1458000" cy="646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Vector Embedding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1" name="Google Shape;331;p34"/>
          <p:cNvSpPr txBox="1"/>
          <p:nvPr/>
        </p:nvSpPr>
        <p:spPr>
          <a:xfrm>
            <a:off x="4941075" y="2571750"/>
            <a:ext cx="38091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[Hello, World]-&gt; [12.4.11.04, 43.5.2.12]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5"/>
          <p:cNvSpPr txBox="1"/>
          <p:nvPr/>
        </p:nvSpPr>
        <p:spPr>
          <a:xfrm>
            <a:off x="2340150" y="1062275"/>
            <a:ext cx="4463700" cy="4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Limitations &amp; Future </a:t>
            </a:r>
            <a:r>
              <a:rPr b="1" lang="en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Enhancement</a:t>
            </a:r>
            <a:endParaRPr b="1" sz="2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7" name="Google Shape;337;p35"/>
          <p:cNvSpPr txBox="1"/>
          <p:nvPr/>
        </p:nvSpPr>
        <p:spPr>
          <a:xfrm>
            <a:off x="1881900" y="2048400"/>
            <a:ext cx="53802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It is basically trained on very limited data,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What if we provide all medical data not just about ayurveda!?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6"/>
          <p:cNvSpPr txBox="1"/>
          <p:nvPr/>
        </p:nvSpPr>
        <p:spPr>
          <a:xfrm>
            <a:off x="2340150" y="948225"/>
            <a:ext cx="4463700" cy="4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Conclusion</a:t>
            </a:r>
            <a:endParaRPr b="1" sz="2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43" name="Google Shape;343;p36"/>
          <p:cNvSpPr txBox="1"/>
          <p:nvPr/>
        </p:nvSpPr>
        <p:spPr>
          <a:xfrm>
            <a:off x="1731150" y="1808925"/>
            <a:ext cx="5681700" cy="20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E3E3E3"/>
                </a:solidFill>
              </a:rPr>
              <a:t>Ayurveda GPT</a:t>
            </a:r>
            <a:r>
              <a:rPr lang="en" sz="1600">
                <a:solidFill>
                  <a:srgbClr val="E3E3E3"/>
                </a:solidFill>
              </a:rPr>
              <a:t> is an impressive chatbot that shows the potential of </a:t>
            </a:r>
            <a:r>
              <a:rPr b="1" lang="en" sz="1600">
                <a:solidFill>
                  <a:srgbClr val="E3E3E3"/>
                </a:solidFill>
              </a:rPr>
              <a:t>large language models</a:t>
            </a:r>
            <a:r>
              <a:rPr lang="en" sz="1600">
                <a:solidFill>
                  <a:srgbClr val="E3E3E3"/>
                </a:solidFill>
              </a:rPr>
              <a:t> to be used for </a:t>
            </a:r>
            <a:r>
              <a:rPr b="1" lang="en" sz="1600">
                <a:solidFill>
                  <a:srgbClr val="E3E3E3"/>
                </a:solidFill>
              </a:rPr>
              <a:t>educational </a:t>
            </a:r>
            <a:r>
              <a:rPr lang="en" sz="1600">
                <a:solidFill>
                  <a:srgbClr val="E3E3E3"/>
                </a:solidFill>
              </a:rPr>
              <a:t>and </a:t>
            </a:r>
            <a:r>
              <a:rPr b="1" lang="en" sz="1600">
                <a:solidFill>
                  <a:srgbClr val="E3E3E3"/>
                </a:solidFill>
              </a:rPr>
              <a:t>informative purposes</a:t>
            </a:r>
            <a:r>
              <a:rPr lang="en" sz="1600">
                <a:solidFill>
                  <a:srgbClr val="E3E3E3"/>
                </a:solidFill>
              </a:rPr>
              <a:t>.</a:t>
            </a:r>
            <a:endParaRPr sz="1600">
              <a:solidFill>
                <a:srgbClr val="E3E3E3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E3E3E3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E3E3E3"/>
                </a:solidFill>
              </a:rPr>
              <a:t>It is a well-designed and </a:t>
            </a:r>
            <a:r>
              <a:rPr b="1" lang="en" sz="1600">
                <a:solidFill>
                  <a:srgbClr val="E3E3E3"/>
                </a:solidFill>
              </a:rPr>
              <a:t>informative chatbot</a:t>
            </a:r>
            <a:r>
              <a:rPr lang="en" sz="1600">
                <a:solidFill>
                  <a:srgbClr val="E3E3E3"/>
                </a:solidFill>
              </a:rPr>
              <a:t> that has the potential to be a valuable tool for anyone interested in learning more about </a:t>
            </a:r>
            <a:r>
              <a:rPr b="1" lang="en" sz="1600">
                <a:solidFill>
                  <a:srgbClr val="E3E3E3"/>
                </a:solidFill>
              </a:rPr>
              <a:t>Ayurveda</a:t>
            </a:r>
            <a:r>
              <a:rPr lang="en" sz="1600">
                <a:solidFill>
                  <a:srgbClr val="E3E3E3"/>
                </a:solidFill>
              </a:rPr>
              <a:t>.</a:t>
            </a:r>
            <a:endParaRPr sz="2000">
              <a:solidFill>
                <a:srgbClr val="E3E3E3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D1D5DB"/>
              </a:solidFill>
              <a:highlight>
                <a:srgbClr val="444654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7"/>
          <p:cNvSpPr txBox="1"/>
          <p:nvPr/>
        </p:nvSpPr>
        <p:spPr>
          <a:xfrm>
            <a:off x="3282450" y="1039475"/>
            <a:ext cx="2579100" cy="4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Reference</a:t>
            </a:r>
            <a:endParaRPr b="1" sz="2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49" name="Google Shape;349;p37"/>
          <p:cNvSpPr txBox="1"/>
          <p:nvPr/>
        </p:nvSpPr>
        <p:spPr>
          <a:xfrm>
            <a:off x="1881900" y="1933800"/>
            <a:ext cx="5380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To Youtubers 🫡</a:t>
            </a:r>
            <a:endParaRPr sz="2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50" name="Google Shape;350;p37"/>
          <p:cNvSpPr txBox="1"/>
          <p:nvPr/>
        </p:nvSpPr>
        <p:spPr>
          <a:xfrm>
            <a:off x="2793900" y="2579513"/>
            <a:ext cx="3556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&amp;</a:t>
            </a:r>
            <a:endParaRPr b="1" sz="1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51" name="Google Shape;351;p37"/>
          <p:cNvSpPr txBox="1"/>
          <p:nvPr/>
        </p:nvSpPr>
        <p:spPr>
          <a:xfrm>
            <a:off x="2793900" y="3045700"/>
            <a:ext cx="3556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Guided By  Prof. </a:t>
            </a:r>
            <a:r>
              <a:rPr b="1" lang="en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Kapil Shah Sir</a:t>
            </a:r>
            <a:endParaRPr b="1" sz="1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8"/>
          <p:cNvSpPr txBox="1"/>
          <p:nvPr>
            <p:ph idx="4294967295" type="title"/>
          </p:nvPr>
        </p:nvSpPr>
        <p:spPr>
          <a:xfrm>
            <a:off x="530400" y="2208300"/>
            <a:ext cx="8083200" cy="72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/>
              <a:t>Thank you for your time and attention </a:t>
            </a:r>
            <a:endParaRPr sz="2000"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200"/>
              <a:t>🙂</a:t>
            </a:r>
            <a:endParaRPr sz="3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2"/>
          <p:cNvSpPr txBox="1"/>
          <p:nvPr>
            <p:ph idx="4294967295" type="title"/>
          </p:nvPr>
        </p:nvSpPr>
        <p:spPr>
          <a:xfrm>
            <a:off x="890575" y="746050"/>
            <a:ext cx="77535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We know, that You know about</a:t>
            </a:r>
            <a:r>
              <a:rPr lang="en"/>
              <a:t> </a:t>
            </a:r>
            <a:r>
              <a:rPr lang="en"/>
              <a:t>Ayurveda!!!</a:t>
            </a:r>
            <a:endParaRPr/>
          </a:p>
        </p:txBody>
      </p:sp>
      <p:sp>
        <p:nvSpPr>
          <p:cNvPr id="212" name="Google Shape;212;p22"/>
          <p:cNvSpPr txBox="1"/>
          <p:nvPr>
            <p:ph idx="4294967295" type="title"/>
          </p:nvPr>
        </p:nvSpPr>
        <p:spPr>
          <a:xfrm>
            <a:off x="4572000" y="3370075"/>
            <a:ext cx="37275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But this is about Ayurveda </a:t>
            </a:r>
            <a:r>
              <a:rPr b="1" lang="en" u="sng"/>
              <a:t>GPT</a:t>
            </a:r>
            <a:endParaRPr b="1" u="sng"/>
          </a:p>
        </p:txBody>
      </p:sp>
      <p:sp>
        <p:nvSpPr>
          <p:cNvPr id="213" name="Google Shape;213;p22"/>
          <p:cNvSpPr txBox="1"/>
          <p:nvPr/>
        </p:nvSpPr>
        <p:spPr>
          <a:xfrm>
            <a:off x="936200" y="1875888"/>
            <a:ext cx="6205500" cy="17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EEF0FF"/>
                </a:solidFill>
                <a:highlight>
                  <a:srgbClr val="202124"/>
                </a:highlight>
                <a:latin typeface="Roboto"/>
                <a:ea typeface="Roboto"/>
                <a:cs typeface="Roboto"/>
                <a:sym typeface="Roboto"/>
              </a:rPr>
              <a:t>Ayurveda is </a:t>
            </a:r>
            <a:r>
              <a:rPr b="1" lang="en" sz="1450">
                <a:solidFill>
                  <a:srgbClr val="EEF0FF"/>
                </a:solidFill>
                <a:highlight>
                  <a:srgbClr val="202124"/>
                </a:highlight>
                <a:latin typeface="Roboto"/>
                <a:ea typeface="Roboto"/>
                <a:cs typeface="Roboto"/>
                <a:sym typeface="Roboto"/>
              </a:rPr>
              <a:t>an alternative medicine system that originated in the Indian subcontinent</a:t>
            </a:r>
            <a:r>
              <a:rPr lang="en" sz="1450">
                <a:solidFill>
                  <a:srgbClr val="EEF0FF"/>
                </a:solidFill>
                <a:highlight>
                  <a:srgbClr val="202124"/>
                </a:highlight>
                <a:latin typeface="Roboto"/>
                <a:ea typeface="Roboto"/>
                <a:cs typeface="Roboto"/>
                <a:sym typeface="Roboto"/>
              </a:rPr>
              <a:t>. It's based on the idea that disease is caused by an imbalance or stress in a person's consciousness.</a:t>
            </a:r>
            <a:endParaRPr sz="15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3"/>
          <p:cNvSpPr txBox="1"/>
          <p:nvPr>
            <p:ph idx="4294967295" type="title"/>
          </p:nvPr>
        </p:nvSpPr>
        <p:spPr>
          <a:xfrm>
            <a:off x="0" y="996950"/>
            <a:ext cx="9144000" cy="63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The Ayurveda GPT</a:t>
            </a:r>
            <a:endParaRPr/>
          </a:p>
        </p:txBody>
      </p:sp>
      <p:sp>
        <p:nvSpPr>
          <p:cNvPr id="219" name="Google Shape;219;p23"/>
          <p:cNvSpPr txBox="1"/>
          <p:nvPr/>
        </p:nvSpPr>
        <p:spPr>
          <a:xfrm>
            <a:off x="0" y="1804775"/>
            <a:ext cx="7221300" cy="1776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D1D5DB"/>
                </a:solidFill>
                <a:latin typeface="Roboto"/>
                <a:ea typeface="Roboto"/>
                <a:cs typeface="Roboto"/>
                <a:sym typeface="Roboto"/>
              </a:rPr>
              <a:t>Ayurveda GPT is a</a:t>
            </a:r>
            <a:r>
              <a:rPr lang="en">
                <a:solidFill>
                  <a:srgbClr val="D1D5DB"/>
                </a:solidFill>
                <a:latin typeface="Roboto"/>
                <a:ea typeface="Roboto"/>
                <a:cs typeface="Roboto"/>
                <a:sym typeface="Roboto"/>
              </a:rPr>
              <a:t>n AI chatbot like ChatGPT that trained on Ayurved data or knowledge.</a:t>
            </a:r>
            <a:endParaRPr>
              <a:solidFill>
                <a:srgbClr val="D1D5DB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rgbClr val="D1D5DB"/>
                </a:solidFill>
              </a:rPr>
              <a:t>In simple words, It is like a virtual assistant that can help you use and </a:t>
            </a:r>
            <a:r>
              <a:rPr lang="en">
                <a:solidFill>
                  <a:srgbClr val="D1D5DB"/>
                </a:solidFill>
              </a:rPr>
              <a:t>learn about </a:t>
            </a:r>
            <a:r>
              <a:rPr lang="en">
                <a:solidFill>
                  <a:srgbClr val="D1D5DB"/>
                </a:solidFill>
              </a:rPr>
              <a:t>Ayurveda in daily life to improve your health and well-being.</a:t>
            </a:r>
            <a:endParaRPr>
              <a:solidFill>
                <a:srgbClr val="D1D5DB"/>
              </a:solidFill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D1D5DB"/>
                </a:solidFill>
              </a:rPr>
              <a:t>That’s it!</a:t>
            </a:r>
            <a:endParaRPr b="1">
              <a:solidFill>
                <a:srgbClr val="D1D5DB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4"/>
          <p:cNvSpPr txBox="1"/>
          <p:nvPr>
            <p:ph idx="4294967295" type="subTitle"/>
          </p:nvPr>
        </p:nvSpPr>
        <p:spPr>
          <a:xfrm>
            <a:off x="6323300" y="4383700"/>
            <a:ext cx="2469000" cy="3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>
                <a:solidFill>
                  <a:srgbClr val="9CA3AF"/>
                </a:solidFill>
              </a:rPr>
              <a:t>Problem Domain</a:t>
            </a:r>
            <a:endParaRPr b="1">
              <a:solidFill>
                <a:srgbClr val="9CA3AF"/>
              </a:solidFill>
            </a:endParaRPr>
          </a:p>
        </p:txBody>
      </p:sp>
      <p:sp>
        <p:nvSpPr>
          <p:cNvPr id="225" name="Google Shape;225;p24"/>
          <p:cNvSpPr txBox="1"/>
          <p:nvPr/>
        </p:nvSpPr>
        <p:spPr>
          <a:xfrm>
            <a:off x="1724375" y="894125"/>
            <a:ext cx="4162800" cy="11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You know about Ayurveda.</a:t>
            </a:r>
            <a:endParaRPr sz="2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But you don’t use!</a:t>
            </a:r>
            <a:endParaRPr sz="2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6" name="Google Shape;226;p24"/>
          <p:cNvSpPr txBox="1"/>
          <p:nvPr/>
        </p:nvSpPr>
        <p:spPr>
          <a:xfrm>
            <a:off x="1724375" y="2000250"/>
            <a:ext cx="4162800" cy="4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That’s the Problem 😒</a:t>
            </a:r>
            <a:endParaRPr sz="2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5"/>
          <p:cNvSpPr txBox="1"/>
          <p:nvPr>
            <p:ph idx="4294967295" type="title"/>
          </p:nvPr>
        </p:nvSpPr>
        <p:spPr>
          <a:xfrm>
            <a:off x="2325450" y="2017650"/>
            <a:ext cx="4493100" cy="5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So, What is the Solution? </a:t>
            </a:r>
            <a:r>
              <a:rPr b="1" lang="en" sz="5577"/>
              <a:t>🤔</a:t>
            </a:r>
            <a:endParaRPr b="1" sz="5577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6"/>
          <p:cNvSpPr txBox="1"/>
          <p:nvPr/>
        </p:nvSpPr>
        <p:spPr>
          <a:xfrm>
            <a:off x="2224700" y="1077300"/>
            <a:ext cx="4401300" cy="3240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37" name="Google Shape;237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267548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26"/>
          <p:cNvSpPr txBox="1"/>
          <p:nvPr/>
        </p:nvSpPr>
        <p:spPr>
          <a:xfrm>
            <a:off x="2899050" y="2216675"/>
            <a:ext cx="34557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Go to -&gt; </a:t>
            </a:r>
            <a:r>
              <a:rPr lang="en" u="sng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ayurvedagpt.vercel.app</a:t>
            </a:r>
            <a:endParaRPr u="sng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9" name="Google Shape;239;p26"/>
          <p:cNvSpPr txBox="1"/>
          <p:nvPr/>
        </p:nvSpPr>
        <p:spPr>
          <a:xfrm>
            <a:off x="2905925" y="3110375"/>
            <a:ext cx="9510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Ask here</a:t>
            </a: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u="sng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40" name="Google Shape;240;p26"/>
          <p:cNvCxnSpPr/>
          <p:nvPr/>
        </p:nvCxnSpPr>
        <p:spPr>
          <a:xfrm flipH="1" rot="-5400000">
            <a:off x="3521050" y="3545750"/>
            <a:ext cx="1083300" cy="593100"/>
          </a:xfrm>
          <a:prstGeom prst="curvedConnector3">
            <a:avLst>
              <a:gd fmla="val 1080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1" name="Google Shape;241;p26"/>
          <p:cNvSpPr/>
          <p:nvPr/>
        </p:nvSpPr>
        <p:spPr>
          <a:xfrm>
            <a:off x="4265850" y="4302125"/>
            <a:ext cx="204100" cy="143650"/>
          </a:xfrm>
          <a:custGeom>
            <a:rect b="b" l="l" r="r" t="t"/>
            <a:pathLst>
              <a:path extrusionOk="0" h="5746" w="8164">
                <a:moveTo>
                  <a:pt x="8164" y="1361"/>
                </a:moveTo>
                <a:cubicBezTo>
                  <a:pt x="6972" y="3149"/>
                  <a:pt x="4963" y="6635"/>
                  <a:pt x="3175" y="5443"/>
                </a:cubicBezTo>
                <a:cubicBezTo>
                  <a:pt x="1427" y="4278"/>
                  <a:pt x="939" y="1879"/>
                  <a:pt x="0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42" name="Google Shape;242;p26"/>
          <p:cNvSpPr txBox="1"/>
          <p:nvPr/>
        </p:nvSpPr>
        <p:spPr>
          <a:xfrm>
            <a:off x="7469300" y="3956025"/>
            <a:ext cx="12075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Press Enter</a:t>
            </a:r>
            <a:endParaRPr u="sng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3" name="Google Shape;243;p26"/>
          <p:cNvSpPr/>
          <p:nvPr/>
        </p:nvSpPr>
        <p:spPr>
          <a:xfrm>
            <a:off x="8563425" y="4169838"/>
            <a:ext cx="234200" cy="408225"/>
          </a:xfrm>
          <a:custGeom>
            <a:rect b="b" l="l" r="r" t="t"/>
            <a:pathLst>
              <a:path extrusionOk="0" h="16329" w="9368">
                <a:moveTo>
                  <a:pt x="0" y="0"/>
                </a:moveTo>
                <a:cubicBezTo>
                  <a:pt x="3581" y="896"/>
                  <a:pt x="8176" y="2769"/>
                  <a:pt x="9072" y="6350"/>
                </a:cubicBezTo>
                <a:cubicBezTo>
                  <a:pt x="9944" y="9837"/>
                  <a:pt x="8583" y="16329"/>
                  <a:pt x="4989" y="16329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44" name="Google Shape;244;p26"/>
          <p:cNvSpPr/>
          <p:nvPr/>
        </p:nvSpPr>
        <p:spPr>
          <a:xfrm>
            <a:off x="8605999" y="4502875"/>
            <a:ext cx="149075" cy="137300"/>
          </a:xfrm>
          <a:custGeom>
            <a:rect b="b" l="l" r="r" t="t"/>
            <a:pathLst>
              <a:path extrusionOk="0" h="5492" w="5963">
                <a:moveTo>
                  <a:pt x="2788" y="0"/>
                </a:moveTo>
                <a:cubicBezTo>
                  <a:pt x="1326" y="1096"/>
                  <a:pt x="-1000" y="3975"/>
                  <a:pt x="520" y="4989"/>
                </a:cubicBezTo>
                <a:cubicBezTo>
                  <a:pt x="2029" y="5996"/>
                  <a:pt x="4149" y="4989"/>
                  <a:pt x="5963" y="4989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Google Shape;24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27"/>
          <p:cNvSpPr txBox="1"/>
          <p:nvPr/>
        </p:nvSpPr>
        <p:spPr>
          <a:xfrm>
            <a:off x="3784350" y="151425"/>
            <a:ext cx="1575300" cy="4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That’s it!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8"/>
          <p:cNvSpPr txBox="1"/>
          <p:nvPr/>
        </p:nvSpPr>
        <p:spPr>
          <a:xfrm>
            <a:off x="2539950" y="1129150"/>
            <a:ext cx="4064100" cy="5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Technologies are being used!!!</a:t>
            </a:r>
            <a:endParaRPr b="1" sz="2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56" name="Google Shape;256;p28"/>
          <p:cNvPicPr preferRelativeResize="0"/>
          <p:nvPr/>
        </p:nvPicPr>
        <p:blipFill rotWithShape="1">
          <a:blip r:embed="rId3">
            <a:alphaModFix/>
          </a:blip>
          <a:srcRect b="23488" l="9526" r="9534" t="23488"/>
          <a:stretch/>
        </p:blipFill>
        <p:spPr>
          <a:xfrm>
            <a:off x="4838563" y="2183400"/>
            <a:ext cx="2104467" cy="72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28"/>
          <p:cNvPicPr preferRelativeResize="0"/>
          <p:nvPr/>
        </p:nvPicPr>
        <p:blipFill rotWithShape="1">
          <a:blip r:embed="rId4">
            <a:alphaModFix/>
          </a:blip>
          <a:srcRect b="33600" l="4429" r="7858" t="25044"/>
          <a:stretch/>
        </p:blipFill>
        <p:spPr>
          <a:xfrm>
            <a:off x="2200963" y="3147850"/>
            <a:ext cx="2040451" cy="721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69725" y="2193113"/>
            <a:ext cx="1671675" cy="70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18725" y="3147850"/>
            <a:ext cx="1671675" cy="7215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9"/>
          <p:cNvSpPr txBox="1"/>
          <p:nvPr/>
        </p:nvSpPr>
        <p:spPr>
          <a:xfrm>
            <a:off x="7740025" y="4337125"/>
            <a:ext cx="913500" cy="4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CA3AF"/>
                </a:solidFill>
                <a:latin typeface="Lato"/>
                <a:ea typeface="Lato"/>
                <a:cs typeface="Lato"/>
                <a:sym typeface="Lato"/>
              </a:rPr>
              <a:t>RGA</a:t>
            </a:r>
            <a:endParaRPr b="1">
              <a:solidFill>
                <a:srgbClr val="9CA3A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5" name="Google Shape;265;p29"/>
          <p:cNvSpPr txBox="1"/>
          <p:nvPr/>
        </p:nvSpPr>
        <p:spPr>
          <a:xfrm>
            <a:off x="1160050" y="1948825"/>
            <a:ext cx="3187500" cy="17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Lato"/>
              <a:buChar char="●"/>
            </a:pPr>
            <a:r>
              <a:rPr lang="en" sz="1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 web Framework</a:t>
            </a:r>
            <a:endParaRPr sz="1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92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Lato"/>
              <a:buChar char="●"/>
            </a:pPr>
            <a:r>
              <a:rPr lang="en" sz="1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Data for Ayurveda</a:t>
            </a:r>
            <a:endParaRPr sz="1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92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Lato"/>
              <a:buChar char="●"/>
            </a:pPr>
            <a:r>
              <a:rPr lang="en" sz="1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 LLM Framework</a:t>
            </a:r>
            <a:endParaRPr sz="1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6" name="Google Shape;266;p29"/>
          <p:cNvSpPr txBox="1"/>
          <p:nvPr/>
        </p:nvSpPr>
        <p:spPr>
          <a:xfrm>
            <a:off x="2978250" y="940525"/>
            <a:ext cx="31875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To build it, we needed for</a:t>
            </a:r>
            <a:endParaRPr b="1" sz="1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7" name="Google Shape;267;p29"/>
          <p:cNvSpPr txBox="1"/>
          <p:nvPr/>
        </p:nvSpPr>
        <p:spPr>
          <a:xfrm>
            <a:off x="4822475" y="1948825"/>
            <a:ext cx="4039800" cy="17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Lato"/>
              <a:buChar char="●"/>
            </a:pPr>
            <a:r>
              <a:rPr lang="en" sz="1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Storage to store data</a:t>
            </a:r>
            <a:endParaRPr sz="1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92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Lato"/>
              <a:buChar char="●"/>
            </a:pPr>
            <a:r>
              <a:rPr lang="en" sz="1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An AI library to build chatbot</a:t>
            </a:r>
            <a:endParaRPr sz="1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92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Lato"/>
              <a:buChar char="●"/>
            </a:pPr>
            <a:r>
              <a:rPr lang="en" sz="1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An Hosting platform</a:t>
            </a:r>
            <a:endParaRPr sz="1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