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Mon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Mono-bold.fntdata"/><Relationship Id="rId25" Type="http://schemas.openxmlformats.org/officeDocument/2006/relationships/font" Target="fonts/RobotoMono-regular.fntdata"/><Relationship Id="rId28" Type="http://schemas.openxmlformats.org/officeDocument/2006/relationships/font" Target="fonts/RobotoMono-boldItalic.fntdata"/><Relationship Id="rId27" Type="http://schemas.openxmlformats.org/officeDocument/2006/relationships/font" Target="fonts/RobotoMon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13ec52ad9e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13ec52ad9e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13ec52ad9e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13ec52ad9e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13ec52ad9e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13ec52ad9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13ec52ad9e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313ec52ad9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13ec52ad9e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13ec52ad9e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13ec52ad9e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13ec52ad9e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13ec52ad9e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13ec52ad9e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13ec52ad9e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313ec52ad9e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13ec52ad9e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13ec52ad9e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13ec52ad9e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13ec52ad9e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13ec52ad9e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13ec52ad9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313ec52ad9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13ec52ad9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13ec52ad9e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13ec52ad9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13ec52ad9e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13ec52ad9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13ec52ad9e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13ec52ad9e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13ec52ad9e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13ec52ad9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13ec52ad9e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13ec52ad9e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13ec52ad9e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13ec52ad9e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lnSpc>
                <a:spcPct val="115000"/>
              </a:lnSpc>
              <a:spcBef>
                <a:spcPts val="0"/>
              </a:spcBef>
              <a:spcAft>
                <a:spcPts val="300"/>
              </a:spcAft>
              <a:buClr>
                <a:schemeClr val="dk1"/>
              </a:buClr>
              <a:buSzPts val="1100"/>
              <a:buFont typeface="Arial"/>
              <a:buNone/>
            </a:pPr>
            <a:r>
              <a:rPr b="1" lang="en" sz="2600"/>
              <a:t>OBE Implementation - Course Utilization Module</a:t>
            </a:r>
            <a:endParaRPr/>
          </a:p>
        </p:txBody>
      </p:sp>
      <p:sp>
        <p:nvSpPr>
          <p:cNvPr id="55" name="Google Shape;55;p13"/>
          <p:cNvSpPr txBox="1"/>
          <p:nvPr>
            <p:ph idx="1" type="subTitle"/>
          </p:nvPr>
        </p:nvSpPr>
        <p:spPr>
          <a:xfrm>
            <a:off x="311700" y="2834125"/>
            <a:ext cx="8520600" cy="2164500"/>
          </a:xfrm>
          <a:prstGeom prst="rect">
            <a:avLst/>
          </a:prstGeom>
        </p:spPr>
        <p:txBody>
          <a:bodyPr anchorCtr="0" anchor="t" bIns="91425" lIns="91425" spcFirstLastPara="1" rIns="91425" wrap="square" tIns="91425">
            <a:normAutofit/>
          </a:bodyPr>
          <a:lstStyle/>
          <a:p>
            <a:pPr indent="0" lvl="0" marL="0" rtl="0" algn="ctr">
              <a:lnSpc>
                <a:spcPct val="115000"/>
              </a:lnSpc>
              <a:spcBef>
                <a:spcPts val="1800"/>
              </a:spcBef>
              <a:spcAft>
                <a:spcPts val="0"/>
              </a:spcAft>
              <a:buClr>
                <a:schemeClr val="dk1"/>
              </a:buClr>
              <a:buSzPts val="1100"/>
              <a:buFont typeface="Arial"/>
              <a:buNone/>
            </a:pPr>
            <a:r>
              <a:rPr b="1" lang="en" sz="1600">
                <a:solidFill>
                  <a:schemeClr val="dk1"/>
                </a:solidFill>
              </a:rPr>
              <a:t>Submitted by:</a:t>
            </a:r>
            <a:endParaRPr b="1" sz="1600">
              <a:solidFill>
                <a:schemeClr val="dk1"/>
              </a:solidFill>
            </a:endParaRPr>
          </a:p>
          <a:p>
            <a:pPr indent="0" lvl="0" marL="0" rtl="0" algn="ctr">
              <a:lnSpc>
                <a:spcPct val="115000"/>
              </a:lnSpc>
              <a:spcBef>
                <a:spcPts val="600"/>
              </a:spcBef>
              <a:spcAft>
                <a:spcPts val="0"/>
              </a:spcAft>
              <a:buClr>
                <a:schemeClr val="dk1"/>
              </a:buClr>
              <a:buSzPts val="1100"/>
              <a:buFont typeface="Arial"/>
              <a:buNone/>
            </a:pPr>
            <a:r>
              <a:rPr lang="en" sz="1100">
                <a:solidFill>
                  <a:schemeClr val="dk1"/>
                </a:solidFill>
              </a:rPr>
              <a:t>Aaryan Regmi AP23110011208</a:t>
            </a:r>
            <a:endParaRPr sz="1100">
              <a:solidFill>
                <a:schemeClr val="dk1"/>
              </a:solidFill>
            </a:endParaRPr>
          </a:p>
          <a:p>
            <a:pPr indent="0" lvl="0" marL="0" rtl="0" algn="ctr">
              <a:lnSpc>
                <a:spcPct val="115000"/>
              </a:lnSpc>
              <a:spcBef>
                <a:spcPts val="0"/>
              </a:spcBef>
              <a:spcAft>
                <a:spcPts val="0"/>
              </a:spcAft>
              <a:buClr>
                <a:schemeClr val="dk1"/>
              </a:buClr>
              <a:buSzPts val="1100"/>
              <a:buFont typeface="Arial"/>
              <a:buNone/>
            </a:pPr>
            <a:r>
              <a:rPr lang="en" sz="1100">
                <a:solidFill>
                  <a:schemeClr val="dk1"/>
                </a:solidFill>
              </a:rPr>
              <a:t>Yajnesh Ande AP23110011209</a:t>
            </a:r>
            <a:endParaRPr sz="1100">
              <a:solidFill>
                <a:schemeClr val="dk1"/>
              </a:solidFill>
            </a:endParaRPr>
          </a:p>
          <a:p>
            <a:pPr indent="0" lvl="0" marL="0" rtl="0" algn="ctr">
              <a:lnSpc>
                <a:spcPct val="115000"/>
              </a:lnSpc>
              <a:spcBef>
                <a:spcPts val="0"/>
              </a:spcBef>
              <a:spcAft>
                <a:spcPts val="0"/>
              </a:spcAft>
              <a:buClr>
                <a:schemeClr val="dk1"/>
              </a:buClr>
              <a:buSzPts val="1100"/>
              <a:buFont typeface="Arial"/>
              <a:buNone/>
            </a:pPr>
            <a:r>
              <a:rPr lang="en" sz="1100">
                <a:solidFill>
                  <a:schemeClr val="dk1"/>
                </a:solidFill>
              </a:rPr>
              <a:t>Geetesh Kovelamudi AP23110011189</a:t>
            </a:r>
            <a:endParaRPr sz="1100">
              <a:solidFill>
                <a:schemeClr val="dk1"/>
              </a:solidFill>
            </a:endParaRPr>
          </a:p>
          <a:p>
            <a:pPr indent="0" lvl="0" marL="0" rtl="0" algn="ctr">
              <a:lnSpc>
                <a:spcPct val="115000"/>
              </a:lnSpc>
              <a:spcBef>
                <a:spcPts val="0"/>
              </a:spcBef>
              <a:spcAft>
                <a:spcPts val="0"/>
              </a:spcAft>
              <a:buClr>
                <a:schemeClr val="dk1"/>
              </a:buClr>
              <a:buSzPts val="1100"/>
              <a:buFont typeface="Arial"/>
              <a:buNone/>
            </a:pPr>
            <a:r>
              <a:rPr lang="en" sz="1100">
                <a:solidFill>
                  <a:schemeClr val="dk1"/>
                </a:solidFill>
              </a:rPr>
              <a:t>Sheldon Castelino AP23110011179</a:t>
            </a:r>
            <a:endParaRPr sz="1100">
              <a:solidFill>
                <a:schemeClr val="dk1"/>
              </a:solidFill>
            </a:endParaRPr>
          </a:p>
          <a:p>
            <a:pPr indent="0" lvl="0" marL="0" rtl="0" algn="ctr">
              <a:lnSpc>
                <a:spcPct val="115000"/>
              </a:lnSpc>
              <a:spcBef>
                <a:spcPts val="0"/>
              </a:spcBef>
              <a:spcAft>
                <a:spcPts val="0"/>
              </a:spcAft>
              <a:buClr>
                <a:schemeClr val="dk1"/>
              </a:buClr>
              <a:buSzPts val="1100"/>
              <a:buFont typeface="Arial"/>
              <a:buNone/>
            </a:pPr>
            <a:r>
              <a:rPr lang="en" sz="1100">
                <a:solidFill>
                  <a:schemeClr val="dk1"/>
                </a:solidFill>
              </a:rPr>
              <a:t>Rajavardhan Kasa AP23110011182</a:t>
            </a:r>
            <a:endParaRPr sz="1100">
              <a:solidFill>
                <a:schemeClr val="dk1"/>
              </a:solidFill>
            </a:endParaRPr>
          </a:p>
          <a:p>
            <a:pPr indent="0" lvl="0" marL="0" rtl="0" algn="ctr">
              <a:lnSpc>
                <a:spcPct val="115000"/>
              </a:lnSpc>
              <a:spcBef>
                <a:spcPts val="0"/>
              </a:spcBef>
              <a:spcAft>
                <a:spcPts val="0"/>
              </a:spcAft>
              <a:buClr>
                <a:schemeClr val="dk1"/>
              </a:buClr>
              <a:buSzPts val="1100"/>
              <a:buFont typeface="Arial"/>
              <a:buNone/>
            </a:pPr>
            <a:r>
              <a:rPr lang="en" sz="1100">
                <a:solidFill>
                  <a:schemeClr val="dk1"/>
                </a:solidFill>
              </a:rPr>
              <a:t>Karthikeya Maddimsetty AP23110011188</a:t>
            </a:r>
            <a:endParaRPr/>
          </a:p>
        </p:txBody>
      </p:sp>
      <p:pic>
        <p:nvPicPr>
          <p:cNvPr id="56" name="Google Shape;56;p13"/>
          <p:cNvPicPr preferRelativeResize="0"/>
          <p:nvPr/>
        </p:nvPicPr>
        <p:blipFill>
          <a:blip r:embed="rId3">
            <a:alphaModFix/>
          </a:blip>
          <a:stretch>
            <a:fillRect/>
          </a:stretch>
        </p:blipFill>
        <p:spPr>
          <a:xfrm>
            <a:off x="7228274" y="0"/>
            <a:ext cx="1915725" cy="9175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Linear Search vs Binary Search</a:t>
            </a:r>
            <a:endParaRPr/>
          </a:p>
        </p:txBody>
      </p:sp>
      <p:sp>
        <p:nvSpPr>
          <p:cNvPr id="121" name="Google Shape;121;p22"/>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Linear search is like checking every locker in a row until you find what you're looking for. It's simple but can be time-consuming for large datasets.</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lnSpc>
                <a:spcPct val="35000"/>
              </a:lnSpc>
              <a:spcBef>
                <a:spcPts val="1200"/>
              </a:spcBef>
              <a:spcAft>
                <a:spcPts val="0"/>
              </a:spcAft>
              <a:buNone/>
            </a:pPr>
            <a:r>
              <a:rPr lang="en">
                <a:solidFill>
                  <a:schemeClr val="dk1"/>
                </a:solidFill>
              </a:rPr>
              <a:t>procedure linearSearch(array, target)</a:t>
            </a:r>
            <a:endParaRPr>
              <a:solidFill>
                <a:schemeClr val="dk1"/>
              </a:solidFill>
            </a:endParaRPr>
          </a:p>
          <a:p>
            <a:pPr indent="0" lvl="0" marL="0" rtl="0" algn="l">
              <a:lnSpc>
                <a:spcPct val="35000"/>
              </a:lnSpc>
              <a:spcBef>
                <a:spcPts val="1200"/>
              </a:spcBef>
              <a:spcAft>
                <a:spcPts val="0"/>
              </a:spcAft>
              <a:buNone/>
            </a:pPr>
            <a:r>
              <a:rPr lang="en">
                <a:solidFill>
                  <a:schemeClr val="dk1"/>
                </a:solidFill>
              </a:rPr>
              <a:t>    for i from 0 to length(array) - 1</a:t>
            </a:r>
            <a:endParaRPr>
              <a:solidFill>
                <a:schemeClr val="dk1"/>
              </a:solidFill>
            </a:endParaRPr>
          </a:p>
          <a:p>
            <a:pPr indent="0" lvl="0" marL="0" rtl="0" algn="l">
              <a:lnSpc>
                <a:spcPct val="35000"/>
              </a:lnSpc>
              <a:spcBef>
                <a:spcPts val="1200"/>
              </a:spcBef>
              <a:spcAft>
                <a:spcPts val="0"/>
              </a:spcAft>
              <a:buNone/>
            </a:pPr>
            <a:r>
              <a:rPr lang="en">
                <a:solidFill>
                  <a:schemeClr val="dk1"/>
                </a:solidFill>
              </a:rPr>
              <a:t>        if array[i] equals target</a:t>
            </a:r>
            <a:endParaRPr>
              <a:solidFill>
                <a:schemeClr val="dk1"/>
              </a:solidFill>
            </a:endParaRPr>
          </a:p>
          <a:p>
            <a:pPr indent="0" lvl="0" marL="0" rtl="0" algn="l">
              <a:lnSpc>
                <a:spcPct val="35000"/>
              </a:lnSpc>
              <a:spcBef>
                <a:spcPts val="1200"/>
              </a:spcBef>
              <a:spcAft>
                <a:spcPts val="0"/>
              </a:spcAft>
              <a:buNone/>
            </a:pPr>
            <a:r>
              <a:rPr lang="en">
                <a:solidFill>
                  <a:schemeClr val="dk1"/>
                </a:solidFill>
              </a:rPr>
              <a:t>            retu</a:t>
            </a:r>
            <a:r>
              <a:rPr lang="en"/>
              <a:t>rn i</a:t>
            </a:r>
            <a:endParaRPr/>
          </a:p>
          <a:p>
            <a:pPr indent="0" lvl="0" marL="0" rtl="0" algn="l">
              <a:lnSpc>
                <a:spcPct val="35000"/>
              </a:lnSpc>
              <a:spcBef>
                <a:spcPts val="1200"/>
              </a:spcBef>
              <a:spcAft>
                <a:spcPts val="0"/>
              </a:spcAft>
              <a:buNone/>
            </a:pPr>
            <a:r>
              <a:rPr lang="en"/>
              <a:t>    return -1</a:t>
            </a:r>
            <a:endParaRPr/>
          </a:p>
          <a:p>
            <a:pPr indent="0" lvl="0" marL="0" rtl="0" algn="l">
              <a:spcBef>
                <a:spcPts val="1200"/>
              </a:spcBef>
              <a:spcAft>
                <a:spcPts val="1200"/>
              </a:spcAft>
              <a:buNone/>
            </a:pPr>
            <a:r>
              <a:t/>
            </a:r>
            <a:endParaRPr/>
          </a:p>
        </p:txBody>
      </p:sp>
      <p:sp>
        <p:nvSpPr>
          <p:cNvPr id="122" name="Google Shape;122;p22"/>
          <p:cNvSpPr txBox="1"/>
          <p:nvPr>
            <p:ph idx="2" type="body"/>
          </p:nvPr>
        </p:nvSpPr>
        <p:spPr>
          <a:xfrm>
            <a:off x="4832400" y="1152475"/>
            <a:ext cx="3999900" cy="3789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565">
                <a:solidFill>
                  <a:schemeClr val="dk1"/>
                </a:solidFill>
              </a:rPr>
              <a:t>Binary search is like finding a word in a dictionary - you open to the middle and eliminate half the pages based on whether your word comes before or after that page.</a:t>
            </a:r>
            <a:endParaRPr sz="1565">
              <a:solidFill>
                <a:schemeClr val="dk1"/>
              </a:solidFill>
            </a:endParaRPr>
          </a:p>
          <a:p>
            <a:pPr indent="0" lvl="0" marL="0" rtl="0" algn="l">
              <a:lnSpc>
                <a:spcPct val="35000"/>
              </a:lnSpc>
              <a:spcBef>
                <a:spcPts val="1200"/>
              </a:spcBef>
              <a:spcAft>
                <a:spcPts val="0"/>
              </a:spcAft>
              <a:buNone/>
            </a:pPr>
            <a:r>
              <a:t/>
            </a:r>
            <a:endParaRPr sz="1565">
              <a:solidFill>
                <a:schemeClr val="dk1"/>
              </a:solidFill>
            </a:endParaRPr>
          </a:p>
          <a:p>
            <a:pPr indent="0" lvl="0" marL="0" rtl="0" algn="l">
              <a:lnSpc>
                <a:spcPct val="35000"/>
              </a:lnSpc>
              <a:spcBef>
                <a:spcPts val="1200"/>
              </a:spcBef>
              <a:spcAft>
                <a:spcPts val="0"/>
              </a:spcAft>
              <a:buClr>
                <a:schemeClr val="dk1"/>
              </a:buClr>
              <a:buSzPct val="70276"/>
              <a:buFont typeface="Arial"/>
              <a:buNone/>
            </a:pPr>
            <a:r>
              <a:rPr lang="en" sz="1565">
                <a:solidFill>
                  <a:schemeClr val="dk1"/>
                </a:solidFill>
              </a:rPr>
              <a:t>procedure binarySearch(array, target)</a:t>
            </a:r>
            <a:endParaRPr sz="1565">
              <a:solidFill>
                <a:schemeClr val="dk1"/>
              </a:solidFill>
            </a:endParaRPr>
          </a:p>
          <a:p>
            <a:pPr indent="0" lvl="0" marL="0" rtl="0" algn="l">
              <a:lnSpc>
                <a:spcPct val="35000"/>
              </a:lnSpc>
              <a:spcBef>
                <a:spcPts val="1200"/>
              </a:spcBef>
              <a:spcAft>
                <a:spcPts val="0"/>
              </a:spcAft>
              <a:buClr>
                <a:schemeClr val="dk1"/>
              </a:buClr>
              <a:buSzPct val="70276"/>
              <a:buFont typeface="Arial"/>
              <a:buNone/>
            </a:pPr>
            <a:r>
              <a:rPr lang="en" sz="1565">
                <a:solidFill>
                  <a:schemeClr val="dk1"/>
                </a:solidFill>
              </a:rPr>
              <a:t>    left = 0</a:t>
            </a:r>
            <a:endParaRPr sz="1565">
              <a:solidFill>
                <a:schemeClr val="dk1"/>
              </a:solidFill>
            </a:endParaRPr>
          </a:p>
          <a:p>
            <a:pPr indent="0" lvl="0" marL="0" rtl="0" algn="l">
              <a:lnSpc>
                <a:spcPct val="35000"/>
              </a:lnSpc>
              <a:spcBef>
                <a:spcPts val="1200"/>
              </a:spcBef>
              <a:spcAft>
                <a:spcPts val="0"/>
              </a:spcAft>
              <a:buClr>
                <a:schemeClr val="dk1"/>
              </a:buClr>
              <a:buSzPct val="70276"/>
              <a:buFont typeface="Arial"/>
              <a:buNone/>
            </a:pPr>
            <a:r>
              <a:rPr lang="en" sz="1565">
                <a:solidFill>
                  <a:schemeClr val="dk1"/>
                </a:solidFill>
              </a:rPr>
              <a:t>    right = length(array) - 1</a:t>
            </a:r>
            <a:endParaRPr sz="1565">
              <a:solidFill>
                <a:schemeClr val="dk1"/>
              </a:solidFill>
            </a:endParaRPr>
          </a:p>
          <a:p>
            <a:pPr indent="0" lvl="0" marL="0" rtl="0" algn="l">
              <a:lnSpc>
                <a:spcPct val="35000"/>
              </a:lnSpc>
              <a:spcBef>
                <a:spcPts val="1200"/>
              </a:spcBef>
              <a:spcAft>
                <a:spcPts val="0"/>
              </a:spcAft>
              <a:buClr>
                <a:schemeClr val="dk1"/>
              </a:buClr>
              <a:buSzPct val="70276"/>
              <a:buFont typeface="Arial"/>
              <a:buNone/>
            </a:pPr>
            <a:r>
              <a:rPr lang="en" sz="1565">
                <a:solidFill>
                  <a:schemeClr val="dk1"/>
                </a:solidFill>
              </a:rPr>
              <a:t>    while left &lt;= right</a:t>
            </a:r>
            <a:endParaRPr sz="1565">
              <a:solidFill>
                <a:schemeClr val="dk1"/>
              </a:solidFill>
            </a:endParaRPr>
          </a:p>
          <a:p>
            <a:pPr indent="0" lvl="0" marL="0" rtl="0" algn="l">
              <a:lnSpc>
                <a:spcPct val="35000"/>
              </a:lnSpc>
              <a:spcBef>
                <a:spcPts val="1200"/>
              </a:spcBef>
              <a:spcAft>
                <a:spcPts val="0"/>
              </a:spcAft>
              <a:buClr>
                <a:schemeClr val="dk1"/>
              </a:buClr>
              <a:buSzPct val="70276"/>
              <a:buFont typeface="Arial"/>
              <a:buNone/>
            </a:pPr>
            <a:r>
              <a:rPr lang="en" sz="1565">
                <a:solidFill>
                  <a:schemeClr val="dk1"/>
                </a:solidFill>
              </a:rPr>
              <a:t>        mid = (left + right) / 2</a:t>
            </a:r>
            <a:endParaRPr sz="1565">
              <a:solidFill>
                <a:schemeClr val="dk1"/>
              </a:solidFill>
            </a:endParaRPr>
          </a:p>
          <a:p>
            <a:pPr indent="0" lvl="0" marL="0" rtl="0" algn="l">
              <a:lnSpc>
                <a:spcPct val="35000"/>
              </a:lnSpc>
              <a:spcBef>
                <a:spcPts val="1200"/>
              </a:spcBef>
              <a:spcAft>
                <a:spcPts val="0"/>
              </a:spcAft>
              <a:buClr>
                <a:schemeClr val="dk1"/>
              </a:buClr>
              <a:buSzPct val="70276"/>
              <a:buFont typeface="Arial"/>
              <a:buNone/>
            </a:pPr>
            <a:r>
              <a:rPr lang="en" sz="1565">
                <a:solidFill>
                  <a:schemeClr val="dk1"/>
                </a:solidFill>
              </a:rPr>
              <a:t>        if array[mid] equals target</a:t>
            </a:r>
            <a:endParaRPr sz="1565">
              <a:solidFill>
                <a:schemeClr val="dk1"/>
              </a:solidFill>
            </a:endParaRPr>
          </a:p>
          <a:p>
            <a:pPr indent="0" lvl="0" marL="0" rtl="0" algn="l">
              <a:lnSpc>
                <a:spcPct val="35000"/>
              </a:lnSpc>
              <a:spcBef>
                <a:spcPts val="1200"/>
              </a:spcBef>
              <a:spcAft>
                <a:spcPts val="0"/>
              </a:spcAft>
              <a:buClr>
                <a:schemeClr val="dk1"/>
              </a:buClr>
              <a:buSzPct val="70276"/>
              <a:buFont typeface="Arial"/>
              <a:buNone/>
            </a:pPr>
            <a:r>
              <a:rPr lang="en" sz="1565">
                <a:solidFill>
                  <a:schemeClr val="dk1"/>
                </a:solidFill>
              </a:rPr>
              <a:t>            return mid</a:t>
            </a:r>
            <a:endParaRPr sz="1565">
              <a:solidFill>
                <a:schemeClr val="dk1"/>
              </a:solidFill>
            </a:endParaRPr>
          </a:p>
          <a:p>
            <a:pPr indent="0" lvl="0" marL="0" rtl="0" algn="l">
              <a:lnSpc>
                <a:spcPct val="35000"/>
              </a:lnSpc>
              <a:spcBef>
                <a:spcPts val="1200"/>
              </a:spcBef>
              <a:spcAft>
                <a:spcPts val="0"/>
              </a:spcAft>
              <a:buClr>
                <a:schemeClr val="dk1"/>
              </a:buClr>
              <a:buSzPct val="70276"/>
              <a:buFont typeface="Arial"/>
              <a:buNone/>
            </a:pPr>
            <a:r>
              <a:rPr lang="en" sz="1565">
                <a:solidFill>
                  <a:schemeClr val="dk1"/>
                </a:solidFill>
              </a:rPr>
              <a:t>        if array[mid] &lt; target</a:t>
            </a:r>
            <a:endParaRPr sz="1565">
              <a:solidFill>
                <a:schemeClr val="dk1"/>
              </a:solidFill>
            </a:endParaRPr>
          </a:p>
          <a:p>
            <a:pPr indent="0" lvl="0" marL="0" rtl="0" algn="l">
              <a:lnSpc>
                <a:spcPct val="35000"/>
              </a:lnSpc>
              <a:spcBef>
                <a:spcPts val="1200"/>
              </a:spcBef>
              <a:spcAft>
                <a:spcPts val="0"/>
              </a:spcAft>
              <a:buClr>
                <a:schemeClr val="dk1"/>
              </a:buClr>
              <a:buSzPct val="70276"/>
              <a:buFont typeface="Arial"/>
              <a:buNone/>
            </a:pPr>
            <a:r>
              <a:rPr lang="en" sz="1565">
                <a:solidFill>
                  <a:schemeClr val="dk1"/>
                </a:solidFill>
              </a:rPr>
              <a:t>            left = mid + 1</a:t>
            </a:r>
            <a:endParaRPr sz="1565">
              <a:solidFill>
                <a:schemeClr val="dk1"/>
              </a:solidFill>
            </a:endParaRPr>
          </a:p>
          <a:p>
            <a:pPr indent="0" lvl="0" marL="0" rtl="0" algn="l">
              <a:lnSpc>
                <a:spcPct val="35000"/>
              </a:lnSpc>
              <a:spcBef>
                <a:spcPts val="1200"/>
              </a:spcBef>
              <a:spcAft>
                <a:spcPts val="0"/>
              </a:spcAft>
              <a:buClr>
                <a:schemeClr val="dk1"/>
              </a:buClr>
              <a:buSzPct val="70276"/>
              <a:buFont typeface="Arial"/>
              <a:buNone/>
            </a:pPr>
            <a:r>
              <a:rPr lang="en" sz="1565">
                <a:solidFill>
                  <a:schemeClr val="dk1"/>
                </a:solidFill>
              </a:rPr>
              <a:t>        else</a:t>
            </a:r>
            <a:endParaRPr sz="1565">
              <a:solidFill>
                <a:schemeClr val="dk1"/>
              </a:solidFill>
            </a:endParaRPr>
          </a:p>
          <a:p>
            <a:pPr indent="0" lvl="0" marL="0" rtl="0" algn="l">
              <a:lnSpc>
                <a:spcPct val="35000"/>
              </a:lnSpc>
              <a:spcBef>
                <a:spcPts val="1200"/>
              </a:spcBef>
              <a:spcAft>
                <a:spcPts val="0"/>
              </a:spcAft>
              <a:buClr>
                <a:schemeClr val="dk1"/>
              </a:buClr>
              <a:buSzPct val="70276"/>
              <a:buFont typeface="Arial"/>
              <a:buNone/>
            </a:pPr>
            <a:r>
              <a:rPr lang="en" sz="1565">
                <a:solidFill>
                  <a:schemeClr val="dk1"/>
                </a:solidFill>
              </a:rPr>
              <a:t>            right = mid - 1</a:t>
            </a:r>
            <a:endParaRPr sz="1565">
              <a:solidFill>
                <a:schemeClr val="dk1"/>
              </a:solidFill>
            </a:endParaRPr>
          </a:p>
          <a:p>
            <a:pPr indent="0" lvl="0" marL="0" rtl="0" algn="l">
              <a:lnSpc>
                <a:spcPct val="35000"/>
              </a:lnSpc>
              <a:spcBef>
                <a:spcPts val="1200"/>
              </a:spcBef>
              <a:spcAft>
                <a:spcPts val="0"/>
              </a:spcAft>
              <a:buClr>
                <a:schemeClr val="dk1"/>
              </a:buClr>
              <a:buSzPct val="70276"/>
              <a:buFont typeface="Arial"/>
              <a:buNone/>
            </a:pPr>
            <a:r>
              <a:rPr lang="en" sz="1565">
                <a:solidFill>
                  <a:schemeClr val="dk1"/>
                </a:solidFill>
              </a:rPr>
              <a:t>    return -1</a:t>
            </a:r>
            <a:endParaRPr sz="1565">
              <a:solidFill>
                <a:schemeClr val="dk1"/>
              </a:solidFill>
            </a:endParaRPr>
          </a:p>
          <a:p>
            <a:pPr indent="0" lvl="0" marL="0" rtl="0" algn="l">
              <a:spcBef>
                <a:spcPts val="1200"/>
              </a:spcBef>
              <a:spcAft>
                <a:spcPts val="1200"/>
              </a:spcAft>
              <a:buNone/>
            </a:pPr>
            <a:r>
              <a:t/>
            </a:r>
            <a:endParaRPr>
              <a:solidFill>
                <a:schemeClr val="dk1"/>
              </a:solidFill>
            </a:endParaRPr>
          </a:p>
        </p:txBody>
      </p:sp>
      <p:pic>
        <p:nvPicPr>
          <p:cNvPr id="123" name="Google Shape;123;p22"/>
          <p:cNvPicPr preferRelativeResize="0"/>
          <p:nvPr/>
        </p:nvPicPr>
        <p:blipFill>
          <a:blip r:embed="rId3">
            <a:alphaModFix/>
          </a:blip>
          <a:stretch>
            <a:fillRect/>
          </a:stretch>
        </p:blipFill>
        <p:spPr>
          <a:xfrm>
            <a:off x="7228274" y="0"/>
            <a:ext cx="1915725" cy="917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Linear Search vs Binary Search</a:t>
            </a:r>
            <a:endParaRPr/>
          </a:p>
        </p:txBody>
      </p:sp>
      <p:pic>
        <p:nvPicPr>
          <p:cNvPr id="129" name="Google Shape;129;p23"/>
          <p:cNvPicPr preferRelativeResize="0"/>
          <p:nvPr/>
        </p:nvPicPr>
        <p:blipFill>
          <a:blip r:embed="rId3">
            <a:alphaModFix/>
          </a:blip>
          <a:stretch>
            <a:fillRect/>
          </a:stretch>
        </p:blipFill>
        <p:spPr>
          <a:xfrm>
            <a:off x="1513000" y="1017725"/>
            <a:ext cx="6118000" cy="3692700"/>
          </a:xfrm>
          <a:prstGeom prst="rect">
            <a:avLst/>
          </a:prstGeom>
          <a:noFill/>
          <a:ln>
            <a:noFill/>
          </a:ln>
        </p:spPr>
      </p:pic>
      <p:pic>
        <p:nvPicPr>
          <p:cNvPr id="130" name="Google Shape;130;p23"/>
          <p:cNvPicPr preferRelativeResize="0"/>
          <p:nvPr/>
        </p:nvPicPr>
        <p:blipFill>
          <a:blip r:embed="rId4">
            <a:alphaModFix/>
          </a:blip>
          <a:stretch>
            <a:fillRect/>
          </a:stretch>
        </p:blipFill>
        <p:spPr>
          <a:xfrm>
            <a:off x="7228274" y="0"/>
            <a:ext cx="1915725" cy="917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Sample Source Code</a:t>
            </a:r>
            <a:endParaRPr/>
          </a:p>
        </p:txBody>
      </p:sp>
      <p:sp>
        <p:nvSpPr>
          <p:cNvPr id="136" name="Google Shape;136;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900">
                <a:solidFill>
                  <a:srgbClr val="188038"/>
                </a:solidFill>
                <a:latin typeface="Roboto Mono"/>
                <a:ea typeface="Roboto Mono"/>
                <a:cs typeface="Roboto Mono"/>
                <a:sym typeface="Roboto Mono"/>
              </a:rPr>
              <a:t>void</a:t>
            </a:r>
            <a:r>
              <a:rPr lang="en" sz="900">
                <a:solidFill>
                  <a:schemeClr val="dk1"/>
                </a:solidFill>
                <a:latin typeface="Roboto Mono"/>
                <a:ea typeface="Roboto Mono"/>
                <a:cs typeface="Roboto Mono"/>
                <a:sym typeface="Roboto Mono"/>
              </a:rPr>
              <a:t> </a:t>
            </a:r>
            <a:r>
              <a:rPr lang="en" sz="900">
                <a:solidFill>
                  <a:srgbClr val="188038"/>
                </a:solidFill>
                <a:latin typeface="Roboto Mono"/>
                <a:ea typeface="Roboto Mono"/>
                <a:cs typeface="Roboto Mono"/>
                <a:sym typeface="Roboto Mono"/>
              </a:rPr>
              <a:t>optiminds_course_util_insertion_sort()</a:t>
            </a:r>
            <a:r>
              <a:rPr lang="en" sz="900">
                <a:solidFill>
                  <a:schemeClr val="dk1"/>
                </a:solidFill>
                <a:latin typeface="Roboto Mono"/>
                <a:ea typeface="Roboto Mono"/>
                <a:cs typeface="Roboto Mono"/>
                <a:sym typeface="Roboto Mono"/>
              </a:rPr>
              <a:t> </a:t>
            </a:r>
            <a:r>
              <a:rPr lang="en" sz="900">
                <a:solidFill>
                  <a:srgbClr val="188038"/>
                </a:solidFill>
                <a:latin typeface="Roboto Mono"/>
                <a:ea typeface="Roboto Mono"/>
                <a:cs typeface="Roboto Mono"/>
                <a:sym typeface="Roboto Mono"/>
              </a:rPr>
              <a:t>{</a:t>
            </a:r>
            <a:endParaRPr sz="9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900">
                <a:solidFill>
                  <a:schemeClr val="dk1"/>
                </a:solidFill>
                <a:latin typeface="Roboto Mono"/>
                <a:ea typeface="Roboto Mono"/>
                <a:cs typeface="Roboto Mono"/>
                <a:sym typeface="Roboto Mono"/>
              </a:rPr>
              <a:t>    </a:t>
            </a:r>
            <a:r>
              <a:rPr lang="en" sz="900">
                <a:solidFill>
                  <a:srgbClr val="188038"/>
                </a:solidFill>
                <a:latin typeface="Roboto Mono"/>
                <a:ea typeface="Roboto Mono"/>
                <a:cs typeface="Roboto Mono"/>
                <a:sym typeface="Roboto Mono"/>
              </a:rPr>
              <a:t>int</a:t>
            </a:r>
            <a:r>
              <a:rPr lang="en" sz="900">
                <a:solidFill>
                  <a:schemeClr val="dk1"/>
                </a:solidFill>
                <a:latin typeface="Roboto Mono"/>
                <a:ea typeface="Roboto Mono"/>
                <a:cs typeface="Roboto Mono"/>
                <a:sym typeface="Roboto Mono"/>
              </a:rPr>
              <a:t> </a:t>
            </a:r>
            <a:r>
              <a:rPr lang="en" sz="900">
                <a:solidFill>
                  <a:srgbClr val="188038"/>
                </a:solidFill>
                <a:latin typeface="Roboto Mono"/>
                <a:ea typeface="Roboto Mono"/>
                <a:cs typeface="Roboto Mono"/>
                <a:sym typeface="Roboto Mono"/>
              </a:rPr>
              <a:t>i,</a:t>
            </a:r>
            <a:r>
              <a:rPr lang="en" sz="900">
                <a:solidFill>
                  <a:schemeClr val="dk1"/>
                </a:solidFill>
                <a:latin typeface="Roboto Mono"/>
                <a:ea typeface="Roboto Mono"/>
                <a:cs typeface="Roboto Mono"/>
                <a:sym typeface="Roboto Mono"/>
              </a:rPr>
              <a:t> </a:t>
            </a:r>
            <a:r>
              <a:rPr lang="en" sz="900">
                <a:solidFill>
                  <a:srgbClr val="188038"/>
                </a:solidFill>
                <a:latin typeface="Roboto Mono"/>
                <a:ea typeface="Roboto Mono"/>
                <a:cs typeface="Roboto Mono"/>
                <a:sym typeface="Roboto Mono"/>
              </a:rPr>
              <a:t>j;</a:t>
            </a:r>
            <a:endParaRPr sz="9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900">
                <a:solidFill>
                  <a:schemeClr val="dk1"/>
                </a:solidFill>
                <a:latin typeface="Roboto Mono"/>
                <a:ea typeface="Roboto Mono"/>
                <a:cs typeface="Roboto Mono"/>
                <a:sym typeface="Roboto Mono"/>
              </a:rPr>
              <a:t>    </a:t>
            </a:r>
            <a:r>
              <a:rPr lang="en" sz="900">
                <a:solidFill>
                  <a:srgbClr val="188038"/>
                </a:solidFill>
                <a:latin typeface="Roboto Mono"/>
                <a:ea typeface="Roboto Mono"/>
                <a:cs typeface="Roboto Mono"/>
                <a:sym typeface="Roboto Mono"/>
              </a:rPr>
              <a:t>struct</a:t>
            </a:r>
            <a:r>
              <a:rPr lang="en" sz="900">
                <a:solidFill>
                  <a:schemeClr val="dk1"/>
                </a:solidFill>
                <a:latin typeface="Roboto Mono"/>
                <a:ea typeface="Roboto Mono"/>
                <a:cs typeface="Roboto Mono"/>
                <a:sym typeface="Roboto Mono"/>
              </a:rPr>
              <a:t> </a:t>
            </a:r>
            <a:r>
              <a:rPr lang="en" sz="900">
                <a:solidFill>
                  <a:srgbClr val="188038"/>
                </a:solidFill>
                <a:latin typeface="Roboto Mono"/>
                <a:ea typeface="Roboto Mono"/>
                <a:cs typeface="Roboto Mono"/>
                <a:sym typeface="Roboto Mono"/>
              </a:rPr>
              <a:t>CourseUtilization</a:t>
            </a:r>
            <a:r>
              <a:rPr lang="en" sz="900">
                <a:solidFill>
                  <a:schemeClr val="dk1"/>
                </a:solidFill>
                <a:latin typeface="Roboto Mono"/>
                <a:ea typeface="Roboto Mono"/>
                <a:cs typeface="Roboto Mono"/>
                <a:sym typeface="Roboto Mono"/>
              </a:rPr>
              <a:t> </a:t>
            </a:r>
            <a:r>
              <a:rPr lang="en" sz="900">
                <a:solidFill>
                  <a:srgbClr val="188038"/>
                </a:solidFill>
                <a:latin typeface="Roboto Mono"/>
                <a:ea typeface="Roboto Mono"/>
                <a:cs typeface="Roboto Mono"/>
                <a:sym typeface="Roboto Mono"/>
              </a:rPr>
              <a:t>temp;</a:t>
            </a:r>
            <a:endParaRPr sz="9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900">
                <a:solidFill>
                  <a:schemeClr val="dk1"/>
                </a:solidFill>
                <a:latin typeface="Roboto Mono"/>
                <a:ea typeface="Roboto Mono"/>
                <a:cs typeface="Roboto Mono"/>
                <a:sym typeface="Roboto Mono"/>
              </a:rPr>
              <a:t>    </a:t>
            </a:r>
            <a:endParaRPr sz="9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900">
                <a:solidFill>
                  <a:schemeClr val="dk1"/>
                </a:solidFill>
                <a:latin typeface="Roboto Mono"/>
                <a:ea typeface="Roboto Mono"/>
                <a:cs typeface="Roboto Mono"/>
                <a:sym typeface="Roboto Mono"/>
              </a:rPr>
              <a:t>    </a:t>
            </a:r>
            <a:r>
              <a:rPr lang="en" sz="900">
                <a:solidFill>
                  <a:srgbClr val="188038"/>
                </a:solidFill>
                <a:latin typeface="Roboto Mono"/>
                <a:ea typeface="Roboto Mono"/>
                <a:cs typeface="Roboto Mono"/>
                <a:sym typeface="Roboto Mono"/>
              </a:rPr>
              <a:t>for</a:t>
            </a:r>
            <a:r>
              <a:rPr lang="en" sz="900">
                <a:solidFill>
                  <a:schemeClr val="dk1"/>
                </a:solidFill>
                <a:latin typeface="Roboto Mono"/>
                <a:ea typeface="Roboto Mono"/>
                <a:cs typeface="Roboto Mono"/>
                <a:sym typeface="Roboto Mono"/>
              </a:rPr>
              <a:t> </a:t>
            </a:r>
            <a:r>
              <a:rPr lang="en" sz="900">
                <a:solidFill>
                  <a:srgbClr val="188038"/>
                </a:solidFill>
                <a:latin typeface="Roboto Mono"/>
                <a:ea typeface="Roboto Mono"/>
                <a:cs typeface="Roboto Mono"/>
                <a:sym typeface="Roboto Mono"/>
              </a:rPr>
              <a:t>(i</a:t>
            </a:r>
            <a:r>
              <a:rPr lang="en" sz="900">
                <a:solidFill>
                  <a:schemeClr val="dk1"/>
                </a:solidFill>
                <a:latin typeface="Roboto Mono"/>
                <a:ea typeface="Roboto Mono"/>
                <a:cs typeface="Roboto Mono"/>
                <a:sym typeface="Roboto Mono"/>
              </a:rPr>
              <a:t> </a:t>
            </a:r>
            <a:r>
              <a:rPr lang="en" sz="900">
                <a:solidFill>
                  <a:srgbClr val="188038"/>
                </a:solidFill>
                <a:latin typeface="Roboto Mono"/>
                <a:ea typeface="Roboto Mono"/>
                <a:cs typeface="Roboto Mono"/>
                <a:sym typeface="Roboto Mono"/>
              </a:rPr>
              <a:t>=</a:t>
            </a:r>
            <a:r>
              <a:rPr lang="en" sz="900">
                <a:solidFill>
                  <a:schemeClr val="dk1"/>
                </a:solidFill>
                <a:latin typeface="Roboto Mono"/>
                <a:ea typeface="Roboto Mono"/>
                <a:cs typeface="Roboto Mono"/>
                <a:sym typeface="Roboto Mono"/>
              </a:rPr>
              <a:t> </a:t>
            </a:r>
            <a:r>
              <a:rPr lang="en" sz="900">
                <a:solidFill>
                  <a:srgbClr val="188038"/>
                </a:solidFill>
                <a:latin typeface="Roboto Mono"/>
                <a:ea typeface="Roboto Mono"/>
                <a:cs typeface="Roboto Mono"/>
                <a:sym typeface="Roboto Mono"/>
              </a:rPr>
              <a:t>1;</a:t>
            </a:r>
            <a:r>
              <a:rPr lang="en" sz="900">
                <a:solidFill>
                  <a:schemeClr val="dk1"/>
                </a:solidFill>
                <a:latin typeface="Roboto Mono"/>
                <a:ea typeface="Roboto Mono"/>
                <a:cs typeface="Roboto Mono"/>
                <a:sym typeface="Roboto Mono"/>
              </a:rPr>
              <a:t> </a:t>
            </a:r>
            <a:r>
              <a:rPr lang="en" sz="900">
                <a:solidFill>
                  <a:srgbClr val="188038"/>
                </a:solidFill>
                <a:latin typeface="Roboto Mono"/>
                <a:ea typeface="Roboto Mono"/>
                <a:cs typeface="Roboto Mono"/>
                <a:sym typeface="Roboto Mono"/>
              </a:rPr>
              <a:t>i</a:t>
            </a:r>
            <a:r>
              <a:rPr lang="en" sz="900">
                <a:solidFill>
                  <a:schemeClr val="dk1"/>
                </a:solidFill>
                <a:latin typeface="Roboto Mono"/>
                <a:ea typeface="Roboto Mono"/>
                <a:cs typeface="Roboto Mono"/>
                <a:sym typeface="Roboto Mono"/>
              </a:rPr>
              <a:t> </a:t>
            </a:r>
            <a:r>
              <a:rPr lang="en" sz="900">
                <a:solidFill>
                  <a:srgbClr val="188038"/>
                </a:solidFill>
                <a:latin typeface="Roboto Mono"/>
                <a:ea typeface="Roboto Mono"/>
                <a:cs typeface="Roboto Mono"/>
                <a:sym typeface="Roboto Mono"/>
              </a:rPr>
              <a:t>&lt;</a:t>
            </a:r>
            <a:r>
              <a:rPr lang="en" sz="900">
                <a:solidFill>
                  <a:schemeClr val="dk1"/>
                </a:solidFill>
                <a:latin typeface="Roboto Mono"/>
                <a:ea typeface="Roboto Mono"/>
                <a:cs typeface="Roboto Mono"/>
                <a:sym typeface="Roboto Mono"/>
              </a:rPr>
              <a:t> </a:t>
            </a:r>
            <a:r>
              <a:rPr lang="en" sz="900">
                <a:solidFill>
                  <a:srgbClr val="188038"/>
                </a:solidFill>
                <a:latin typeface="Roboto Mono"/>
                <a:ea typeface="Roboto Mono"/>
                <a:cs typeface="Roboto Mono"/>
                <a:sym typeface="Roboto Mono"/>
              </a:rPr>
              <a:t>record_count;</a:t>
            </a:r>
            <a:r>
              <a:rPr lang="en" sz="900">
                <a:solidFill>
                  <a:schemeClr val="dk1"/>
                </a:solidFill>
                <a:latin typeface="Roboto Mono"/>
                <a:ea typeface="Roboto Mono"/>
                <a:cs typeface="Roboto Mono"/>
                <a:sym typeface="Roboto Mono"/>
              </a:rPr>
              <a:t> </a:t>
            </a:r>
            <a:r>
              <a:rPr lang="en" sz="900">
                <a:solidFill>
                  <a:srgbClr val="188038"/>
                </a:solidFill>
                <a:latin typeface="Roboto Mono"/>
                <a:ea typeface="Roboto Mono"/>
                <a:cs typeface="Roboto Mono"/>
                <a:sym typeface="Roboto Mono"/>
              </a:rPr>
              <a:t>i++)</a:t>
            </a:r>
            <a:r>
              <a:rPr lang="en" sz="900">
                <a:solidFill>
                  <a:schemeClr val="dk1"/>
                </a:solidFill>
                <a:latin typeface="Roboto Mono"/>
                <a:ea typeface="Roboto Mono"/>
                <a:cs typeface="Roboto Mono"/>
                <a:sym typeface="Roboto Mono"/>
              </a:rPr>
              <a:t> </a:t>
            </a:r>
            <a:r>
              <a:rPr lang="en" sz="900">
                <a:solidFill>
                  <a:srgbClr val="188038"/>
                </a:solidFill>
                <a:latin typeface="Roboto Mono"/>
                <a:ea typeface="Roboto Mono"/>
                <a:cs typeface="Roboto Mono"/>
                <a:sym typeface="Roboto Mono"/>
              </a:rPr>
              <a:t>{</a:t>
            </a:r>
            <a:endParaRPr sz="9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900">
                <a:solidFill>
                  <a:schemeClr val="dk1"/>
                </a:solidFill>
                <a:latin typeface="Roboto Mono"/>
                <a:ea typeface="Roboto Mono"/>
                <a:cs typeface="Roboto Mono"/>
                <a:sym typeface="Roboto Mono"/>
              </a:rPr>
              <a:t>        </a:t>
            </a:r>
            <a:r>
              <a:rPr lang="en" sz="900">
                <a:solidFill>
                  <a:srgbClr val="188038"/>
                </a:solidFill>
                <a:latin typeface="Roboto Mono"/>
                <a:ea typeface="Roboto Mono"/>
                <a:cs typeface="Roboto Mono"/>
                <a:sym typeface="Roboto Mono"/>
              </a:rPr>
              <a:t>temp</a:t>
            </a:r>
            <a:r>
              <a:rPr lang="en" sz="900">
                <a:solidFill>
                  <a:schemeClr val="dk1"/>
                </a:solidFill>
                <a:latin typeface="Roboto Mono"/>
                <a:ea typeface="Roboto Mono"/>
                <a:cs typeface="Roboto Mono"/>
                <a:sym typeface="Roboto Mono"/>
              </a:rPr>
              <a:t> </a:t>
            </a:r>
            <a:r>
              <a:rPr lang="en" sz="900">
                <a:solidFill>
                  <a:srgbClr val="188038"/>
                </a:solidFill>
                <a:latin typeface="Roboto Mono"/>
                <a:ea typeface="Roboto Mono"/>
                <a:cs typeface="Roboto Mono"/>
                <a:sym typeface="Roboto Mono"/>
              </a:rPr>
              <a:t>=</a:t>
            </a:r>
            <a:r>
              <a:rPr lang="en" sz="900">
                <a:solidFill>
                  <a:schemeClr val="dk1"/>
                </a:solidFill>
                <a:latin typeface="Roboto Mono"/>
                <a:ea typeface="Roboto Mono"/>
                <a:cs typeface="Roboto Mono"/>
                <a:sym typeface="Roboto Mono"/>
              </a:rPr>
              <a:t> </a:t>
            </a:r>
            <a:r>
              <a:rPr lang="en" sz="900">
                <a:solidFill>
                  <a:srgbClr val="188038"/>
                </a:solidFill>
                <a:latin typeface="Roboto Mono"/>
                <a:ea typeface="Roboto Mono"/>
                <a:cs typeface="Roboto Mono"/>
                <a:sym typeface="Roboto Mono"/>
              </a:rPr>
              <a:t>records[i];</a:t>
            </a:r>
            <a:endParaRPr sz="9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900">
                <a:solidFill>
                  <a:schemeClr val="dk1"/>
                </a:solidFill>
                <a:latin typeface="Roboto Mono"/>
                <a:ea typeface="Roboto Mono"/>
                <a:cs typeface="Roboto Mono"/>
                <a:sym typeface="Roboto Mono"/>
              </a:rPr>
              <a:t>        </a:t>
            </a:r>
            <a:r>
              <a:rPr lang="en" sz="900">
                <a:solidFill>
                  <a:srgbClr val="188038"/>
                </a:solidFill>
                <a:latin typeface="Roboto Mono"/>
                <a:ea typeface="Roboto Mono"/>
                <a:cs typeface="Roboto Mono"/>
                <a:sym typeface="Roboto Mono"/>
              </a:rPr>
              <a:t>j</a:t>
            </a:r>
            <a:r>
              <a:rPr lang="en" sz="900">
                <a:solidFill>
                  <a:schemeClr val="dk1"/>
                </a:solidFill>
                <a:latin typeface="Roboto Mono"/>
                <a:ea typeface="Roboto Mono"/>
                <a:cs typeface="Roboto Mono"/>
                <a:sym typeface="Roboto Mono"/>
              </a:rPr>
              <a:t> </a:t>
            </a:r>
            <a:r>
              <a:rPr lang="en" sz="900">
                <a:solidFill>
                  <a:srgbClr val="188038"/>
                </a:solidFill>
                <a:latin typeface="Roboto Mono"/>
                <a:ea typeface="Roboto Mono"/>
                <a:cs typeface="Roboto Mono"/>
                <a:sym typeface="Roboto Mono"/>
              </a:rPr>
              <a:t>=</a:t>
            </a:r>
            <a:r>
              <a:rPr lang="en" sz="900">
                <a:solidFill>
                  <a:schemeClr val="dk1"/>
                </a:solidFill>
                <a:latin typeface="Roboto Mono"/>
                <a:ea typeface="Roboto Mono"/>
                <a:cs typeface="Roboto Mono"/>
                <a:sym typeface="Roboto Mono"/>
              </a:rPr>
              <a:t> </a:t>
            </a:r>
            <a:r>
              <a:rPr lang="en" sz="900">
                <a:solidFill>
                  <a:srgbClr val="188038"/>
                </a:solidFill>
                <a:latin typeface="Roboto Mono"/>
                <a:ea typeface="Roboto Mono"/>
                <a:cs typeface="Roboto Mono"/>
                <a:sym typeface="Roboto Mono"/>
              </a:rPr>
              <a:t>i</a:t>
            </a:r>
            <a:r>
              <a:rPr lang="en" sz="900">
                <a:solidFill>
                  <a:schemeClr val="dk1"/>
                </a:solidFill>
                <a:latin typeface="Roboto Mono"/>
                <a:ea typeface="Roboto Mono"/>
                <a:cs typeface="Roboto Mono"/>
                <a:sym typeface="Roboto Mono"/>
              </a:rPr>
              <a:t> </a:t>
            </a:r>
            <a:r>
              <a:rPr lang="en" sz="900">
                <a:solidFill>
                  <a:srgbClr val="188038"/>
                </a:solidFill>
                <a:latin typeface="Roboto Mono"/>
                <a:ea typeface="Roboto Mono"/>
                <a:cs typeface="Roboto Mono"/>
                <a:sym typeface="Roboto Mono"/>
              </a:rPr>
              <a:t>-</a:t>
            </a:r>
            <a:r>
              <a:rPr lang="en" sz="900">
                <a:solidFill>
                  <a:schemeClr val="dk1"/>
                </a:solidFill>
                <a:latin typeface="Roboto Mono"/>
                <a:ea typeface="Roboto Mono"/>
                <a:cs typeface="Roboto Mono"/>
                <a:sym typeface="Roboto Mono"/>
              </a:rPr>
              <a:t> </a:t>
            </a:r>
            <a:r>
              <a:rPr lang="en" sz="900">
                <a:solidFill>
                  <a:srgbClr val="188038"/>
                </a:solidFill>
                <a:latin typeface="Roboto Mono"/>
                <a:ea typeface="Roboto Mono"/>
                <a:cs typeface="Roboto Mono"/>
                <a:sym typeface="Roboto Mono"/>
              </a:rPr>
              <a:t>1;</a:t>
            </a:r>
            <a:endParaRPr sz="9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900">
                <a:solidFill>
                  <a:schemeClr val="dk1"/>
                </a:solidFill>
                <a:latin typeface="Roboto Mono"/>
                <a:ea typeface="Roboto Mono"/>
                <a:cs typeface="Roboto Mono"/>
                <a:sym typeface="Roboto Mono"/>
              </a:rPr>
              <a:t>        </a:t>
            </a:r>
            <a:endParaRPr sz="9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900">
                <a:solidFill>
                  <a:schemeClr val="dk1"/>
                </a:solidFill>
                <a:latin typeface="Roboto Mono"/>
                <a:ea typeface="Roboto Mono"/>
                <a:cs typeface="Roboto Mono"/>
                <a:sym typeface="Roboto Mono"/>
              </a:rPr>
              <a:t>        </a:t>
            </a:r>
            <a:r>
              <a:rPr lang="en" sz="900">
                <a:solidFill>
                  <a:srgbClr val="188038"/>
                </a:solidFill>
                <a:latin typeface="Roboto Mono"/>
                <a:ea typeface="Roboto Mono"/>
                <a:cs typeface="Roboto Mono"/>
                <a:sym typeface="Roboto Mono"/>
              </a:rPr>
              <a:t>while</a:t>
            </a:r>
            <a:r>
              <a:rPr lang="en" sz="900">
                <a:solidFill>
                  <a:schemeClr val="dk1"/>
                </a:solidFill>
                <a:latin typeface="Roboto Mono"/>
                <a:ea typeface="Roboto Mono"/>
                <a:cs typeface="Roboto Mono"/>
                <a:sym typeface="Roboto Mono"/>
              </a:rPr>
              <a:t> </a:t>
            </a:r>
            <a:r>
              <a:rPr lang="en" sz="900">
                <a:solidFill>
                  <a:srgbClr val="188038"/>
                </a:solidFill>
                <a:latin typeface="Roboto Mono"/>
                <a:ea typeface="Roboto Mono"/>
                <a:cs typeface="Roboto Mono"/>
                <a:sym typeface="Roboto Mono"/>
              </a:rPr>
              <a:t>(j</a:t>
            </a:r>
            <a:r>
              <a:rPr lang="en" sz="900">
                <a:solidFill>
                  <a:schemeClr val="dk1"/>
                </a:solidFill>
                <a:latin typeface="Roboto Mono"/>
                <a:ea typeface="Roboto Mono"/>
                <a:cs typeface="Roboto Mono"/>
                <a:sym typeface="Roboto Mono"/>
              </a:rPr>
              <a:t> </a:t>
            </a:r>
            <a:r>
              <a:rPr lang="en" sz="900">
                <a:solidFill>
                  <a:srgbClr val="188038"/>
                </a:solidFill>
                <a:latin typeface="Roboto Mono"/>
                <a:ea typeface="Roboto Mono"/>
                <a:cs typeface="Roboto Mono"/>
                <a:sym typeface="Roboto Mono"/>
              </a:rPr>
              <a:t>&gt;=</a:t>
            </a:r>
            <a:r>
              <a:rPr lang="en" sz="900">
                <a:solidFill>
                  <a:schemeClr val="dk1"/>
                </a:solidFill>
                <a:latin typeface="Roboto Mono"/>
                <a:ea typeface="Roboto Mono"/>
                <a:cs typeface="Roboto Mono"/>
                <a:sym typeface="Roboto Mono"/>
              </a:rPr>
              <a:t> </a:t>
            </a:r>
            <a:r>
              <a:rPr lang="en" sz="900">
                <a:solidFill>
                  <a:srgbClr val="188038"/>
                </a:solidFill>
                <a:latin typeface="Roboto Mono"/>
                <a:ea typeface="Roboto Mono"/>
                <a:cs typeface="Roboto Mono"/>
                <a:sym typeface="Roboto Mono"/>
              </a:rPr>
              <a:t>0</a:t>
            </a:r>
            <a:r>
              <a:rPr lang="en" sz="900">
                <a:solidFill>
                  <a:schemeClr val="dk1"/>
                </a:solidFill>
                <a:latin typeface="Roboto Mono"/>
                <a:ea typeface="Roboto Mono"/>
                <a:cs typeface="Roboto Mono"/>
                <a:sym typeface="Roboto Mono"/>
              </a:rPr>
              <a:t> </a:t>
            </a:r>
            <a:r>
              <a:rPr lang="en" sz="900">
                <a:solidFill>
                  <a:srgbClr val="188038"/>
                </a:solidFill>
                <a:latin typeface="Roboto Mono"/>
                <a:ea typeface="Roboto Mono"/>
                <a:cs typeface="Roboto Mono"/>
                <a:sym typeface="Roboto Mono"/>
              </a:rPr>
              <a:t>&amp;&amp;</a:t>
            </a:r>
            <a:r>
              <a:rPr lang="en" sz="900">
                <a:solidFill>
                  <a:schemeClr val="dk1"/>
                </a:solidFill>
                <a:latin typeface="Roboto Mono"/>
                <a:ea typeface="Roboto Mono"/>
                <a:cs typeface="Roboto Mono"/>
                <a:sym typeface="Roboto Mono"/>
              </a:rPr>
              <a:t> </a:t>
            </a:r>
            <a:r>
              <a:rPr lang="en" sz="900">
                <a:solidFill>
                  <a:srgbClr val="188038"/>
                </a:solidFill>
                <a:latin typeface="Roboto Mono"/>
                <a:ea typeface="Roboto Mono"/>
                <a:cs typeface="Roboto Mono"/>
                <a:sym typeface="Roboto Mono"/>
              </a:rPr>
              <a:t>records[j].id</a:t>
            </a:r>
            <a:r>
              <a:rPr lang="en" sz="900">
                <a:solidFill>
                  <a:schemeClr val="dk1"/>
                </a:solidFill>
                <a:latin typeface="Roboto Mono"/>
                <a:ea typeface="Roboto Mono"/>
                <a:cs typeface="Roboto Mono"/>
                <a:sym typeface="Roboto Mono"/>
              </a:rPr>
              <a:t> </a:t>
            </a:r>
            <a:r>
              <a:rPr lang="en" sz="900">
                <a:solidFill>
                  <a:srgbClr val="188038"/>
                </a:solidFill>
                <a:latin typeface="Roboto Mono"/>
                <a:ea typeface="Roboto Mono"/>
                <a:cs typeface="Roboto Mono"/>
                <a:sym typeface="Roboto Mono"/>
              </a:rPr>
              <a:t>&gt;</a:t>
            </a:r>
            <a:r>
              <a:rPr lang="en" sz="900">
                <a:solidFill>
                  <a:schemeClr val="dk1"/>
                </a:solidFill>
                <a:latin typeface="Roboto Mono"/>
                <a:ea typeface="Roboto Mono"/>
                <a:cs typeface="Roboto Mono"/>
                <a:sym typeface="Roboto Mono"/>
              </a:rPr>
              <a:t> </a:t>
            </a:r>
            <a:r>
              <a:rPr lang="en" sz="900">
                <a:solidFill>
                  <a:srgbClr val="188038"/>
                </a:solidFill>
                <a:latin typeface="Roboto Mono"/>
                <a:ea typeface="Roboto Mono"/>
                <a:cs typeface="Roboto Mono"/>
                <a:sym typeface="Roboto Mono"/>
              </a:rPr>
              <a:t>temp.id)</a:t>
            </a:r>
            <a:r>
              <a:rPr lang="en" sz="900">
                <a:solidFill>
                  <a:schemeClr val="dk1"/>
                </a:solidFill>
                <a:latin typeface="Roboto Mono"/>
                <a:ea typeface="Roboto Mono"/>
                <a:cs typeface="Roboto Mono"/>
                <a:sym typeface="Roboto Mono"/>
              </a:rPr>
              <a:t> </a:t>
            </a:r>
            <a:r>
              <a:rPr lang="en" sz="900">
                <a:solidFill>
                  <a:srgbClr val="188038"/>
                </a:solidFill>
                <a:latin typeface="Roboto Mono"/>
                <a:ea typeface="Roboto Mono"/>
                <a:cs typeface="Roboto Mono"/>
                <a:sym typeface="Roboto Mono"/>
              </a:rPr>
              <a:t>{</a:t>
            </a:r>
            <a:endParaRPr sz="9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900">
                <a:solidFill>
                  <a:schemeClr val="dk1"/>
                </a:solidFill>
                <a:latin typeface="Roboto Mono"/>
                <a:ea typeface="Roboto Mono"/>
                <a:cs typeface="Roboto Mono"/>
                <a:sym typeface="Roboto Mono"/>
              </a:rPr>
              <a:t>            </a:t>
            </a:r>
            <a:r>
              <a:rPr lang="en" sz="900">
                <a:solidFill>
                  <a:srgbClr val="188038"/>
                </a:solidFill>
                <a:latin typeface="Roboto Mono"/>
                <a:ea typeface="Roboto Mono"/>
                <a:cs typeface="Roboto Mono"/>
                <a:sym typeface="Roboto Mono"/>
              </a:rPr>
              <a:t>records[j</a:t>
            </a:r>
            <a:r>
              <a:rPr lang="en" sz="900">
                <a:solidFill>
                  <a:schemeClr val="dk1"/>
                </a:solidFill>
                <a:latin typeface="Roboto Mono"/>
                <a:ea typeface="Roboto Mono"/>
                <a:cs typeface="Roboto Mono"/>
                <a:sym typeface="Roboto Mono"/>
              </a:rPr>
              <a:t> </a:t>
            </a:r>
            <a:r>
              <a:rPr lang="en" sz="900">
                <a:solidFill>
                  <a:srgbClr val="188038"/>
                </a:solidFill>
                <a:latin typeface="Roboto Mono"/>
                <a:ea typeface="Roboto Mono"/>
                <a:cs typeface="Roboto Mono"/>
                <a:sym typeface="Roboto Mono"/>
              </a:rPr>
              <a:t>+</a:t>
            </a:r>
            <a:r>
              <a:rPr lang="en" sz="900">
                <a:solidFill>
                  <a:schemeClr val="dk1"/>
                </a:solidFill>
                <a:latin typeface="Roboto Mono"/>
                <a:ea typeface="Roboto Mono"/>
                <a:cs typeface="Roboto Mono"/>
                <a:sym typeface="Roboto Mono"/>
              </a:rPr>
              <a:t> </a:t>
            </a:r>
            <a:r>
              <a:rPr lang="en" sz="900">
                <a:solidFill>
                  <a:srgbClr val="188038"/>
                </a:solidFill>
                <a:latin typeface="Roboto Mono"/>
                <a:ea typeface="Roboto Mono"/>
                <a:cs typeface="Roboto Mono"/>
                <a:sym typeface="Roboto Mono"/>
              </a:rPr>
              <a:t>1]</a:t>
            </a:r>
            <a:r>
              <a:rPr lang="en" sz="900">
                <a:solidFill>
                  <a:schemeClr val="dk1"/>
                </a:solidFill>
                <a:latin typeface="Roboto Mono"/>
                <a:ea typeface="Roboto Mono"/>
                <a:cs typeface="Roboto Mono"/>
                <a:sym typeface="Roboto Mono"/>
              </a:rPr>
              <a:t> </a:t>
            </a:r>
            <a:r>
              <a:rPr lang="en" sz="900">
                <a:solidFill>
                  <a:srgbClr val="188038"/>
                </a:solidFill>
                <a:latin typeface="Roboto Mono"/>
                <a:ea typeface="Roboto Mono"/>
                <a:cs typeface="Roboto Mono"/>
                <a:sym typeface="Roboto Mono"/>
              </a:rPr>
              <a:t>=</a:t>
            </a:r>
            <a:r>
              <a:rPr lang="en" sz="900">
                <a:solidFill>
                  <a:schemeClr val="dk1"/>
                </a:solidFill>
                <a:latin typeface="Roboto Mono"/>
                <a:ea typeface="Roboto Mono"/>
                <a:cs typeface="Roboto Mono"/>
                <a:sym typeface="Roboto Mono"/>
              </a:rPr>
              <a:t> </a:t>
            </a:r>
            <a:r>
              <a:rPr lang="en" sz="900">
                <a:solidFill>
                  <a:srgbClr val="188038"/>
                </a:solidFill>
                <a:latin typeface="Roboto Mono"/>
                <a:ea typeface="Roboto Mono"/>
                <a:cs typeface="Roboto Mono"/>
                <a:sym typeface="Roboto Mono"/>
              </a:rPr>
              <a:t>records[j];</a:t>
            </a:r>
            <a:endParaRPr sz="9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900">
                <a:solidFill>
                  <a:schemeClr val="dk1"/>
                </a:solidFill>
                <a:latin typeface="Roboto Mono"/>
                <a:ea typeface="Roboto Mono"/>
                <a:cs typeface="Roboto Mono"/>
                <a:sym typeface="Roboto Mono"/>
              </a:rPr>
              <a:t>            </a:t>
            </a:r>
            <a:r>
              <a:rPr lang="en" sz="900">
                <a:solidFill>
                  <a:srgbClr val="188038"/>
                </a:solidFill>
                <a:latin typeface="Roboto Mono"/>
                <a:ea typeface="Roboto Mono"/>
                <a:cs typeface="Roboto Mono"/>
                <a:sym typeface="Roboto Mono"/>
              </a:rPr>
              <a:t>j</a:t>
            </a:r>
            <a:r>
              <a:rPr lang="en" sz="900">
                <a:solidFill>
                  <a:schemeClr val="dk1"/>
                </a:solidFill>
                <a:latin typeface="Roboto Mono"/>
                <a:ea typeface="Roboto Mono"/>
                <a:cs typeface="Roboto Mono"/>
                <a:sym typeface="Roboto Mono"/>
              </a:rPr>
              <a:t> </a:t>
            </a:r>
            <a:r>
              <a:rPr lang="en" sz="900">
                <a:solidFill>
                  <a:srgbClr val="188038"/>
                </a:solidFill>
                <a:latin typeface="Roboto Mono"/>
                <a:ea typeface="Roboto Mono"/>
                <a:cs typeface="Roboto Mono"/>
                <a:sym typeface="Roboto Mono"/>
              </a:rPr>
              <a:t>=</a:t>
            </a:r>
            <a:r>
              <a:rPr lang="en" sz="900">
                <a:solidFill>
                  <a:schemeClr val="dk1"/>
                </a:solidFill>
                <a:latin typeface="Roboto Mono"/>
                <a:ea typeface="Roboto Mono"/>
                <a:cs typeface="Roboto Mono"/>
                <a:sym typeface="Roboto Mono"/>
              </a:rPr>
              <a:t> </a:t>
            </a:r>
            <a:r>
              <a:rPr lang="en" sz="900">
                <a:solidFill>
                  <a:srgbClr val="188038"/>
                </a:solidFill>
                <a:latin typeface="Roboto Mono"/>
                <a:ea typeface="Roboto Mono"/>
                <a:cs typeface="Roboto Mono"/>
                <a:sym typeface="Roboto Mono"/>
              </a:rPr>
              <a:t>j</a:t>
            </a:r>
            <a:r>
              <a:rPr lang="en" sz="900">
                <a:solidFill>
                  <a:schemeClr val="dk1"/>
                </a:solidFill>
                <a:latin typeface="Roboto Mono"/>
                <a:ea typeface="Roboto Mono"/>
                <a:cs typeface="Roboto Mono"/>
                <a:sym typeface="Roboto Mono"/>
              </a:rPr>
              <a:t> </a:t>
            </a:r>
            <a:r>
              <a:rPr lang="en" sz="900">
                <a:solidFill>
                  <a:srgbClr val="188038"/>
                </a:solidFill>
                <a:latin typeface="Roboto Mono"/>
                <a:ea typeface="Roboto Mono"/>
                <a:cs typeface="Roboto Mono"/>
                <a:sym typeface="Roboto Mono"/>
              </a:rPr>
              <a:t>-</a:t>
            </a:r>
            <a:r>
              <a:rPr lang="en" sz="900">
                <a:solidFill>
                  <a:schemeClr val="dk1"/>
                </a:solidFill>
                <a:latin typeface="Roboto Mono"/>
                <a:ea typeface="Roboto Mono"/>
                <a:cs typeface="Roboto Mono"/>
                <a:sym typeface="Roboto Mono"/>
              </a:rPr>
              <a:t> </a:t>
            </a:r>
            <a:r>
              <a:rPr lang="en" sz="900">
                <a:solidFill>
                  <a:srgbClr val="188038"/>
                </a:solidFill>
                <a:latin typeface="Roboto Mono"/>
                <a:ea typeface="Roboto Mono"/>
                <a:cs typeface="Roboto Mono"/>
                <a:sym typeface="Roboto Mono"/>
              </a:rPr>
              <a:t>1;</a:t>
            </a:r>
            <a:endParaRPr sz="9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900">
                <a:solidFill>
                  <a:schemeClr val="dk1"/>
                </a:solidFill>
                <a:latin typeface="Roboto Mono"/>
                <a:ea typeface="Roboto Mono"/>
                <a:cs typeface="Roboto Mono"/>
                <a:sym typeface="Roboto Mono"/>
              </a:rPr>
              <a:t>        </a:t>
            </a:r>
            <a:r>
              <a:rPr lang="en" sz="900">
                <a:solidFill>
                  <a:srgbClr val="188038"/>
                </a:solidFill>
                <a:latin typeface="Roboto Mono"/>
                <a:ea typeface="Roboto Mono"/>
                <a:cs typeface="Roboto Mono"/>
                <a:sym typeface="Roboto Mono"/>
              </a:rPr>
              <a:t>}</a:t>
            </a:r>
            <a:endParaRPr sz="9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900">
                <a:solidFill>
                  <a:schemeClr val="dk1"/>
                </a:solidFill>
                <a:latin typeface="Roboto Mono"/>
                <a:ea typeface="Roboto Mono"/>
                <a:cs typeface="Roboto Mono"/>
                <a:sym typeface="Roboto Mono"/>
              </a:rPr>
              <a:t>        </a:t>
            </a:r>
            <a:r>
              <a:rPr lang="en" sz="900">
                <a:solidFill>
                  <a:srgbClr val="188038"/>
                </a:solidFill>
                <a:latin typeface="Roboto Mono"/>
                <a:ea typeface="Roboto Mono"/>
                <a:cs typeface="Roboto Mono"/>
                <a:sym typeface="Roboto Mono"/>
              </a:rPr>
              <a:t>records[j</a:t>
            </a:r>
            <a:r>
              <a:rPr lang="en" sz="900">
                <a:solidFill>
                  <a:schemeClr val="dk1"/>
                </a:solidFill>
                <a:latin typeface="Roboto Mono"/>
                <a:ea typeface="Roboto Mono"/>
                <a:cs typeface="Roboto Mono"/>
                <a:sym typeface="Roboto Mono"/>
              </a:rPr>
              <a:t> </a:t>
            </a:r>
            <a:r>
              <a:rPr lang="en" sz="900">
                <a:solidFill>
                  <a:srgbClr val="188038"/>
                </a:solidFill>
                <a:latin typeface="Roboto Mono"/>
                <a:ea typeface="Roboto Mono"/>
                <a:cs typeface="Roboto Mono"/>
                <a:sym typeface="Roboto Mono"/>
              </a:rPr>
              <a:t>+</a:t>
            </a:r>
            <a:r>
              <a:rPr lang="en" sz="900">
                <a:solidFill>
                  <a:schemeClr val="dk1"/>
                </a:solidFill>
                <a:latin typeface="Roboto Mono"/>
                <a:ea typeface="Roboto Mono"/>
                <a:cs typeface="Roboto Mono"/>
                <a:sym typeface="Roboto Mono"/>
              </a:rPr>
              <a:t> </a:t>
            </a:r>
            <a:r>
              <a:rPr lang="en" sz="900">
                <a:solidFill>
                  <a:srgbClr val="188038"/>
                </a:solidFill>
                <a:latin typeface="Roboto Mono"/>
                <a:ea typeface="Roboto Mono"/>
                <a:cs typeface="Roboto Mono"/>
                <a:sym typeface="Roboto Mono"/>
              </a:rPr>
              <a:t>1]</a:t>
            </a:r>
            <a:r>
              <a:rPr lang="en" sz="900">
                <a:solidFill>
                  <a:schemeClr val="dk1"/>
                </a:solidFill>
                <a:latin typeface="Roboto Mono"/>
                <a:ea typeface="Roboto Mono"/>
                <a:cs typeface="Roboto Mono"/>
                <a:sym typeface="Roboto Mono"/>
              </a:rPr>
              <a:t> </a:t>
            </a:r>
            <a:r>
              <a:rPr lang="en" sz="900">
                <a:solidFill>
                  <a:srgbClr val="188038"/>
                </a:solidFill>
                <a:latin typeface="Roboto Mono"/>
                <a:ea typeface="Roboto Mono"/>
                <a:cs typeface="Roboto Mono"/>
                <a:sym typeface="Roboto Mono"/>
              </a:rPr>
              <a:t>=</a:t>
            </a:r>
            <a:r>
              <a:rPr lang="en" sz="900">
                <a:solidFill>
                  <a:schemeClr val="dk1"/>
                </a:solidFill>
                <a:latin typeface="Roboto Mono"/>
                <a:ea typeface="Roboto Mono"/>
                <a:cs typeface="Roboto Mono"/>
                <a:sym typeface="Roboto Mono"/>
              </a:rPr>
              <a:t> </a:t>
            </a:r>
            <a:r>
              <a:rPr lang="en" sz="900">
                <a:solidFill>
                  <a:srgbClr val="188038"/>
                </a:solidFill>
                <a:latin typeface="Roboto Mono"/>
                <a:ea typeface="Roboto Mono"/>
                <a:cs typeface="Roboto Mono"/>
                <a:sym typeface="Roboto Mono"/>
              </a:rPr>
              <a:t>temp;</a:t>
            </a:r>
            <a:endParaRPr sz="9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900">
                <a:solidFill>
                  <a:schemeClr val="dk1"/>
                </a:solidFill>
                <a:latin typeface="Roboto Mono"/>
                <a:ea typeface="Roboto Mono"/>
                <a:cs typeface="Roboto Mono"/>
                <a:sym typeface="Roboto Mono"/>
              </a:rPr>
              <a:t>    </a:t>
            </a:r>
            <a:r>
              <a:rPr lang="en" sz="900">
                <a:solidFill>
                  <a:srgbClr val="188038"/>
                </a:solidFill>
                <a:latin typeface="Roboto Mono"/>
                <a:ea typeface="Roboto Mono"/>
                <a:cs typeface="Roboto Mono"/>
                <a:sym typeface="Roboto Mono"/>
              </a:rPr>
              <a:t>}</a:t>
            </a:r>
            <a:endParaRPr sz="9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900">
                <a:solidFill>
                  <a:schemeClr val="dk1"/>
                </a:solidFill>
                <a:latin typeface="Roboto Mono"/>
                <a:ea typeface="Roboto Mono"/>
                <a:cs typeface="Roboto Mono"/>
                <a:sym typeface="Roboto Mono"/>
              </a:rPr>
              <a:t>    </a:t>
            </a:r>
            <a:r>
              <a:rPr lang="en" sz="900">
                <a:solidFill>
                  <a:srgbClr val="188038"/>
                </a:solidFill>
                <a:latin typeface="Roboto Mono"/>
                <a:ea typeface="Roboto Mono"/>
                <a:cs typeface="Roboto Mono"/>
                <a:sym typeface="Roboto Mono"/>
              </a:rPr>
              <a:t>printf("Records</a:t>
            </a:r>
            <a:r>
              <a:rPr lang="en" sz="900">
                <a:solidFill>
                  <a:schemeClr val="dk1"/>
                </a:solidFill>
                <a:latin typeface="Roboto Mono"/>
                <a:ea typeface="Roboto Mono"/>
                <a:cs typeface="Roboto Mono"/>
                <a:sym typeface="Roboto Mono"/>
              </a:rPr>
              <a:t> </a:t>
            </a:r>
            <a:r>
              <a:rPr lang="en" sz="900">
                <a:solidFill>
                  <a:srgbClr val="188038"/>
                </a:solidFill>
                <a:latin typeface="Roboto Mono"/>
                <a:ea typeface="Roboto Mono"/>
                <a:cs typeface="Roboto Mono"/>
                <a:sym typeface="Roboto Mono"/>
              </a:rPr>
              <a:t>sorted!\n");</a:t>
            </a:r>
            <a:endParaRPr sz="9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900">
                <a:solidFill>
                  <a:srgbClr val="188038"/>
                </a:solidFill>
                <a:latin typeface="Roboto Mono"/>
                <a:ea typeface="Roboto Mono"/>
                <a:cs typeface="Roboto Mono"/>
                <a:sym typeface="Roboto Mono"/>
              </a:rPr>
              <a:t>}</a:t>
            </a:r>
            <a:endParaRPr sz="900">
              <a:solidFill>
                <a:schemeClr val="dk1"/>
              </a:solidFill>
              <a:latin typeface="Roboto Mono"/>
              <a:ea typeface="Roboto Mono"/>
              <a:cs typeface="Roboto Mono"/>
              <a:sym typeface="Roboto Mono"/>
            </a:endParaRPr>
          </a:p>
          <a:p>
            <a:pPr indent="0" lvl="0" marL="0" rtl="0" algn="l">
              <a:spcBef>
                <a:spcPts val="0"/>
              </a:spcBef>
              <a:spcAft>
                <a:spcPts val="1200"/>
              </a:spcAft>
              <a:buNone/>
            </a:pPr>
            <a:r>
              <a:t/>
            </a:r>
            <a:endParaRPr/>
          </a:p>
        </p:txBody>
      </p:sp>
      <p:pic>
        <p:nvPicPr>
          <p:cNvPr id="137" name="Google Shape;137;p24"/>
          <p:cNvPicPr preferRelativeResize="0"/>
          <p:nvPr/>
        </p:nvPicPr>
        <p:blipFill>
          <a:blip r:embed="rId3">
            <a:alphaModFix/>
          </a:blip>
          <a:stretch>
            <a:fillRect/>
          </a:stretch>
        </p:blipFill>
        <p:spPr>
          <a:xfrm>
            <a:off x="7228274" y="0"/>
            <a:ext cx="1915725" cy="9175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Sample Source Code</a:t>
            </a:r>
            <a:endParaRPr/>
          </a:p>
        </p:txBody>
      </p:sp>
      <p:sp>
        <p:nvSpPr>
          <p:cNvPr id="143" name="Google Shape;143;p25"/>
          <p:cNvSpPr txBox="1"/>
          <p:nvPr>
            <p:ph idx="1" type="body"/>
          </p:nvPr>
        </p:nvSpPr>
        <p:spPr>
          <a:xfrm>
            <a:off x="311700" y="1152475"/>
            <a:ext cx="8520600" cy="39267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852"/>
              <a:buFont typeface="Arial"/>
              <a:buNone/>
            </a:pPr>
            <a:r>
              <a:rPr lang="en" sz="897">
                <a:solidFill>
                  <a:srgbClr val="188038"/>
                </a:solidFill>
                <a:latin typeface="Roboto Mono"/>
                <a:ea typeface="Roboto Mono"/>
                <a:cs typeface="Roboto Mono"/>
                <a:sym typeface="Roboto Mono"/>
              </a:rPr>
              <a:t>void</a:t>
            </a:r>
            <a:r>
              <a:rPr lang="en" sz="897">
                <a:solidFill>
                  <a:schemeClr val="dk1"/>
                </a:solidFill>
                <a:latin typeface="Roboto Mono"/>
                <a:ea typeface="Roboto Mono"/>
                <a:cs typeface="Roboto Mono"/>
                <a:sym typeface="Roboto Mono"/>
              </a:rPr>
              <a:t> </a:t>
            </a:r>
            <a:r>
              <a:rPr lang="en" sz="897">
                <a:solidFill>
                  <a:srgbClr val="188038"/>
                </a:solidFill>
                <a:latin typeface="Roboto Mono"/>
                <a:ea typeface="Roboto Mono"/>
                <a:cs typeface="Roboto Mono"/>
                <a:sym typeface="Roboto Mono"/>
              </a:rPr>
              <a:t>optiminds_course_util_linear_search()</a:t>
            </a:r>
            <a:r>
              <a:rPr lang="en" sz="897">
                <a:solidFill>
                  <a:schemeClr val="dk1"/>
                </a:solidFill>
                <a:latin typeface="Roboto Mono"/>
                <a:ea typeface="Roboto Mono"/>
                <a:cs typeface="Roboto Mono"/>
                <a:sym typeface="Roboto Mono"/>
              </a:rPr>
              <a:t> </a:t>
            </a:r>
            <a:r>
              <a:rPr lang="en" sz="897">
                <a:solidFill>
                  <a:srgbClr val="188038"/>
                </a:solidFill>
                <a:latin typeface="Roboto Mono"/>
                <a:ea typeface="Roboto Mono"/>
                <a:cs typeface="Roboto Mono"/>
                <a:sym typeface="Roboto Mono"/>
              </a:rPr>
              <a:t>{</a:t>
            </a:r>
            <a:endParaRPr sz="897">
              <a:solidFill>
                <a:schemeClr val="dk1"/>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852"/>
              <a:buFont typeface="Arial"/>
              <a:buNone/>
            </a:pPr>
            <a:r>
              <a:rPr lang="en" sz="897">
                <a:solidFill>
                  <a:schemeClr val="dk1"/>
                </a:solidFill>
                <a:latin typeface="Roboto Mono"/>
                <a:ea typeface="Roboto Mono"/>
                <a:cs typeface="Roboto Mono"/>
                <a:sym typeface="Roboto Mono"/>
              </a:rPr>
              <a:t>    </a:t>
            </a:r>
            <a:r>
              <a:rPr lang="en" sz="897">
                <a:solidFill>
                  <a:srgbClr val="188038"/>
                </a:solidFill>
                <a:latin typeface="Roboto Mono"/>
                <a:ea typeface="Roboto Mono"/>
                <a:cs typeface="Roboto Mono"/>
                <a:sym typeface="Roboto Mono"/>
              </a:rPr>
              <a:t>int</a:t>
            </a:r>
            <a:r>
              <a:rPr lang="en" sz="897">
                <a:solidFill>
                  <a:schemeClr val="dk1"/>
                </a:solidFill>
                <a:latin typeface="Roboto Mono"/>
                <a:ea typeface="Roboto Mono"/>
                <a:cs typeface="Roboto Mono"/>
                <a:sym typeface="Roboto Mono"/>
              </a:rPr>
              <a:t> </a:t>
            </a:r>
            <a:r>
              <a:rPr lang="en" sz="897">
                <a:solidFill>
                  <a:srgbClr val="188038"/>
                </a:solidFill>
                <a:latin typeface="Roboto Mono"/>
                <a:ea typeface="Roboto Mono"/>
                <a:cs typeface="Roboto Mono"/>
                <a:sym typeface="Roboto Mono"/>
              </a:rPr>
              <a:t>id;</a:t>
            </a:r>
            <a:endParaRPr sz="897">
              <a:solidFill>
                <a:schemeClr val="dk1"/>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852"/>
              <a:buFont typeface="Arial"/>
              <a:buNone/>
            </a:pPr>
            <a:r>
              <a:rPr lang="en" sz="897">
                <a:solidFill>
                  <a:schemeClr val="dk1"/>
                </a:solidFill>
                <a:latin typeface="Roboto Mono"/>
                <a:ea typeface="Roboto Mono"/>
                <a:cs typeface="Roboto Mono"/>
                <a:sym typeface="Roboto Mono"/>
              </a:rPr>
              <a:t>    </a:t>
            </a:r>
            <a:r>
              <a:rPr lang="en" sz="897">
                <a:solidFill>
                  <a:srgbClr val="188038"/>
                </a:solidFill>
                <a:latin typeface="Roboto Mono"/>
                <a:ea typeface="Roboto Mono"/>
                <a:cs typeface="Roboto Mono"/>
                <a:sym typeface="Roboto Mono"/>
              </a:rPr>
              <a:t>int</a:t>
            </a:r>
            <a:r>
              <a:rPr lang="en" sz="897">
                <a:solidFill>
                  <a:schemeClr val="dk1"/>
                </a:solidFill>
                <a:latin typeface="Roboto Mono"/>
                <a:ea typeface="Roboto Mono"/>
                <a:cs typeface="Roboto Mono"/>
                <a:sym typeface="Roboto Mono"/>
              </a:rPr>
              <a:t> </a:t>
            </a:r>
            <a:r>
              <a:rPr lang="en" sz="897">
                <a:solidFill>
                  <a:srgbClr val="188038"/>
                </a:solidFill>
                <a:latin typeface="Roboto Mono"/>
                <a:ea typeface="Roboto Mono"/>
                <a:cs typeface="Roboto Mono"/>
                <a:sym typeface="Roboto Mono"/>
              </a:rPr>
              <a:t>i;</a:t>
            </a:r>
            <a:endParaRPr sz="897">
              <a:solidFill>
                <a:schemeClr val="dk1"/>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852"/>
              <a:buFont typeface="Arial"/>
              <a:buNone/>
            </a:pPr>
            <a:r>
              <a:rPr lang="en" sz="897">
                <a:solidFill>
                  <a:schemeClr val="dk1"/>
                </a:solidFill>
                <a:latin typeface="Roboto Mono"/>
                <a:ea typeface="Roboto Mono"/>
                <a:cs typeface="Roboto Mono"/>
                <a:sym typeface="Roboto Mono"/>
              </a:rPr>
              <a:t>    </a:t>
            </a:r>
            <a:r>
              <a:rPr lang="en" sz="897">
                <a:solidFill>
                  <a:srgbClr val="188038"/>
                </a:solidFill>
                <a:latin typeface="Roboto Mono"/>
                <a:ea typeface="Roboto Mono"/>
                <a:cs typeface="Roboto Mono"/>
                <a:sym typeface="Roboto Mono"/>
              </a:rPr>
              <a:t>int</a:t>
            </a:r>
            <a:r>
              <a:rPr lang="en" sz="897">
                <a:solidFill>
                  <a:schemeClr val="dk1"/>
                </a:solidFill>
                <a:latin typeface="Roboto Mono"/>
                <a:ea typeface="Roboto Mono"/>
                <a:cs typeface="Roboto Mono"/>
                <a:sym typeface="Roboto Mono"/>
              </a:rPr>
              <a:t> </a:t>
            </a:r>
            <a:r>
              <a:rPr lang="en" sz="897">
                <a:solidFill>
                  <a:srgbClr val="188038"/>
                </a:solidFill>
                <a:latin typeface="Roboto Mono"/>
                <a:ea typeface="Roboto Mono"/>
                <a:cs typeface="Roboto Mono"/>
                <a:sym typeface="Roboto Mono"/>
              </a:rPr>
              <a:t>found</a:t>
            </a:r>
            <a:r>
              <a:rPr lang="en" sz="897">
                <a:solidFill>
                  <a:schemeClr val="dk1"/>
                </a:solidFill>
                <a:latin typeface="Roboto Mono"/>
                <a:ea typeface="Roboto Mono"/>
                <a:cs typeface="Roboto Mono"/>
                <a:sym typeface="Roboto Mono"/>
              </a:rPr>
              <a:t> </a:t>
            </a:r>
            <a:r>
              <a:rPr lang="en" sz="897">
                <a:solidFill>
                  <a:srgbClr val="188038"/>
                </a:solidFill>
                <a:latin typeface="Roboto Mono"/>
                <a:ea typeface="Roboto Mono"/>
                <a:cs typeface="Roboto Mono"/>
                <a:sym typeface="Roboto Mono"/>
              </a:rPr>
              <a:t>=</a:t>
            </a:r>
            <a:r>
              <a:rPr lang="en" sz="897">
                <a:solidFill>
                  <a:schemeClr val="dk1"/>
                </a:solidFill>
                <a:latin typeface="Roboto Mono"/>
                <a:ea typeface="Roboto Mono"/>
                <a:cs typeface="Roboto Mono"/>
                <a:sym typeface="Roboto Mono"/>
              </a:rPr>
              <a:t> </a:t>
            </a:r>
            <a:r>
              <a:rPr lang="en" sz="897">
                <a:solidFill>
                  <a:srgbClr val="188038"/>
                </a:solidFill>
                <a:latin typeface="Roboto Mono"/>
                <a:ea typeface="Roboto Mono"/>
                <a:cs typeface="Roboto Mono"/>
                <a:sym typeface="Roboto Mono"/>
              </a:rPr>
              <a:t>0;</a:t>
            </a:r>
            <a:endParaRPr sz="897">
              <a:solidFill>
                <a:schemeClr val="dk1"/>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852"/>
              <a:buFont typeface="Arial"/>
              <a:buNone/>
            </a:pPr>
            <a:r>
              <a:rPr lang="en" sz="897">
                <a:solidFill>
                  <a:schemeClr val="dk1"/>
                </a:solidFill>
                <a:latin typeface="Roboto Mono"/>
                <a:ea typeface="Roboto Mono"/>
                <a:cs typeface="Roboto Mono"/>
                <a:sym typeface="Roboto Mono"/>
              </a:rPr>
              <a:t>    </a:t>
            </a:r>
            <a:endParaRPr sz="897">
              <a:solidFill>
                <a:schemeClr val="dk1"/>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852"/>
              <a:buFont typeface="Arial"/>
              <a:buNone/>
            </a:pPr>
            <a:r>
              <a:rPr lang="en" sz="897">
                <a:solidFill>
                  <a:schemeClr val="dk1"/>
                </a:solidFill>
                <a:latin typeface="Roboto Mono"/>
                <a:ea typeface="Roboto Mono"/>
                <a:cs typeface="Roboto Mono"/>
                <a:sym typeface="Roboto Mono"/>
              </a:rPr>
              <a:t>    </a:t>
            </a:r>
            <a:r>
              <a:rPr lang="en" sz="897">
                <a:solidFill>
                  <a:srgbClr val="188038"/>
                </a:solidFill>
                <a:latin typeface="Roboto Mono"/>
                <a:ea typeface="Roboto Mono"/>
                <a:cs typeface="Roboto Mono"/>
                <a:sym typeface="Roboto Mono"/>
              </a:rPr>
              <a:t>printf("Enter</a:t>
            </a:r>
            <a:r>
              <a:rPr lang="en" sz="897">
                <a:solidFill>
                  <a:schemeClr val="dk1"/>
                </a:solidFill>
                <a:latin typeface="Roboto Mono"/>
                <a:ea typeface="Roboto Mono"/>
                <a:cs typeface="Roboto Mono"/>
                <a:sym typeface="Roboto Mono"/>
              </a:rPr>
              <a:t> </a:t>
            </a:r>
            <a:r>
              <a:rPr lang="en" sz="897">
                <a:solidFill>
                  <a:srgbClr val="188038"/>
                </a:solidFill>
                <a:latin typeface="Roboto Mono"/>
                <a:ea typeface="Roboto Mono"/>
                <a:cs typeface="Roboto Mono"/>
                <a:sym typeface="Roboto Mono"/>
              </a:rPr>
              <a:t>ID</a:t>
            </a:r>
            <a:r>
              <a:rPr lang="en" sz="897">
                <a:solidFill>
                  <a:schemeClr val="dk1"/>
                </a:solidFill>
                <a:latin typeface="Roboto Mono"/>
                <a:ea typeface="Roboto Mono"/>
                <a:cs typeface="Roboto Mono"/>
                <a:sym typeface="Roboto Mono"/>
              </a:rPr>
              <a:t> </a:t>
            </a:r>
            <a:r>
              <a:rPr lang="en" sz="897">
                <a:solidFill>
                  <a:srgbClr val="188038"/>
                </a:solidFill>
                <a:latin typeface="Roboto Mono"/>
                <a:ea typeface="Roboto Mono"/>
                <a:cs typeface="Roboto Mono"/>
                <a:sym typeface="Roboto Mono"/>
              </a:rPr>
              <a:t>to</a:t>
            </a:r>
            <a:r>
              <a:rPr lang="en" sz="897">
                <a:solidFill>
                  <a:schemeClr val="dk1"/>
                </a:solidFill>
                <a:latin typeface="Roboto Mono"/>
                <a:ea typeface="Roboto Mono"/>
                <a:cs typeface="Roboto Mono"/>
                <a:sym typeface="Roboto Mono"/>
              </a:rPr>
              <a:t> </a:t>
            </a:r>
            <a:r>
              <a:rPr lang="en" sz="897">
                <a:solidFill>
                  <a:srgbClr val="188038"/>
                </a:solidFill>
                <a:latin typeface="Roboto Mono"/>
                <a:ea typeface="Roboto Mono"/>
                <a:cs typeface="Roboto Mono"/>
                <a:sym typeface="Roboto Mono"/>
              </a:rPr>
              <a:t>find:</a:t>
            </a:r>
            <a:r>
              <a:rPr lang="en" sz="897">
                <a:solidFill>
                  <a:schemeClr val="dk1"/>
                </a:solidFill>
                <a:latin typeface="Roboto Mono"/>
                <a:ea typeface="Roboto Mono"/>
                <a:cs typeface="Roboto Mono"/>
                <a:sym typeface="Roboto Mono"/>
              </a:rPr>
              <a:t> </a:t>
            </a:r>
            <a:r>
              <a:rPr lang="en" sz="897">
                <a:solidFill>
                  <a:srgbClr val="188038"/>
                </a:solidFill>
                <a:latin typeface="Roboto Mono"/>
                <a:ea typeface="Roboto Mono"/>
                <a:cs typeface="Roboto Mono"/>
                <a:sym typeface="Roboto Mono"/>
              </a:rPr>
              <a:t>");</a:t>
            </a:r>
            <a:endParaRPr sz="897">
              <a:solidFill>
                <a:schemeClr val="dk1"/>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852"/>
              <a:buFont typeface="Arial"/>
              <a:buNone/>
            </a:pPr>
            <a:r>
              <a:rPr lang="en" sz="897">
                <a:solidFill>
                  <a:schemeClr val="dk1"/>
                </a:solidFill>
                <a:latin typeface="Roboto Mono"/>
                <a:ea typeface="Roboto Mono"/>
                <a:cs typeface="Roboto Mono"/>
                <a:sym typeface="Roboto Mono"/>
              </a:rPr>
              <a:t>    </a:t>
            </a:r>
            <a:r>
              <a:rPr lang="en" sz="897">
                <a:solidFill>
                  <a:srgbClr val="188038"/>
                </a:solidFill>
                <a:latin typeface="Roboto Mono"/>
                <a:ea typeface="Roboto Mono"/>
                <a:cs typeface="Roboto Mono"/>
                <a:sym typeface="Roboto Mono"/>
              </a:rPr>
              <a:t>scanf("%d",</a:t>
            </a:r>
            <a:r>
              <a:rPr lang="en" sz="897">
                <a:solidFill>
                  <a:schemeClr val="dk1"/>
                </a:solidFill>
                <a:latin typeface="Roboto Mono"/>
                <a:ea typeface="Roboto Mono"/>
                <a:cs typeface="Roboto Mono"/>
                <a:sym typeface="Roboto Mono"/>
              </a:rPr>
              <a:t> </a:t>
            </a:r>
            <a:r>
              <a:rPr lang="en" sz="897">
                <a:solidFill>
                  <a:srgbClr val="188038"/>
                </a:solidFill>
                <a:latin typeface="Roboto Mono"/>
                <a:ea typeface="Roboto Mono"/>
                <a:cs typeface="Roboto Mono"/>
                <a:sym typeface="Roboto Mono"/>
              </a:rPr>
              <a:t>&amp;id);</a:t>
            </a:r>
            <a:endParaRPr sz="897">
              <a:solidFill>
                <a:schemeClr val="dk1"/>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852"/>
              <a:buFont typeface="Arial"/>
              <a:buNone/>
            </a:pPr>
            <a:r>
              <a:rPr lang="en" sz="897">
                <a:solidFill>
                  <a:schemeClr val="dk1"/>
                </a:solidFill>
                <a:latin typeface="Roboto Mono"/>
                <a:ea typeface="Roboto Mono"/>
                <a:cs typeface="Roboto Mono"/>
                <a:sym typeface="Roboto Mono"/>
              </a:rPr>
              <a:t>    </a:t>
            </a:r>
            <a:r>
              <a:rPr lang="en" sz="897">
                <a:solidFill>
                  <a:srgbClr val="188038"/>
                </a:solidFill>
                <a:latin typeface="Roboto Mono"/>
                <a:ea typeface="Roboto Mono"/>
                <a:cs typeface="Roboto Mono"/>
                <a:sym typeface="Roboto Mono"/>
              </a:rPr>
              <a:t>clear_input();</a:t>
            </a:r>
            <a:endParaRPr sz="897">
              <a:solidFill>
                <a:schemeClr val="dk1"/>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852"/>
              <a:buFont typeface="Arial"/>
              <a:buNone/>
            </a:pPr>
            <a:r>
              <a:rPr lang="en" sz="897">
                <a:solidFill>
                  <a:schemeClr val="dk1"/>
                </a:solidFill>
                <a:latin typeface="Roboto Mono"/>
                <a:ea typeface="Roboto Mono"/>
                <a:cs typeface="Roboto Mono"/>
                <a:sym typeface="Roboto Mono"/>
              </a:rPr>
              <a:t>    </a:t>
            </a:r>
            <a:endParaRPr sz="897">
              <a:solidFill>
                <a:schemeClr val="dk1"/>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852"/>
              <a:buFont typeface="Arial"/>
              <a:buNone/>
            </a:pPr>
            <a:r>
              <a:rPr lang="en" sz="897">
                <a:solidFill>
                  <a:schemeClr val="dk1"/>
                </a:solidFill>
                <a:latin typeface="Roboto Mono"/>
                <a:ea typeface="Roboto Mono"/>
                <a:cs typeface="Roboto Mono"/>
                <a:sym typeface="Roboto Mono"/>
              </a:rPr>
              <a:t>    </a:t>
            </a:r>
            <a:r>
              <a:rPr lang="en" sz="897">
                <a:solidFill>
                  <a:srgbClr val="188038"/>
                </a:solidFill>
                <a:latin typeface="Roboto Mono"/>
                <a:ea typeface="Roboto Mono"/>
                <a:cs typeface="Roboto Mono"/>
                <a:sym typeface="Roboto Mono"/>
              </a:rPr>
              <a:t>for</a:t>
            </a:r>
            <a:r>
              <a:rPr lang="en" sz="897">
                <a:solidFill>
                  <a:schemeClr val="dk1"/>
                </a:solidFill>
                <a:latin typeface="Roboto Mono"/>
                <a:ea typeface="Roboto Mono"/>
                <a:cs typeface="Roboto Mono"/>
                <a:sym typeface="Roboto Mono"/>
              </a:rPr>
              <a:t> </a:t>
            </a:r>
            <a:r>
              <a:rPr lang="en" sz="897">
                <a:solidFill>
                  <a:srgbClr val="188038"/>
                </a:solidFill>
                <a:latin typeface="Roboto Mono"/>
                <a:ea typeface="Roboto Mono"/>
                <a:cs typeface="Roboto Mono"/>
                <a:sym typeface="Roboto Mono"/>
              </a:rPr>
              <a:t>(i</a:t>
            </a:r>
            <a:r>
              <a:rPr lang="en" sz="897">
                <a:solidFill>
                  <a:schemeClr val="dk1"/>
                </a:solidFill>
                <a:latin typeface="Roboto Mono"/>
                <a:ea typeface="Roboto Mono"/>
                <a:cs typeface="Roboto Mono"/>
                <a:sym typeface="Roboto Mono"/>
              </a:rPr>
              <a:t> </a:t>
            </a:r>
            <a:r>
              <a:rPr lang="en" sz="897">
                <a:solidFill>
                  <a:srgbClr val="188038"/>
                </a:solidFill>
                <a:latin typeface="Roboto Mono"/>
                <a:ea typeface="Roboto Mono"/>
                <a:cs typeface="Roboto Mono"/>
                <a:sym typeface="Roboto Mono"/>
              </a:rPr>
              <a:t>=</a:t>
            </a:r>
            <a:r>
              <a:rPr lang="en" sz="897">
                <a:solidFill>
                  <a:schemeClr val="dk1"/>
                </a:solidFill>
                <a:latin typeface="Roboto Mono"/>
                <a:ea typeface="Roboto Mono"/>
                <a:cs typeface="Roboto Mono"/>
                <a:sym typeface="Roboto Mono"/>
              </a:rPr>
              <a:t> </a:t>
            </a:r>
            <a:r>
              <a:rPr lang="en" sz="897">
                <a:solidFill>
                  <a:srgbClr val="188038"/>
                </a:solidFill>
                <a:latin typeface="Roboto Mono"/>
                <a:ea typeface="Roboto Mono"/>
                <a:cs typeface="Roboto Mono"/>
                <a:sym typeface="Roboto Mono"/>
              </a:rPr>
              <a:t>0;</a:t>
            </a:r>
            <a:r>
              <a:rPr lang="en" sz="897">
                <a:solidFill>
                  <a:schemeClr val="dk1"/>
                </a:solidFill>
                <a:latin typeface="Roboto Mono"/>
                <a:ea typeface="Roboto Mono"/>
                <a:cs typeface="Roboto Mono"/>
                <a:sym typeface="Roboto Mono"/>
              </a:rPr>
              <a:t> </a:t>
            </a:r>
            <a:r>
              <a:rPr lang="en" sz="897">
                <a:solidFill>
                  <a:srgbClr val="188038"/>
                </a:solidFill>
                <a:latin typeface="Roboto Mono"/>
                <a:ea typeface="Roboto Mono"/>
                <a:cs typeface="Roboto Mono"/>
                <a:sym typeface="Roboto Mono"/>
              </a:rPr>
              <a:t>i</a:t>
            </a:r>
            <a:r>
              <a:rPr lang="en" sz="897">
                <a:solidFill>
                  <a:schemeClr val="dk1"/>
                </a:solidFill>
                <a:latin typeface="Roboto Mono"/>
                <a:ea typeface="Roboto Mono"/>
                <a:cs typeface="Roboto Mono"/>
                <a:sym typeface="Roboto Mono"/>
              </a:rPr>
              <a:t> </a:t>
            </a:r>
            <a:r>
              <a:rPr lang="en" sz="897">
                <a:solidFill>
                  <a:srgbClr val="188038"/>
                </a:solidFill>
                <a:latin typeface="Roboto Mono"/>
                <a:ea typeface="Roboto Mono"/>
                <a:cs typeface="Roboto Mono"/>
                <a:sym typeface="Roboto Mono"/>
              </a:rPr>
              <a:t>&lt;</a:t>
            </a:r>
            <a:r>
              <a:rPr lang="en" sz="897">
                <a:solidFill>
                  <a:schemeClr val="dk1"/>
                </a:solidFill>
                <a:latin typeface="Roboto Mono"/>
                <a:ea typeface="Roboto Mono"/>
                <a:cs typeface="Roboto Mono"/>
                <a:sym typeface="Roboto Mono"/>
              </a:rPr>
              <a:t> </a:t>
            </a:r>
            <a:r>
              <a:rPr lang="en" sz="897">
                <a:solidFill>
                  <a:srgbClr val="188038"/>
                </a:solidFill>
                <a:latin typeface="Roboto Mono"/>
                <a:ea typeface="Roboto Mono"/>
                <a:cs typeface="Roboto Mono"/>
                <a:sym typeface="Roboto Mono"/>
              </a:rPr>
              <a:t>record_count;</a:t>
            </a:r>
            <a:r>
              <a:rPr lang="en" sz="897">
                <a:solidFill>
                  <a:schemeClr val="dk1"/>
                </a:solidFill>
                <a:latin typeface="Roboto Mono"/>
                <a:ea typeface="Roboto Mono"/>
                <a:cs typeface="Roboto Mono"/>
                <a:sym typeface="Roboto Mono"/>
              </a:rPr>
              <a:t> </a:t>
            </a:r>
            <a:r>
              <a:rPr lang="en" sz="897">
                <a:solidFill>
                  <a:srgbClr val="188038"/>
                </a:solidFill>
                <a:latin typeface="Roboto Mono"/>
                <a:ea typeface="Roboto Mono"/>
                <a:cs typeface="Roboto Mono"/>
                <a:sym typeface="Roboto Mono"/>
              </a:rPr>
              <a:t>i++)</a:t>
            </a:r>
            <a:r>
              <a:rPr lang="en" sz="897">
                <a:solidFill>
                  <a:schemeClr val="dk1"/>
                </a:solidFill>
                <a:latin typeface="Roboto Mono"/>
                <a:ea typeface="Roboto Mono"/>
                <a:cs typeface="Roboto Mono"/>
                <a:sym typeface="Roboto Mono"/>
              </a:rPr>
              <a:t> </a:t>
            </a:r>
            <a:r>
              <a:rPr lang="en" sz="897">
                <a:solidFill>
                  <a:srgbClr val="188038"/>
                </a:solidFill>
                <a:latin typeface="Roboto Mono"/>
                <a:ea typeface="Roboto Mono"/>
                <a:cs typeface="Roboto Mono"/>
                <a:sym typeface="Roboto Mono"/>
              </a:rPr>
              <a:t>{</a:t>
            </a:r>
            <a:endParaRPr sz="897">
              <a:solidFill>
                <a:schemeClr val="dk1"/>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852"/>
              <a:buFont typeface="Arial"/>
              <a:buNone/>
            </a:pPr>
            <a:r>
              <a:rPr lang="en" sz="897">
                <a:solidFill>
                  <a:schemeClr val="dk1"/>
                </a:solidFill>
                <a:latin typeface="Roboto Mono"/>
                <a:ea typeface="Roboto Mono"/>
                <a:cs typeface="Roboto Mono"/>
                <a:sym typeface="Roboto Mono"/>
              </a:rPr>
              <a:t>        </a:t>
            </a:r>
            <a:r>
              <a:rPr lang="en" sz="897">
                <a:solidFill>
                  <a:srgbClr val="188038"/>
                </a:solidFill>
                <a:latin typeface="Roboto Mono"/>
                <a:ea typeface="Roboto Mono"/>
                <a:cs typeface="Roboto Mono"/>
                <a:sym typeface="Roboto Mono"/>
              </a:rPr>
              <a:t>if</a:t>
            </a:r>
            <a:r>
              <a:rPr lang="en" sz="897">
                <a:solidFill>
                  <a:schemeClr val="dk1"/>
                </a:solidFill>
                <a:latin typeface="Roboto Mono"/>
                <a:ea typeface="Roboto Mono"/>
                <a:cs typeface="Roboto Mono"/>
                <a:sym typeface="Roboto Mono"/>
              </a:rPr>
              <a:t> </a:t>
            </a:r>
            <a:r>
              <a:rPr lang="en" sz="897">
                <a:solidFill>
                  <a:srgbClr val="188038"/>
                </a:solidFill>
                <a:latin typeface="Roboto Mono"/>
                <a:ea typeface="Roboto Mono"/>
                <a:cs typeface="Roboto Mono"/>
                <a:sym typeface="Roboto Mono"/>
              </a:rPr>
              <a:t>(records[i].id</a:t>
            </a:r>
            <a:r>
              <a:rPr lang="en" sz="897">
                <a:solidFill>
                  <a:schemeClr val="dk1"/>
                </a:solidFill>
                <a:latin typeface="Roboto Mono"/>
                <a:ea typeface="Roboto Mono"/>
                <a:cs typeface="Roboto Mono"/>
                <a:sym typeface="Roboto Mono"/>
              </a:rPr>
              <a:t> </a:t>
            </a:r>
            <a:r>
              <a:rPr lang="en" sz="897">
                <a:solidFill>
                  <a:srgbClr val="188038"/>
                </a:solidFill>
                <a:latin typeface="Roboto Mono"/>
                <a:ea typeface="Roboto Mono"/>
                <a:cs typeface="Roboto Mono"/>
                <a:sym typeface="Roboto Mono"/>
              </a:rPr>
              <a:t>==</a:t>
            </a:r>
            <a:r>
              <a:rPr lang="en" sz="897">
                <a:solidFill>
                  <a:schemeClr val="dk1"/>
                </a:solidFill>
                <a:latin typeface="Roboto Mono"/>
                <a:ea typeface="Roboto Mono"/>
                <a:cs typeface="Roboto Mono"/>
                <a:sym typeface="Roboto Mono"/>
              </a:rPr>
              <a:t> </a:t>
            </a:r>
            <a:r>
              <a:rPr lang="en" sz="897">
                <a:solidFill>
                  <a:srgbClr val="188038"/>
                </a:solidFill>
                <a:latin typeface="Roboto Mono"/>
                <a:ea typeface="Roboto Mono"/>
                <a:cs typeface="Roboto Mono"/>
                <a:sym typeface="Roboto Mono"/>
              </a:rPr>
              <a:t>id)</a:t>
            </a:r>
            <a:r>
              <a:rPr lang="en" sz="897">
                <a:solidFill>
                  <a:schemeClr val="dk1"/>
                </a:solidFill>
                <a:latin typeface="Roboto Mono"/>
                <a:ea typeface="Roboto Mono"/>
                <a:cs typeface="Roboto Mono"/>
                <a:sym typeface="Roboto Mono"/>
              </a:rPr>
              <a:t> </a:t>
            </a:r>
            <a:r>
              <a:rPr lang="en" sz="897">
                <a:solidFill>
                  <a:srgbClr val="188038"/>
                </a:solidFill>
                <a:latin typeface="Roboto Mono"/>
                <a:ea typeface="Roboto Mono"/>
                <a:cs typeface="Roboto Mono"/>
                <a:sym typeface="Roboto Mono"/>
              </a:rPr>
              <a:t>{</a:t>
            </a:r>
            <a:endParaRPr sz="897">
              <a:solidFill>
                <a:schemeClr val="dk1"/>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852"/>
              <a:buFont typeface="Arial"/>
              <a:buNone/>
            </a:pPr>
            <a:r>
              <a:rPr lang="en" sz="897">
                <a:solidFill>
                  <a:schemeClr val="dk1"/>
                </a:solidFill>
                <a:latin typeface="Roboto Mono"/>
                <a:ea typeface="Roboto Mono"/>
                <a:cs typeface="Roboto Mono"/>
                <a:sym typeface="Roboto Mono"/>
              </a:rPr>
              <a:t>            </a:t>
            </a:r>
            <a:r>
              <a:rPr lang="en" sz="897">
                <a:solidFill>
                  <a:srgbClr val="188038"/>
                </a:solidFill>
                <a:latin typeface="Roboto Mono"/>
                <a:ea typeface="Roboto Mono"/>
                <a:cs typeface="Roboto Mono"/>
                <a:sym typeface="Roboto Mono"/>
              </a:rPr>
              <a:t>printf("\nFound</a:t>
            </a:r>
            <a:r>
              <a:rPr lang="en" sz="897">
                <a:solidFill>
                  <a:schemeClr val="dk1"/>
                </a:solidFill>
                <a:latin typeface="Roboto Mono"/>
                <a:ea typeface="Roboto Mono"/>
                <a:cs typeface="Roboto Mono"/>
                <a:sym typeface="Roboto Mono"/>
              </a:rPr>
              <a:t> </a:t>
            </a:r>
            <a:r>
              <a:rPr lang="en" sz="897">
                <a:solidFill>
                  <a:srgbClr val="188038"/>
                </a:solidFill>
                <a:latin typeface="Roboto Mono"/>
                <a:ea typeface="Roboto Mono"/>
                <a:cs typeface="Roboto Mono"/>
                <a:sym typeface="Roboto Mono"/>
              </a:rPr>
              <a:t>Record:\n");</a:t>
            </a:r>
            <a:endParaRPr sz="897">
              <a:solidFill>
                <a:schemeClr val="dk1"/>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852"/>
              <a:buFont typeface="Arial"/>
              <a:buNone/>
            </a:pPr>
            <a:r>
              <a:rPr lang="en" sz="897">
                <a:solidFill>
                  <a:schemeClr val="dk1"/>
                </a:solidFill>
                <a:latin typeface="Roboto Mono"/>
                <a:ea typeface="Roboto Mono"/>
                <a:cs typeface="Roboto Mono"/>
                <a:sym typeface="Roboto Mono"/>
              </a:rPr>
              <a:t>            </a:t>
            </a:r>
            <a:r>
              <a:rPr lang="en" sz="897">
                <a:solidFill>
                  <a:srgbClr val="188038"/>
                </a:solidFill>
                <a:latin typeface="Roboto Mono"/>
                <a:ea typeface="Roboto Mono"/>
                <a:cs typeface="Roboto Mono"/>
                <a:sym typeface="Roboto Mono"/>
              </a:rPr>
              <a:t>printf("ID:</a:t>
            </a:r>
            <a:r>
              <a:rPr lang="en" sz="897">
                <a:solidFill>
                  <a:schemeClr val="dk1"/>
                </a:solidFill>
                <a:latin typeface="Roboto Mono"/>
                <a:ea typeface="Roboto Mono"/>
                <a:cs typeface="Roboto Mono"/>
                <a:sym typeface="Roboto Mono"/>
              </a:rPr>
              <a:t> </a:t>
            </a:r>
            <a:r>
              <a:rPr lang="en" sz="897">
                <a:solidFill>
                  <a:srgbClr val="188038"/>
                </a:solidFill>
                <a:latin typeface="Roboto Mono"/>
                <a:ea typeface="Roboto Mono"/>
                <a:cs typeface="Roboto Mono"/>
                <a:sym typeface="Roboto Mono"/>
              </a:rPr>
              <a:t>%d\n",</a:t>
            </a:r>
            <a:r>
              <a:rPr lang="en" sz="897">
                <a:solidFill>
                  <a:schemeClr val="dk1"/>
                </a:solidFill>
                <a:latin typeface="Roboto Mono"/>
                <a:ea typeface="Roboto Mono"/>
                <a:cs typeface="Roboto Mono"/>
                <a:sym typeface="Roboto Mono"/>
              </a:rPr>
              <a:t> </a:t>
            </a:r>
            <a:r>
              <a:rPr lang="en" sz="897">
                <a:solidFill>
                  <a:srgbClr val="188038"/>
                </a:solidFill>
                <a:latin typeface="Roboto Mono"/>
                <a:ea typeface="Roboto Mono"/>
                <a:cs typeface="Roboto Mono"/>
                <a:sym typeface="Roboto Mono"/>
              </a:rPr>
              <a:t>records[i].id);</a:t>
            </a:r>
            <a:endParaRPr sz="897">
              <a:solidFill>
                <a:schemeClr val="dk1"/>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852"/>
              <a:buFont typeface="Arial"/>
              <a:buNone/>
            </a:pPr>
            <a:r>
              <a:rPr lang="en" sz="897">
                <a:solidFill>
                  <a:schemeClr val="dk1"/>
                </a:solidFill>
                <a:latin typeface="Roboto Mono"/>
                <a:ea typeface="Roboto Mono"/>
                <a:cs typeface="Roboto Mono"/>
                <a:sym typeface="Roboto Mono"/>
              </a:rPr>
              <a:t>            </a:t>
            </a:r>
            <a:r>
              <a:rPr lang="en" sz="897">
                <a:solidFill>
                  <a:srgbClr val="188038"/>
                </a:solidFill>
                <a:latin typeface="Roboto Mono"/>
                <a:ea typeface="Roboto Mono"/>
                <a:cs typeface="Roboto Mono"/>
                <a:sym typeface="Roboto Mono"/>
              </a:rPr>
              <a:t>printf("Course</a:t>
            </a:r>
            <a:r>
              <a:rPr lang="en" sz="897">
                <a:solidFill>
                  <a:schemeClr val="dk1"/>
                </a:solidFill>
                <a:latin typeface="Roboto Mono"/>
                <a:ea typeface="Roboto Mono"/>
                <a:cs typeface="Roboto Mono"/>
                <a:sym typeface="Roboto Mono"/>
              </a:rPr>
              <a:t> </a:t>
            </a:r>
            <a:r>
              <a:rPr lang="en" sz="897">
                <a:solidFill>
                  <a:srgbClr val="188038"/>
                </a:solidFill>
                <a:latin typeface="Roboto Mono"/>
                <a:ea typeface="Roboto Mono"/>
                <a:cs typeface="Roboto Mono"/>
                <a:sym typeface="Roboto Mono"/>
              </a:rPr>
              <a:t>ID:</a:t>
            </a:r>
            <a:r>
              <a:rPr lang="en" sz="897">
                <a:solidFill>
                  <a:schemeClr val="dk1"/>
                </a:solidFill>
                <a:latin typeface="Roboto Mono"/>
                <a:ea typeface="Roboto Mono"/>
                <a:cs typeface="Roboto Mono"/>
                <a:sym typeface="Roboto Mono"/>
              </a:rPr>
              <a:t> </a:t>
            </a:r>
            <a:r>
              <a:rPr lang="en" sz="897">
                <a:solidFill>
                  <a:srgbClr val="188038"/>
                </a:solidFill>
                <a:latin typeface="Roboto Mono"/>
                <a:ea typeface="Roboto Mono"/>
                <a:cs typeface="Roboto Mono"/>
                <a:sym typeface="Roboto Mono"/>
              </a:rPr>
              <a:t>%d\n",</a:t>
            </a:r>
            <a:r>
              <a:rPr lang="en" sz="897">
                <a:solidFill>
                  <a:schemeClr val="dk1"/>
                </a:solidFill>
                <a:latin typeface="Roboto Mono"/>
                <a:ea typeface="Roboto Mono"/>
                <a:cs typeface="Roboto Mono"/>
                <a:sym typeface="Roboto Mono"/>
              </a:rPr>
              <a:t> </a:t>
            </a:r>
            <a:r>
              <a:rPr lang="en" sz="897">
                <a:solidFill>
                  <a:srgbClr val="188038"/>
                </a:solidFill>
                <a:latin typeface="Roboto Mono"/>
                <a:ea typeface="Roboto Mono"/>
                <a:cs typeface="Roboto Mono"/>
                <a:sym typeface="Roboto Mono"/>
              </a:rPr>
              <a:t>records[i].cour_id);</a:t>
            </a:r>
            <a:endParaRPr sz="897">
              <a:solidFill>
                <a:schemeClr val="dk1"/>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852"/>
              <a:buFont typeface="Arial"/>
              <a:buNone/>
            </a:pPr>
            <a:r>
              <a:rPr lang="en" sz="897">
                <a:solidFill>
                  <a:schemeClr val="dk1"/>
                </a:solidFill>
                <a:latin typeface="Roboto Mono"/>
                <a:ea typeface="Roboto Mono"/>
                <a:cs typeface="Roboto Mono"/>
                <a:sym typeface="Roboto Mono"/>
              </a:rPr>
              <a:t>            </a:t>
            </a:r>
            <a:r>
              <a:rPr lang="en" sz="897">
                <a:solidFill>
                  <a:srgbClr val="188038"/>
                </a:solidFill>
                <a:latin typeface="Roboto Mono"/>
                <a:ea typeface="Roboto Mono"/>
                <a:cs typeface="Roboto Mono"/>
                <a:sym typeface="Roboto Mono"/>
              </a:rPr>
              <a:t>printf("Course</a:t>
            </a:r>
            <a:r>
              <a:rPr lang="en" sz="897">
                <a:solidFill>
                  <a:schemeClr val="dk1"/>
                </a:solidFill>
                <a:latin typeface="Roboto Mono"/>
                <a:ea typeface="Roboto Mono"/>
                <a:cs typeface="Roboto Mono"/>
                <a:sym typeface="Roboto Mono"/>
              </a:rPr>
              <a:t> </a:t>
            </a:r>
            <a:r>
              <a:rPr lang="en" sz="897">
                <a:solidFill>
                  <a:srgbClr val="188038"/>
                </a:solidFill>
                <a:latin typeface="Roboto Mono"/>
                <a:ea typeface="Roboto Mono"/>
                <a:cs typeface="Roboto Mono"/>
                <a:sym typeface="Roboto Mono"/>
              </a:rPr>
              <a:t>Code:</a:t>
            </a:r>
            <a:r>
              <a:rPr lang="en" sz="897">
                <a:solidFill>
                  <a:schemeClr val="dk1"/>
                </a:solidFill>
                <a:latin typeface="Roboto Mono"/>
                <a:ea typeface="Roboto Mono"/>
                <a:cs typeface="Roboto Mono"/>
                <a:sym typeface="Roboto Mono"/>
              </a:rPr>
              <a:t> </a:t>
            </a:r>
            <a:r>
              <a:rPr lang="en" sz="897">
                <a:solidFill>
                  <a:srgbClr val="188038"/>
                </a:solidFill>
                <a:latin typeface="Roboto Mono"/>
                <a:ea typeface="Roboto Mono"/>
                <a:cs typeface="Roboto Mono"/>
                <a:sym typeface="Roboto Mono"/>
              </a:rPr>
              <a:t>%s\n",</a:t>
            </a:r>
            <a:r>
              <a:rPr lang="en" sz="897">
                <a:solidFill>
                  <a:schemeClr val="dk1"/>
                </a:solidFill>
                <a:latin typeface="Roboto Mono"/>
                <a:ea typeface="Roboto Mono"/>
                <a:cs typeface="Roboto Mono"/>
                <a:sym typeface="Roboto Mono"/>
              </a:rPr>
              <a:t> </a:t>
            </a:r>
            <a:r>
              <a:rPr lang="en" sz="897">
                <a:solidFill>
                  <a:srgbClr val="188038"/>
                </a:solidFill>
                <a:latin typeface="Roboto Mono"/>
                <a:ea typeface="Roboto Mono"/>
                <a:cs typeface="Roboto Mono"/>
                <a:sym typeface="Roboto Mono"/>
              </a:rPr>
              <a:t>records[i].cour_util_code);</a:t>
            </a:r>
            <a:endParaRPr sz="897">
              <a:solidFill>
                <a:schemeClr val="dk1"/>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852"/>
              <a:buFont typeface="Arial"/>
              <a:buNone/>
            </a:pPr>
            <a:r>
              <a:rPr lang="en" sz="897">
                <a:solidFill>
                  <a:schemeClr val="dk1"/>
                </a:solidFill>
                <a:latin typeface="Roboto Mono"/>
                <a:ea typeface="Roboto Mono"/>
                <a:cs typeface="Roboto Mono"/>
                <a:sym typeface="Roboto Mono"/>
              </a:rPr>
              <a:t>            </a:t>
            </a:r>
            <a:r>
              <a:rPr lang="en" sz="897">
                <a:solidFill>
                  <a:srgbClr val="188038"/>
                </a:solidFill>
                <a:latin typeface="Roboto Mono"/>
                <a:ea typeface="Roboto Mono"/>
                <a:cs typeface="Roboto Mono"/>
                <a:sym typeface="Roboto Mono"/>
              </a:rPr>
              <a:t>printf("Unit</a:t>
            </a:r>
            <a:r>
              <a:rPr lang="en" sz="897">
                <a:solidFill>
                  <a:schemeClr val="dk1"/>
                </a:solidFill>
                <a:latin typeface="Roboto Mono"/>
                <a:ea typeface="Roboto Mono"/>
                <a:cs typeface="Roboto Mono"/>
                <a:sym typeface="Roboto Mono"/>
              </a:rPr>
              <a:t> </a:t>
            </a:r>
            <a:r>
              <a:rPr lang="en" sz="897">
                <a:solidFill>
                  <a:srgbClr val="188038"/>
                </a:solidFill>
                <a:latin typeface="Roboto Mono"/>
                <a:ea typeface="Roboto Mono"/>
                <a:cs typeface="Roboto Mono"/>
                <a:sym typeface="Roboto Mono"/>
              </a:rPr>
              <a:t>Number:</a:t>
            </a:r>
            <a:r>
              <a:rPr lang="en" sz="897">
                <a:solidFill>
                  <a:schemeClr val="dk1"/>
                </a:solidFill>
                <a:latin typeface="Roboto Mono"/>
                <a:ea typeface="Roboto Mono"/>
                <a:cs typeface="Roboto Mono"/>
                <a:sym typeface="Roboto Mono"/>
              </a:rPr>
              <a:t> </a:t>
            </a:r>
            <a:r>
              <a:rPr lang="en" sz="897">
                <a:solidFill>
                  <a:srgbClr val="188038"/>
                </a:solidFill>
                <a:latin typeface="Roboto Mono"/>
                <a:ea typeface="Roboto Mono"/>
                <a:cs typeface="Roboto Mono"/>
                <a:sym typeface="Roboto Mono"/>
              </a:rPr>
              <a:t>%d\n",</a:t>
            </a:r>
            <a:r>
              <a:rPr lang="en" sz="897">
                <a:solidFill>
                  <a:schemeClr val="dk1"/>
                </a:solidFill>
                <a:latin typeface="Roboto Mono"/>
                <a:ea typeface="Roboto Mono"/>
                <a:cs typeface="Roboto Mono"/>
                <a:sym typeface="Roboto Mono"/>
              </a:rPr>
              <a:t> </a:t>
            </a:r>
            <a:r>
              <a:rPr lang="en" sz="897">
                <a:solidFill>
                  <a:srgbClr val="188038"/>
                </a:solidFill>
                <a:latin typeface="Roboto Mono"/>
                <a:ea typeface="Roboto Mono"/>
                <a:cs typeface="Roboto Mono"/>
                <a:sym typeface="Roboto Mono"/>
              </a:rPr>
              <a:t>records[i].unit_no);</a:t>
            </a:r>
            <a:endParaRPr sz="897">
              <a:solidFill>
                <a:schemeClr val="dk1"/>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852"/>
              <a:buFont typeface="Arial"/>
              <a:buNone/>
            </a:pPr>
            <a:r>
              <a:rPr lang="en" sz="897">
                <a:solidFill>
                  <a:schemeClr val="dk1"/>
                </a:solidFill>
                <a:latin typeface="Roboto Mono"/>
                <a:ea typeface="Roboto Mono"/>
                <a:cs typeface="Roboto Mono"/>
                <a:sym typeface="Roboto Mono"/>
              </a:rPr>
              <a:t>            </a:t>
            </a:r>
            <a:r>
              <a:rPr lang="en" sz="897">
                <a:solidFill>
                  <a:srgbClr val="188038"/>
                </a:solidFill>
                <a:latin typeface="Roboto Mono"/>
                <a:ea typeface="Roboto Mono"/>
                <a:cs typeface="Roboto Mono"/>
                <a:sym typeface="Roboto Mono"/>
              </a:rPr>
              <a:t>printf("Unit</a:t>
            </a:r>
            <a:r>
              <a:rPr lang="en" sz="897">
                <a:solidFill>
                  <a:schemeClr val="dk1"/>
                </a:solidFill>
                <a:latin typeface="Roboto Mono"/>
                <a:ea typeface="Roboto Mono"/>
                <a:cs typeface="Roboto Mono"/>
                <a:sym typeface="Roboto Mono"/>
              </a:rPr>
              <a:t> </a:t>
            </a:r>
            <a:r>
              <a:rPr lang="en" sz="897">
                <a:solidFill>
                  <a:srgbClr val="188038"/>
                </a:solidFill>
                <a:latin typeface="Roboto Mono"/>
                <a:ea typeface="Roboto Mono"/>
                <a:cs typeface="Roboto Mono"/>
                <a:sym typeface="Roboto Mono"/>
              </a:rPr>
              <a:t>Name:</a:t>
            </a:r>
            <a:r>
              <a:rPr lang="en" sz="897">
                <a:solidFill>
                  <a:schemeClr val="dk1"/>
                </a:solidFill>
                <a:latin typeface="Roboto Mono"/>
                <a:ea typeface="Roboto Mono"/>
                <a:cs typeface="Roboto Mono"/>
                <a:sym typeface="Roboto Mono"/>
              </a:rPr>
              <a:t> </a:t>
            </a:r>
            <a:r>
              <a:rPr lang="en" sz="897">
                <a:solidFill>
                  <a:srgbClr val="188038"/>
                </a:solidFill>
                <a:latin typeface="Roboto Mono"/>
                <a:ea typeface="Roboto Mono"/>
                <a:cs typeface="Roboto Mono"/>
                <a:sym typeface="Roboto Mono"/>
              </a:rPr>
              <a:t>%s\n",</a:t>
            </a:r>
            <a:r>
              <a:rPr lang="en" sz="897">
                <a:solidFill>
                  <a:schemeClr val="dk1"/>
                </a:solidFill>
                <a:latin typeface="Roboto Mono"/>
                <a:ea typeface="Roboto Mono"/>
                <a:cs typeface="Roboto Mono"/>
                <a:sym typeface="Roboto Mono"/>
              </a:rPr>
              <a:t> </a:t>
            </a:r>
            <a:r>
              <a:rPr lang="en" sz="897">
                <a:solidFill>
                  <a:srgbClr val="188038"/>
                </a:solidFill>
                <a:latin typeface="Roboto Mono"/>
                <a:ea typeface="Roboto Mono"/>
                <a:cs typeface="Roboto Mono"/>
                <a:sym typeface="Roboto Mono"/>
              </a:rPr>
              <a:t>records[i].unit_name);</a:t>
            </a:r>
            <a:endParaRPr sz="897">
              <a:solidFill>
                <a:schemeClr val="dk1"/>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852"/>
              <a:buFont typeface="Arial"/>
              <a:buNone/>
            </a:pPr>
            <a:r>
              <a:rPr lang="en" sz="897">
                <a:solidFill>
                  <a:schemeClr val="dk1"/>
                </a:solidFill>
                <a:latin typeface="Roboto Mono"/>
                <a:ea typeface="Roboto Mono"/>
                <a:cs typeface="Roboto Mono"/>
                <a:sym typeface="Roboto Mono"/>
              </a:rPr>
              <a:t>            </a:t>
            </a:r>
            <a:r>
              <a:rPr lang="en" sz="897">
                <a:solidFill>
                  <a:srgbClr val="188038"/>
                </a:solidFill>
                <a:latin typeface="Roboto Mono"/>
                <a:ea typeface="Roboto Mono"/>
                <a:cs typeface="Roboto Mono"/>
                <a:sym typeface="Roboto Mono"/>
              </a:rPr>
              <a:t>printf("Contact</a:t>
            </a:r>
            <a:r>
              <a:rPr lang="en" sz="897">
                <a:solidFill>
                  <a:schemeClr val="dk1"/>
                </a:solidFill>
                <a:latin typeface="Roboto Mono"/>
                <a:ea typeface="Roboto Mono"/>
                <a:cs typeface="Roboto Mono"/>
                <a:sym typeface="Roboto Mono"/>
              </a:rPr>
              <a:t> </a:t>
            </a:r>
            <a:r>
              <a:rPr lang="en" sz="897">
                <a:solidFill>
                  <a:srgbClr val="188038"/>
                </a:solidFill>
                <a:latin typeface="Roboto Mono"/>
                <a:ea typeface="Roboto Mono"/>
                <a:cs typeface="Roboto Mono"/>
                <a:sym typeface="Roboto Mono"/>
              </a:rPr>
              <a:t>Hours:</a:t>
            </a:r>
            <a:r>
              <a:rPr lang="en" sz="897">
                <a:solidFill>
                  <a:schemeClr val="dk1"/>
                </a:solidFill>
                <a:latin typeface="Roboto Mono"/>
                <a:ea typeface="Roboto Mono"/>
                <a:cs typeface="Roboto Mono"/>
                <a:sym typeface="Roboto Mono"/>
              </a:rPr>
              <a:t> </a:t>
            </a:r>
            <a:r>
              <a:rPr lang="en" sz="897">
                <a:solidFill>
                  <a:srgbClr val="188038"/>
                </a:solidFill>
                <a:latin typeface="Roboto Mono"/>
                <a:ea typeface="Roboto Mono"/>
                <a:cs typeface="Roboto Mono"/>
                <a:sym typeface="Roboto Mono"/>
              </a:rPr>
              <a:t>%.2f\n",</a:t>
            </a:r>
            <a:r>
              <a:rPr lang="en" sz="897">
                <a:solidFill>
                  <a:schemeClr val="dk1"/>
                </a:solidFill>
                <a:latin typeface="Roboto Mono"/>
                <a:ea typeface="Roboto Mono"/>
                <a:cs typeface="Roboto Mono"/>
                <a:sym typeface="Roboto Mono"/>
              </a:rPr>
              <a:t> </a:t>
            </a:r>
            <a:r>
              <a:rPr lang="en" sz="897">
                <a:solidFill>
                  <a:srgbClr val="188038"/>
                </a:solidFill>
                <a:latin typeface="Roboto Mono"/>
                <a:ea typeface="Roboto Mono"/>
                <a:cs typeface="Roboto Mono"/>
                <a:sym typeface="Roboto Mono"/>
              </a:rPr>
              <a:t>records[i].require_contact_hr);</a:t>
            </a:r>
            <a:endParaRPr sz="897">
              <a:solidFill>
                <a:schemeClr val="dk1"/>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852"/>
              <a:buFont typeface="Arial"/>
              <a:buNone/>
            </a:pPr>
            <a:r>
              <a:rPr lang="en" sz="897">
                <a:solidFill>
                  <a:schemeClr val="dk1"/>
                </a:solidFill>
                <a:latin typeface="Roboto Mono"/>
                <a:ea typeface="Roboto Mono"/>
                <a:cs typeface="Roboto Mono"/>
                <a:sym typeface="Roboto Mono"/>
              </a:rPr>
              <a:t>            </a:t>
            </a:r>
            <a:r>
              <a:rPr lang="en" sz="897">
                <a:solidFill>
                  <a:srgbClr val="188038"/>
                </a:solidFill>
                <a:latin typeface="Roboto Mono"/>
                <a:ea typeface="Roboto Mono"/>
                <a:cs typeface="Roboto Mono"/>
                <a:sym typeface="Roboto Mono"/>
              </a:rPr>
              <a:t>printf("Course</a:t>
            </a:r>
            <a:r>
              <a:rPr lang="en" sz="897">
                <a:solidFill>
                  <a:schemeClr val="dk1"/>
                </a:solidFill>
                <a:latin typeface="Roboto Mono"/>
                <a:ea typeface="Roboto Mono"/>
                <a:cs typeface="Roboto Mono"/>
                <a:sym typeface="Roboto Mono"/>
              </a:rPr>
              <a:t> </a:t>
            </a:r>
            <a:r>
              <a:rPr lang="en" sz="897">
                <a:solidFill>
                  <a:srgbClr val="188038"/>
                </a:solidFill>
                <a:latin typeface="Roboto Mono"/>
                <a:ea typeface="Roboto Mono"/>
                <a:cs typeface="Roboto Mono"/>
                <a:sym typeface="Roboto Mono"/>
              </a:rPr>
              <a:t>Outcome</a:t>
            </a:r>
            <a:r>
              <a:rPr lang="en" sz="897">
                <a:solidFill>
                  <a:schemeClr val="dk1"/>
                </a:solidFill>
                <a:latin typeface="Roboto Mono"/>
                <a:ea typeface="Roboto Mono"/>
                <a:cs typeface="Roboto Mono"/>
                <a:sym typeface="Roboto Mono"/>
              </a:rPr>
              <a:t> </a:t>
            </a:r>
            <a:r>
              <a:rPr lang="en" sz="897">
                <a:solidFill>
                  <a:srgbClr val="188038"/>
                </a:solidFill>
                <a:latin typeface="Roboto Mono"/>
                <a:ea typeface="Roboto Mono"/>
                <a:cs typeface="Roboto Mono"/>
                <a:sym typeface="Roboto Mono"/>
              </a:rPr>
              <a:t>ID:</a:t>
            </a:r>
            <a:r>
              <a:rPr lang="en" sz="897">
                <a:solidFill>
                  <a:schemeClr val="dk1"/>
                </a:solidFill>
                <a:latin typeface="Roboto Mono"/>
                <a:ea typeface="Roboto Mono"/>
                <a:cs typeface="Roboto Mono"/>
                <a:sym typeface="Roboto Mono"/>
              </a:rPr>
              <a:t> </a:t>
            </a:r>
            <a:r>
              <a:rPr lang="en" sz="897">
                <a:solidFill>
                  <a:srgbClr val="188038"/>
                </a:solidFill>
                <a:latin typeface="Roboto Mono"/>
                <a:ea typeface="Roboto Mono"/>
                <a:cs typeface="Roboto Mono"/>
                <a:sym typeface="Roboto Mono"/>
              </a:rPr>
              <a:t>%d\n",</a:t>
            </a:r>
            <a:r>
              <a:rPr lang="en" sz="897">
                <a:solidFill>
                  <a:schemeClr val="dk1"/>
                </a:solidFill>
                <a:latin typeface="Roboto Mono"/>
                <a:ea typeface="Roboto Mono"/>
                <a:cs typeface="Roboto Mono"/>
                <a:sym typeface="Roboto Mono"/>
              </a:rPr>
              <a:t> </a:t>
            </a:r>
            <a:r>
              <a:rPr lang="en" sz="897">
                <a:solidFill>
                  <a:srgbClr val="188038"/>
                </a:solidFill>
                <a:latin typeface="Roboto Mono"/>
                <a:ea typeface="Roboto Mono"/>
                <a:cs typeface="Roboto Mono"/>
                <a:sym typeface="Roboto Mono"/>
              </a:rPr>
              <a:t>records[i].cour_out_id);</a:t>
            </a:r>
            <a:endParaRPr sz="897">
              <a:solidFill>
                <a:schemeClr val="dk1"/>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852"/>
              <a:buFont typeface="Arial"/>
              <a:buNone/>
            </a:pPr>
            <a:r>
              <a:rPr lang="en" sz="897">
                <a:solidFill>
                  <a:schemeClr val="dk1"/>
                </a:solidFill>
                <a:latin typeface="Roboto Mono"/>
                <a:ea typeface="Roboto Mono"/>
                <a:cs typeface="Roboto Mono"/>
                <a:sym typeface="Roboto Mono"/>
              </a:rPr>
              <a:t>            </a:t>
            </a:r>
            <a:r>
              <a:rPr lang="en" sz="897">
                <a:solidFill>
                  <a:srgbClr val="188038"/>
                </a:solidFill>
                <a:latin typeface="Roboto Mono"/>
                <a:ea typeface="Roboto Mono"/>
                <a:cs typeface="Roboto Mono"/>
                <a:sym typeface="Roboto Mono"/>
              </a:rPr>
              <a:t>printf("Reference</a:t>
            </a:r>
            <a:r>
              <a:rPr lang="en" sz="897">
                <a:solidFill>
                  <a:schemeClr val="dk1"/>
                </a:solidFill>
                <a:latin typeface="Roboto Mono"/>
                <a:ea typeface="Roboto Mono"/>
                <a:cs typeface="Roboto Mono"/>
                <a:sym typeface="Roboto Mono"/>
              </a:rPr>
              <a:t> </a:t>
            </a:r>
            <a:r>
              <a:rPr lang="en" sz="897">
                <a:solidFill>
                  <a:srgbClr val="188038"/>
                </a:solidFill>
                <a:latin typeface="Roboto Mono"/>
                <a:ea typeface="Roboto Mono"/>
                <a:cs typeface="Roboto Mono"/>
                <a:sym typeface="Roboto Mono"/>
              </a:rPr>
              <a:t>ID:</a:t>
            </a:r>
            <a:r>
              <a:rPr lang="en" sz="897">
                <a:solidFill>
                  <a:schemeClr val="dk1"/>
                </a:solidFill>
                <a:latin typeface="Roboto Mono"/>
                <a:ea typeface="Roboto Mono"/>
                <a:cs typeface="Roboto Mono"/>
                <a:sym typeface="Roboto Mono"/>
              </a:rPr>
              <a:t> </a:t>
            </a:r>
            <a:r>
              <a:rPr lang="en" sz="897">
                <a:solidFill>
                  <a:srgbClr val="188038"/>
                </a:solidFill>
                <a:latin typeface="Roboto Mono"/>
                <a:ea typeface="Roboto Mono"/>
                <a:cs typeface="Roboto Mono"/>
                <a:sym typeface="Roboto Mono"/>
              </a:rPr>
              <a:t>%d\n",</a:t>
            </a:r>
            <a:r>
              <a:rPr lang="en" sz="897">
                <a:solidFill>
                  <a:schemeClr val="dk1"/>
                </a:solidFill>
                <a:latin typeface="Roboto Mono"/>
                <a:ea typeface="Roboto Mono"/>
                <a:cs typeface="Roboto Mono"/>
                <a:sym typeface="Roboto Mono"/>
              </a:rPr>
              <a:t> </a:t>
            </a:r>
            <a:r>
              <a:rPr lang="en" sz="897">
                <a:solidFill>
                  <a:srgbClr val="188038"/>
                </a:solidFill>
                <a:latin typeface="Roboto Mono"/>
                <a:ea typeface="Roboto Mono"/>
                <a:cs typeface="Roboto Mono"/>
                <a:sym typeface="Roboto Mono"/>
              </a:rPr>
              <a:t>records[i].ref_id);</a:t>
            </a:r>
            <a:endParaRPr sz="897">
              <a:solidFill>
                <a:schemeClr val="dk1"/>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852"/>
              <a:buFont typeface="Arial"/>
              <a:buNone/>
            </a:pPr>
            <a:r>
              <a:rPr lang="en" sz="897">
                <a:solidFill>
                  <a:schemeClr val="dk1"/>
                </a:solidFill>
                <a:latin typeface="Roboto Mono"/>
                <a:ea typeface="Roboto Mono"/>
                <a:cs typeface="Roboto Mono"/>
                <a:sym typeface="Roboto Mono"/>
              </a:rPr>
              <a:t>            </a:t>
            </a:r>
            <a:r>
              <a:rPr lang="en" sz="897">
                <a:solidFill>
                  <a:srgbClr val="188038"/>
                </a:solidFill>
                <a:latin typeface="Roboto Mono"/>
                <a:ea typeface="Roboto Mono"/>
                <a:cs typeface="Roboto Mono"/>
                <a:sym typeface="Roboto Mono"/>
              </a:rPr>
              <a:t>found</a:t>
            </a:r>
            <a:r>
              <a:rPr lang="en" sz="897">
                <a:solidFill>
                  <a:schemeClr val="dk1"/>
                </a:solidFill>
                <a:latin typeface="Roboto Mono"/>
                <a:ea typeface="Roboto Mono"/>
                <a:cs typeface="Roboto Mono"/>
                <a:sym typeface="Roboto Mono"/>
              </a:rPr>
              <a:t> </a:t>
            </a:r>
            <a:r>
              <a:rPr lang="en" sz="897">
                <a:solidFill>
                  <a:srgbClr val="188038"/>
                </a:solidFill>
                <a:latin typeface="Roboto Mono"/>
                <a:ea typeface="Roboto Mono"/>
                <a:cs typeface="Roboto Mono"/>
                <a:sym typeface="Roboto Mono"/>
              </a:rPr>
              <a:t>=</a:t>
            </a:r>
            <a:r>
              <a:rPr lang="en" sz="897">
                <a:solidFill>
                  <a:schemeClr val="dk1"/>
                </a:solidFill>
                <a:latin typeface="Roboto Mono"/>
                <a:ea typeface="Roboto Mono"/>
                <a:cs typeface="Roboto Mono"/>
                <a:sym typeface="Roboto Mono"/>
              </a:rPr>
              <a:t> </a:t>
            </a:r>
            <a:r>
              <a:rPr lang="en" sz="897">
                <a:solidFill>
                  <a:srgbClr val="188038"/>
                </a:solidFill>
                <a:latin typeface="Roboto Mono"/>
                <a:ea typeface="Roboto Mono"/>
                <a:cs typeface="Roboto Mono"/>
                <a:sym typeface="Roboto Mono"/>
              </a:rPr>
              <a:t>1;</a:t>
            </a:r>
            <a:endParaRPr sz="897">
              <a:solidFill>
                <a:schemeClr val="dk1"/>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852"/>
              <a:buFont typeface="Arial"/>
              <a:buNone/>
            </a:pPr>
            <a:r>
              <a:rPr lang="en" sz="897">
                <a:solidFill>
                  <a:schemeClr val="dk1"/>
                </a:solidFill>
                <a:latin typeface="Roboto Mono"/>
                <a:ea typeface="Roboto Mono"/>
                <a:cs typeface="Roboto Mono"/>
                <a:sym typeface="Roboto Mono"/>
              </a:rPr>
              <a:t>            </a:t>
            </a:r>
            <a:r>
              <a:rPr lang="en" sz="897">
                <a:solidFill>
                  <a:srgbClr val="188038"/>
                </a:solidFill>
                <a:latin typeface="Roboto Mono"/>
                <a:ea typeface="Roboto Mono"/>
                <a:cs typeface="Roboto Mono"/>
                <a:sym typeface="Roboto Mono"/>
              </a:rPr>
              <a:t>break;</a:t>
            </a:r>
            <a:endParaRPr sz="897">
              <a:solidFill>
                <a:schemeClr val="dk1"/>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852"/>
              <a:buFont typeface="Arial"/>
              <a:buNone/>
            </a:pPr>
            <a:r>
              <a:rPr lang="en" sz="897">
                <a:solidFill>
                  <a:schemeClr val="dk1"/>
                </a:solidFill>
                <a:latin typeface="Roboto Mono"/>
                <a:ea typeface="Roboto Mono"/>
                <a:cs typeface="Roboto Mono"/>
                <a:sym typeface="Roboto Mono"/>
              </a:rPr>
              <a:t>        </a:t>
            </a:r>
            <a:r>
              <a:rPr lang="en" sz="897">
                <a:solidFill>
                  <a:srgbClr val="188038"/>
                </a:solidFill>
                <a:latin typeface="Roboto Mono"/>
                <a:ea typeface="Roboto Mono"/>
                <a:cs typeface="Roboto Mono"/>
                <a:sym typeface="Roboto Mono"/>
              </a:rPr>
              <a:t>}</a:t>
            </a:r>
            <a:endParaRPr sz="897">
              <a:solidFill>
                <a:schemeClr val="dk1"/>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852"/>
              <a:buFont typeface="Arial"/>
              <a:buNone/>
            </a:pPr>
            <a:r>
              <a:rPr lang="en" sz="897">
                <a:solidFill>
                  <a:schemeClr val="dk1"/>
                </a:solidFill>
                <a:latin typeface="Roboto Mono"/>
                <a:ea typeface="Roboto Mono"/>
                <a:cs typeface="Roboto Mono"/>
                <a:sym typeface="Roboto Mono"/>
              </a:rPr>
              <a:t>    </a:t>
            </a:r>
            <a:r>
              <a:rPr lang="en" sz="897">
                <a:solidFill>
                  <a:srgbClr val="188038"/>
                </a:solidFill>
                <a:latin typeface="Roboto Mono"/>
                <a:ea typeface="Roboto Mono"/>
                <a:cs typeface="Roboto Mono"/>
                <a:sym typeface="Roboto Mono"/>
              </a:rPr>
              <a:t>}</a:t>
            </a:r>
            <a:endParaRPr sz="897">
              <a:solidFill>
                <a:schemeClr val="dk1"/>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852"/>
              <a:buFont typeface="Arial"/>
              <a:buNone/>
            </a:pPr>
            <a:r>
              <a:rPr lang="en" sz="897">
                <a:solidFill>
                  <a:schemeClr val="dk1"/>
                </a:solidFill>
                <a:latin typeface="Roboto Mono"/>
                <a:ea typeface="Roboto Mono"/>
                <a:cs typeface="Roboto Mono"/>
                <a:sym typeface="Roboto Mono"/>
              </a:rPr>
              <a:t>    </a:t>
            </a:r>
            <a:endParaRPr sz="897">
              <a:solidFill>
                <a:schemeClr val="dk1"/>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852"/>
              <a:buFont typeface="Arial"/>
              <a:buNone/>
            </a:pPr>
            <a:r>
              <a:rPr lang="en" sz="897">
                <a:solidFill>
                  <a:schemeClr val="dk1"/>
                </a:solidFill>
                <a:latin typeface="Roboto Mono"/>
                <a:ea typeface="Roboto Mono"/>
                <a:cs typeface="Roboto Mono"/>
                <a:sym typeface="Roboto Mono"/>
              </a:rPr>
              <a:t>    </a:t>
            </a:r>
            <a:r>
              <a:rPr lang="en" sz="897">
                <a:solidFill>
                  <a:srgbClr val="188038"/>
                </a:solidFill>
                <a:latin typeface="Roboto Mono"/>
                <a:ea typeface="Roboto Mono"/>
                <a:cs typeface="Roboto Mono"/>
                <a:sym typeface="Roboto Mono"/>
              </a:rPr>
              <a:t>if</a:t>
            </a:r>
            <a:r>
              <a:rPr lang="en" sz="897">
                <a:solidFill>
                  <a:schemeClr val="dk1"/>
                </a:solidFill>
                <a:latin typeface="Roboto Mono"/>
                <a:ea typeface="Roboto Mono"/>
                <a:cs typeface="Roboto Mono"/>
                <a:sym typeface="Roboto Mono"/>
              </a:rPr>
              <a:t> </a:t>
            </a:r>
            <a:r>
              <a:rPr lang="en" sz="897">
                <a:solidFill>
                  <a:srgbClr val="188038"/>
                </a:solidFill>
                <a:latin typeface="Roboto Mono"/>
                <a:ea typeface="Roboto Mono"/>
                <a:cs typeface="Roboto Mono"/>
                <a:sym typeface="Roboto Mono"/>
              </a:rPr>
              <a:t>(found</a:t>
            </a:r>
            <a:r>
              <a:rPr lang="en" sz="897">
                <a:solidFill>
                  <a:schemeClr val="dk1"/>
                </a:solidFill>
                <a:latin typeface="Roboto Mono"/>
                <a:ea typeface="Roboto Mono"/>
                <a:cs typeface="Roboto Mono"/>
                <a:sym typeface="Roboto Mono"/>
              </a:rPr>
              <a:t> </a:t>
            </a:r>
            <a:r>
              <a:rPr lang="en" sz="897">
                <a:solidFill>
                  <a:srgbClr val="188038"/>
                </a:solidFill>
                <a:latin typeface="Roboto Mono"/>
                <a:ea typeface="Roboto Mono"/>
                <a:cs typeface="Roboto Mono"/>
                <a:sym typeface="Roboto Mono"/>
              </a:rPr>
              <a:t>==</a:t>
            </a:r>
            <a:r>
              <a:rPr lang="en" sz="897">
                <a:solidFill>
                  <a:schemeClr val="dk1"/>
                </a:solidFill>
                <a:latin typeface="Roboto Mono"/>
                <a:ea typeface="Roboto Mono"/>
                <a:cs typeface="Roboto Mono"/>
                <a:sym typeface="Roboto Mono"/>
              </a:rPr>
              <a:t> </a:t>
            </a:r>
            <a:r>
              <a:rPr lang="en" sz="897">
                <a:solidFill>
                  <a:srgbClr val="188038"/>
                </a:solidFill>
                <a:latin typeface="Roboto Mono"/>
                <a:ea typeface="Roboto Mono"/>
                <a:cs typeface="Roboto Mono"/>
                <a:sym typeface="Roboto Mono"/>
              </a:rPr>
              <a:t>0)</a:t>
            </a:r>
            <a:r>
              <a:rPr lang="en" sz="897">
                <a:solidFill>
                  <a:schemeClr val="dk1"/>
                </a:solidFill>
                <a:latin typeface="Roboto Mono"/>
                <a:ea typeface="Roboto Mono"/>
                <a:cs typeface="Roboto Mono"/>
                <a:sym typeface="Roboto Mono"/>
              </a:rPr>
              <a:t> </a:t>
            </a:r>
            <a:r>
              <a:rPr lang="en" sz="897">
                <a:solidFill>
                  <a:srgbClr val="188038"/>
                </a:solidFill>
                <a:latin typeface="Roboto Mono"/>
                <a:ea typeface="Roboto Mono"/>
                <a:cs typeface="Roboto Mono"/>
                <a:sym typeface="Roboto Mono"/>
              </a:rPr>
              <a:t>{</a:t>
            </a:r>
            <a:endParaRPr sz="897">
              <a:solidFill>
                <a:schemeClr val="dk1"/>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852"/>
              <a:buFont typeface="Arial"/>
              <a:buNone/>
            </a:pPr>
            <a:r>
              <a:rPr lang="en" sz="897">
                <a:solidFill>
                  <a:schemeClr val="dk1"/>
                </a:solidFill>
                <a:latin typeface="Roboto Mono"/>
                <a:ea typeface="Roboto Mono"/>
                <a:cs typeface="Roboto Mono"/>
                <a:sym typeface="Roboto Mono"/>
              </a:rPr>
              <a:t>        </a:t>
            </a:r>
            <a:r>
              <a:rPr lang="en" sz="897">
                <a:solidFill>
                  <a:srgbClr val="188038"/>
                </a:solidFill>
                <a:latin typeface="Roboto Mono"/>
                <a:ea typeface="Roboto Mono"/>
                <a:cs typeface="Roboto Mono"/>
                <a:sym typeface="Roboto Mono"/>
              </a:rPr>
              <a:t>printf("Couldn't</a:t>
            </a:r>
            <a:r>
              <a:rPr lang="en" sz="897">
                <a:solidFill>
                  <a:schemeClr val="dk1"/>
                </a:solidFill>
                <a:latin typeface="Roboto Mono"/>
                <a:ea typeface="Roboto Mono"/>
                <a:cs typeface="Roboto Mono"/>
                <a:sym typeface="Roboto Mono"/>
              </a:rPr>
              <a:t> </a:t>
            </a:r>
            <a:r>
              <a:rPr lang="en" sz="897">
                <a:solidFill>
                  <a:srgbClr val="188038"/>
                </a:solidFill>
                <a:latin typeface="Roboto Mono"/>
                <a:ea typeface="Roboto Mono"/>
                <a:cs typeface="Roboto Mono"/>
                <a:sym typeface="Roboto Mono"/>
              </a:rPr>
              <a:t>find</a:t>
            </a:r>
            <a:r>
              <a:rPr lang="en" sz="897">
                <a:solidFill>
                  <a:schemeClr val="dk1"/>
                </a:solidFill>
                <a:latin typeface="Roboto Mono"/>
                <a:ea typeface="Roboto Mono"/>
                <a:cs typeface="Roboto Mono"/>
                <a:sym typeface="Roboto Mono"/>
              </a:rPr>
              <a:t> </a:t>
            </a:r>
            <a:r>
              <a:rPr lang="en" sz="897">
                <a:solidFill>
                  <a:srgbClr val="188038"/>
                </a:solidFill>
                <a:latin typeface="Roboto Mono"/>
                <a:ea typeface="Roboto Mono"/>
                <a:cs typeface="Roboto Mono"/>
                <a:sym typeface="Roboto Mono"/>
              </a:rPr>
              <a:t>that</a:t>
            </a:r>
            <a:r>
              <a:rPr lang="en" sz="897">
                <a:solidFill>
                  <a:schemeClr val="dk1"/>
                </a:solidFill>
                <a:latin typeface="Roboto Mono"/>
                <a:ea typeface="Roboto Mono"/>
                <a:cs typeface="Roboto Mono"/>
                <a:sym typeface="Roboto Mono"/>
              </a:rPr>
              <a:t> </a:t>
            </a:r>
            <a:r>
              <a:rPr lang="en" sz="897">
                <a:solidFill>
                  <a:srgbClr val="188038"/>
                </a:solidFill>
                <a:latin typeface="Roboto Mono"/>
                <a:ea typeface="Roboto Mono"/>
                <a:cs typeface="Roboto Mono"/>
                <a:sym typeface="Roboto Mono"/>
              </a:rPr>
              <a:t>record!\n");</a:t>
            </a:r>
            <a:endParaRPr sz="897">
              <a:solidFill>
                <a:schemeClr val="dk1"/>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852"/>
              <a:buFont typeface="Arial"/>
              <a:buNone/>
            </a:pPr>
            <a:r>
              <a:rPr lang="en" sz="897">
                <a:solidFill>
                  <a:schemeClr val="dk1"/>
                </a:solidFill>
                <a:latin typeface="Roboto Mono"/>
                <a:ea typeface="Roboto Mono"/>
                <a:cs typeface="Roboto Mono"/>
                <a:sym typeface="Roboto Mono"/>
              </a:rPr>
              <a:t>    </a:t>
            </a:r>
            <a:r>
              <a:rPr lang="en" sz="897">
                <a:solidFill>
                  <a:srgbClr val="188038"/>
                </a:solidFill>
                <a:latin typeface="Roboto Mono"/>
                <a:ea typeface="Roboto Mono"/>
                <a:cs typeface="Roboto Mono"/>
                <a:sym typeface="Roboto Mono"/>
              </a:rPr>
              <a:t>}</a:t>
            </a:r>
            <a:endParaRPr sz="897">
              <a:solidFill>
                <a:schemeClr val="dk1"/>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852"/>
              <a:buFont typeface="Arial"/>
              <a:buNone/>
            </a:pPr>
            <a:r>
              <a:rPr lang="en" sz="897">
                <a:solidFill>
                  <a:srgbClr val="188038"/>
                </a:solidFill>
                <a:latin typeface="Roboto Mono"/>
                <a:ea typeface="Roboto Mono"/>
                <a:cs typeface="Roboto Mono"/>
                <a:sym typeface="Roboto Mono"/>
              </a:rPr>
              <a:t>}</a:t>
            </a:r>
            <a:endParaRPr sz="897">
              <a:solidFill>
                <a:schemeClr val="dk1"/>
              </a:solidFill>
              <a:latin typeface="Roboto Mono"/>
              <a:ea typeface="Roboto Mono"/>
              <a:cs typeface="Roboto Mono"/>
              <a:sym typeface="Roboto Mono"/>
            </a:endParaRPr>
          </a:p>
          <a:p>
            <a:pPr indent="0" lvl="0" marL="0" rtl="0" algn="l">
              <a:lnSpc>
                <a:spcPct val="95000"/>
              </a:lnSpc>
              <a:spcBef>
                <a:spcPts val="0"/>
              </a:spcBef>
              <a:spcAft>
                <a:spcPts val="1200"/>
              </a:spcAft>
              <a:buSzPts val="852"/>
              <a:buNone/>
            </a:pPr>
            <a:r>
              <a:t/>
            </a:r>
            <a:endParaRPr sz="1395"/>
          </a:p>
        </p:txBody>
      </p:sp>
      <p:pic>
        <p:nvPicPr>
          <p:cNvPr id="144" name="Google Shape;144;p25"/>
          <p:cNvPicPr preferRelativeResize="0"/>
          <p:nvPr/>
        </p:nvPicPr>
        <p:blipFill>
          <a:blip r:embed="rId3">
            <a:alphaModFix/>
          </a:blip>
          <a:stretch>
            <a:fillRect/>
          </a:stretch>
        </p:blipFill>
        <p:spPr>
          <a:xfrm>
            <a:off x="7228274" y="0"/>
            <a:ext cx="1915725" cy="917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Sample Source Code</a:t>
            </a:r>
            <a:endParaRPr/>
          </a:p>
        </p:txBody>
      </p:sp>
      <p:sp>
        <p:nvSpPr>
          <p:cNvPr id="150" name="Google Shape;150;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935"/>
              <a:buFont typeface="Arial"/>
              <a:buNone/>
            </a:pPr>
            <a:r>
              <a:rPr lang="en" sz="964">
                <a:solidFill>
                  <a:srgbClr val="188038"/>
                </a:solidFill>
                <a:latin typeface="Roboto Mono"/>
                <a:ea typeface="Roboto Mono"/>
                <a:cs typeface="Roboto Mono"/>
                <a:sym typeface="Roboto Mono"/>
              </a:rPr>
              <a:t>void</a:t>
            </a:r>
            <a:r>
              <a:rPr lang="en" sz="964">
                <a:solidFill>
                  <a:schemeClr val="dk1"/>
                </a:solidFill>
                <a:latin typeface="Roboto Mono"/>
                <a:ea typeface="Roboto Mono"/>
                <a:cs typeface="Roboto Mono"/>
                <a:sym typeface="Roboto Mono"/>
              </a:rPr>
              <a:t> </a:t>
            </a:r>
            <a:r>
              <a:rPr lang="en" sz="964">
                <a:solidFill>
                  <a:srgbClr val="188038"/>
                </a:solidFill>
                <a:latin typeface="Roboto Mono"/>
                <a:ea typeface="Roboto Mono"/>
                <a:cs typeface="Roboto Mono"/>
                <a:sym typeface="Roboto Mono"/>
              </a:rPr>
              <a:t>optiminds_course_util_store()</a:t>
            </a:r>
            <a:r>
              <a:rPr lang="en" sz="964">
                <a:solidFill>
                  <a:schemeClr val="dk1"/>
                </a:solidFill>
                <a:latin typeface="Roboto Mono"/>
                <a:ea typeface="Roboto Mono"/>
                <a:cs typeface="Roboto Mono"/>
                <a:sym typeface="Roboto Mono"/>
              </a:rPr>
              <a:t> </a:t>
            </a:r>
            <a:r>
              <a:rPr lang="en" sz="964">
                <a:solidFill>
                  <a:srgbClr val="188038"/>
                </a:solidFill>
                <a:latin typeface="Roboto Mono"/>
                <a:ea typeface="Roboto Mono"/>
                <a:cs typeface="Roboto Mono"/>
                <a:sym typeface="Roboto Mono"/>
              </a:rPr>
              <a:t>{</a:t>
            </a:r>
            <a:endParaRPr sz="964">
              <a:solidFill>
                <a:schemeClr val="dk1"/>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935"/>
              <a:buFont typeface="Arial"/>
              <a:buNone/>
            </a:pPr>
            <a:r>
              <a:rPr lang="en" sz="964">
                <a:solidFill>
                  <a:schemeClr val="dk1"/>
                </a:solidFill>
                <a:latin typeface="Roboto Mono"/>
                <a:ea typeface="Roboto Mono"/>
                <a:cs typeface="Roboto Mono"/>
                <a:sym typeface="Roboto Mono"/>
              </a:rPr>
              <a:t>    </a:t>
            </a:r>
            <a:r>
              <a:rPr lang="en" sz="964">
                <a:solidFill>
                  <a:srgbClr val="188038"/>
                </a:solidFill>
                <a:latin typeface="Roboto Mono"/>
                <a:ea typeface="Roboto Mono"/>
                <a:cs typeface="Roboto Mono"/>
                <a:sym typeface="Roboto Mono"/>
              </a:rPr>
              <a:t>FILE</a:t>
            </a:r>
            <a:r>
              <a:rPr lang="en" sz="964">
                <a:solidFill>
                  <a:schemeClr val="dk1"/>
                </a:solidFill>
                <a:latin typeface="Roboto Mono"/>
                <a:ea typeface="Roboto Mono"/>
                <a:cs typeface="Roboto Mono"/>
                <a:sym typeface="Roboto Mono"/>
              </a:rPr>
              <a:t> </a:t>
            </a:r>
            <a:r>
              <a:rPr lang="en" sz="964">
                <a:solidFill>
                  <a:srgbClr val="188038"/>
                </a:solidFill>
                <a:latin typeface="Roboto Mono"/>
                <a:ea typeface="Roboto Mono"/>
                <a:cs typeface="Roboto Mono"/>
                <a:sym typeface="Roboto Mono"/>
              </a:rPr>
              <a:t>*file;</a:t>
            </a:r>
            <a:endParaRPr sz="964">
              <a:solidFill>
                <a:schemeClr val="dk1"/>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935"/>
              <a:buFont typeface="Arial"/>
              <a:buNone/>
            </a:pPr>
            <a:r>
              <a:rPr lang="en" sz="964">
                <a:solidFill>
                  <a:schemeClr val="dk1"/>
                </a:solidFill>
                <a:latin typeface="Roboto Mono"/>
                <a:ea typeface="Roboto Mono"/>
                <a:cs typeface="Roboto Mono"/>
                <a:sym typeface="Roboto Mono"/>
              </a:rPr>
              <a:t>    </a:t>
            </a:r>
            <a:r>
              <a:rPr lang="en" sz="964">
                <a:solidFill>
                  <a:srgbClr val="188038"/>
                </a:solidFill>
                <a:latin typeface="Roboto Mono"/>
                <a:ea typeface="Roboto Mono"/>
                <a:cs typeface="Roboto Mono"/>
                <a:sym typeface="Roboto Mono"/>
              </a:rPr>
              <a:t>int</a:t>
            </a:r>
            <a:r>
              <a:rPr lang="en" sz="964">
                <a:solidFill>
                  <a:schemeClr val="dk1"/>
                </a:solidFill>
                <a:latin typeface="Roboto Mono"/>
                <a:ea typeface="Roboto Mono"/>
                <a:cs typeface="Roboto Mono"/>
                <a:sym typeface="Roboto Mono"/>
              </a:rPr>
              <a:t> </a:t>
            </a:r>
            <a:r>
              <a:rPr lang="en" sz="964">
                <a:solidFill>
                  <a:srgbClr val="188038"/>
                </a:solidFill>
                <a:latin typeface="Roboto Mono"/>
                <a:ea typeface="Roboto Mono"/>
                <a:cs typeface="Roboto Mono"/>
                <a:sym typeface="Roboto Mono"/>
              </a:rPr>
              <a:t>i;</a:t>
            </a:r>
            <a:endParaRPr sz="964">
              <a:solidFill>
                <a:schemeClr val="dk1"/>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935"/>
              <a:buFont typeface="Arial"/>
              <a:buNone/>
            </a:pPr>
            <a:r>
              <a:rPr lang="en" sz="964">
                <a:solidFill>
                  <a:schemeClr val="dk1"/>
                </a:solidFill>
                <a:latin typeface="Roboto Mono"/>
                <a:ea typeface="Roboto Mono"/>
                <a:cs typeface="Roboto Mono"/>
                <a:sym typeface="Roboto Mono"/>
              </a:rPr>
              <a:t>    </a:t>
            </a:r>
            <a:endParaRPr sz="964">
              <a:solidFill>
                <a:schemeClr val="dk1"/>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935"/>
              <a:buFont typeface="Arial"/>
              <a:buNone/>
            </a:pPr>
            <a:r>
              <a:rPr lang="en" sz="964">
                <a:solidFill>
                  <a:schemeClr val="dk1"/>
                </a:solidFill>
                <a:latin typeface="Roboto Mono"/>
                <a:ea typeface="Roboto Mono"/>
                <a:cs typeface="Roboto Mono"/>
                <a:sym typeface="Roboto Mono"/>
              </a:rPr>
              <a:t>    </a:t>
            </a:r>
            <a:r>
              <a:rPr lang="en" sz="964">
                <a:solidFill>
                  <a:srgbClr val="188038"/>
                </a:solidFill>
                <a:latin typeface="Roboto Mono"/>
                <a:ea typeface="Roboto Mono"/>
                <a:cs typeface="Roboto Mono"/>
                <a:sym typeface="Roboto Mono"/>
              </a:rPr>
              <a:t>file</a:t>
            </a:r>
            <a:r>
              <a:rPr lang="en" sz="964">
                <a:solidFill>
                  <a:schemeClr val="dk1"/>
                </a:solidFill>
                <a:latin typeface="Roboto Mono"/>
                <a:ea typeface="Roboto Mono"/>
                <a:cs typeface="Roboto Mono"/>
                <a:sym typeface="Roboto Mono"/>
              </a:rPr>
              <a:t> </a:t>
            </a:r>
            <a:r>
              <a:rPr lang="en" sz="964">
                <a:solidFill>
                  <a:srgbClr val="188038"/>
                </a:solidFill>
                <a:latin typeface="Roboto Mono"/>
                <a:ea typeface="Roboto Mono"/>
                <a:cs typeface="Roboto Mono"/>
                <a:sym typeface="Roboto Mono"/>
              </a:rPr>
              <a:t>=</a:t>
            </a:r>
            <a:r>
              <a:rPr lang="en" sz="964">
                <a:solidFill>
                  <a:schemeClr val="dk1"/>
                </a:solidFill>
                <a:latin typeface="Roboto Mono"/>
                <a:ea typeface="Roboto Mono"/>
                <a:cs typeface="Roboto Mono"/>
                <a:sym typeface="Roboto Mono"/>
              </a:rPr>
              <a:t> </a:t>
            </a:r>
            <a:r>
              <a:rPr lang="en" sz="964">
                <a:solidFill>
                  <a:srgbClr val="188038"/>
                </a:solidFill>
                <a:latin typeface="Roboto Mono"/>
                <a:ea typeface="Roboto Mono"/>
                <a:cs typeface="Roboto Mono"/>
                <a:sym typeface="Roboto Mono"/>
              </a:rPr>
              <a:t>fopen(FILE_NAME,</a:t>
            </a:r>
            <a:r>
              <a:rPr lang="en" sz="964">
                <a:solidFill>
                  <a:schemeClr val="dk1"/>
                </a:solidFill>
                <a:latin typeface="Roboto Mono"/>
                <a:ea typeface="Roboto Mono"/>
                <a:cs typeface="Roboto Mono"/>
                <a:sym typeface="Roboto Mono"/>
              </a:rPr>
              <a:t> </a:t>
            </a:r>
            <a:r>
              <a:rPr lang="en" sz="964">
                <a:solidFill>
                  <a:srgbClr val="188038"/>
                </a:solidFill>
                <a:latin typeface="Roboto Mono"/>
                <a:ea typeface="Roboto Mono"/>
                <a:cs typeface="Roboto Mono"/>
                <a:sym typeface="Roboto Mono"/>
              </a:rPr>
              <a:t>"w");</a:t>
            </a:r>
            <a:endParaRPr sz="964">
              <a:solidFill>
                <a:schemeClr val="dk1"/>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935"/>
              <a:buFont typeface="Arial"/>
              <a:buNone/>
            </a:pPr>
            <a:r>
              <a:rPr lang="en" sz="964">
                <a:solidFill>
                  <a:schemeClr val="dk1"/>
                </a:solidFill>
                <a:latin typeface="Roboto Mono"/>
                <a:ea typeface="Roboto Mono"/>
                <a:cs typeface="Roboto Mono"/>
                <a:sym typeface="Roboto Mono"/>
              </a:rPr>
              <a:t>    </a:t>
            </a:r>
            <a:r>
              <a:rPr lang="en" sz="964">
                <a:solidFill>
                  <a:srgbClr val="188038"/>
                </a:solidFill>
                <a:latin typeface="Roboto Mono"/>
                <a:ea typeface="Roboto Mono"/>
                <a:cs typeface="Roboto Mono"/>
                <a:sym typeface="Roboto Mono"/>
              </a:rPr>
              <a:t>if</a:t>
            </a:r>
            <a:r>
              <a:rPr lang="en" sz="964">
                <a:solidFill>
                  <a:schemeClr val="dk1"/>
                </a:solidFill>
                <a:latin typeface="Roboto Mono"/>
                <a:ea typeface="Roboto Mono"/>
                <a:cs typeface="Roboto Mono"/>
                <a:sym typeface="Roboto Mono"/>
              </a:rPr>
              <a:t> </a:t>
            </a:r>
            <a:r>
              <a:rPr lang="en" sz="964">
                <a:solidFill>
                  <a:srgbClr val="188038"/>
                </a:solidFill>
                <a:latin typeface="Roboto Mono"/>
                <a:ea typeface="Roboto Mono"/>
                <a:cs typeface="Roboto Mono"/>
                <a:sym typeface="Roboto Mono"/>
              </a:rPr>
              <a:t>(file</a:t>
            </a:r>
            <a:r>
              <a:rPr lang="en" sz="964">
                <a:solidFill>
                  <a:schemeClr val="dk1"/>
                </a:solidFill>
                <a:latin typeface="Roboto Mono"/>
                <a:ea typeface="Roboto Mono"/>
                <a:cs typeface="Roboto Mono"/>
                <a:sym typeface="Roboto Mono"/>
              </a:rPr>
              <a:t> </a:t>
            </a:r>
            <a:r>
              <a:rPr lang="en" sz="964">
                <a:solidFill>
                  <a:srgbClr val="188038"/>
                </a:solidFill>
                <a:latin typeface="Roboto Mono"/>
                <a:ea typeface="Roboto Mono"/>
                <a:cs typeface="Roboto Mono"/>
                <a:sym typeface="Roboto Mono"/>
              </a:rPr>
              <a:t>==</a:t>
            </a:r>
            <a:r>
              <a:rPr lang="en" sz="964">
                <a:solidFill>
                  <a:schemeClr val="dk1"/>
                </a:solidFill>
                <a:latin typeface="Roboto Mono"/>
                <a:ea typeface="Roboto Mono"/>
                <a:cs typeface="Roboto Mono"/>
                <a:sym typeface="Roboto Mono"/>
              </a:rPr>
              <a:t> </a:t>
            </a:r>
            <a:r>
              <a:rPr lang="en" sz="964">
                <a:solidFill>
                  <a:srgbClr val="188038"/>
                </a:solidFill>
                <a:latin typeface="Roboto Mono"/>
                <a:ea typeface="Roboto Mono"/>
                <a:cs typeface="Roboto Mono"/>
                <a:sym typeface="Roboto Mono"/>
              </a:rPr>
              <a:t>NULL)</a:t>
            </a:r>
            <a:r>
              <a:rPr lang="en" sz="964">
                <a:solidFill>
                  <a:schemeClr val="dk1"/>
                </a:solidFill>
                <a:latin typeface="Roboto Mono"/>
                <a:ea typeface="Roboto Mono"/>
                <a:cs typeface="Roboto Mono"/>
                <a:sym typeface="Roboto Mono"/>
              </a:rPr>
              <a:t> </a:t>
            </a:r>
            <a:r>
              <a:rPr lang="en" sz="964">
                <a:solidFill>
                  <a:srgbClr val="188038"/>
                </a:solidFill>
                <a:latin typeface="Roboto Mono"/>
                <a:ea typeface="Roboto Mono"/>
                <a:cs typeface="Roboto Mono"/>
                <a:sym typeface="Roboto Mono"/>
              </a:rPr>
              <a:t>{</a:t>
            </a:r>
            <a:endParaRPr sz="964">
              <a:solidFill>
                <a:schemeClr val="dk1"/>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935"/>
              <a:buFont typeface="Arial"/>
              <a:buNone/>
            </a:pPr>
            <a:r>
              <a:rPr lang="en" sz="964">
                <a:solidFill>
                  <a:schemeClr val="dk1"/>
                </a:solidFill>
                <a:latin typeface="Roboto Mono"/>
                <a:ea typeface="Roboto Mono"/>
                <a:cs typeface="Roboto Mono"/>
                <a:sym typeface="Roboto Mono"/>
              </a:rPr>
              <a:t>        </a:t>
            </a:r>
            <a:r>
              <a:rPr lang="en" sz="964">
                <a:solidFill>
                  <a:srgbClr val="188038"/>
                </a:solidFill>
                <a:latin typeface="Roboto Mono"/>
                <a:ea typeface="Roboto Mono"/>
                <a:cs typeface="Roboto Mono"/>
                <a:sym typeface="Roboto Mono"/>
              </a:rPr>
              <a:t>printf("Can't</a:t>
            </a:r>
            <a:r>
              <a:rPr lang="en" sz="964">
                <a:solidFill>
                  <a:schemeClr val="dk1"/>
                </a:solidFill>
                <a:latin typeface="Roboto Mono"/>
                <a:ea typeface="Roboto Mono"/>
                <a:cs typeface="Roboto Mono"/>
                <a:sym typeface="Roboto Mono"/>
              </a:rPr>
              <a:t> </a:t>
            </a:r>
            <a:r>
              <a:rPr lang="en" sz="964">
                <a:solidFill>
                  <a:srgbClr val="188038"/>
                </a:solidFill>
                <a:latin typeface="Roboto Mono"/>
                <a:ea typeface="Roboto Mono"/>
                <a:cs typeface="Roboto Mono"/>
                <a:sym typeface="Roboto Mono"/>
              </a:rPr>
              <a:t>open</a:t>
            </a:r>
            <a:r>
              <a:rPr lang="en" sz="964">
                <a:solidFill>
                  <a:schemeClr val="dk1"/>
                </a:solidFill>
                <a:latin typeface="Roboto Mono"/>
                <a:ea typeface="Roboto Mono"/>
                <a:cs typeface="Roboto Mono"/>
                <a:sym typeface="Roboto Mono"/>
              </a:rPr>
              <a:t> </a:t>
            </a:r>
            <a:r>
              <a:rPr lang="en" sz="964">
                <a:solidFill>
                  <a:srgbClr val="188038"/>
                </a:solidFill>
                <a:latin typeface="Roboto Mono"/>
                <a:ea typeface="Roboto Mono"/>
                <a:cs typeface="Roboto Mono"/>
                <a:sym typeface="Roboto Mono"/>
              </a:rPr>
              <a:t>file!\n");</a:t>
            </a:r>
            <a:endParaRPr sz="964">
              <a:solidFill>
                <a:schemeClr val="dk1"/>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935"/>
              <a:buFont typeface="Arial"/>
              <a:buNone/>
            </a:pPr>
            <a:r>
              <a:rPr lang="en" sz="964">
                <a:solidFill>
                  <a:schemeClr val="dk1"/>
                </a:solidFill>
                <a:latin typeface="Roboto Mono"/>
                <a:ea typeface="Roboto Mono"/>
                <a:cs typeface="Roboto Mono"/>
                <a:sym typeface="Roboto Mono"/>
              </a:rPr>
              <a:t>        </a:t>
            </a:r>
            <a:r>
              <a:rPr lang="en" sz="964">
                <a:solidFill>
                  <a:srgbClr val="188038"/>
                </a:solidFill>
                <a:latin typeface="Roboto Mono"/>
                <a:ea typeface="Roboto Mono"/>
                <a:cs typeface="Roboto Mono"/>
                <a:sym typeface="Roboto Mono"/>
              </a:rPr>
              <a:t>return;</a:t>
            </a:r>
            <a:endParaRPr sz="964">
              <a:solidFill>
                <a:schemeClr val="dk1"/>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935"/>
              <a:buFont typeface="Arial"/>
              <a:buNone/>
            </a:pPr>
            <a:r>
              <a:rPr lang="en" sz="964">
                <a:solidFill>
                  <a:schemeClr val="dk1"/>
                </a:solidFill>
                <a:latin typeface="Roboto Mono"/>
                <a:ea typeface="Roboto Mono"/>
                <a:cs typeface="Roboto Mono"/>
                <a:sym typeface="Roboto Mono"/>
              </a:rPr>
              <a:t>    </a:t>
            </a:r>
            <a:r>
              <a:rPr lang="en" sz="964">
                <a:solidFill>
                  <a:srgbClr val="188038"/>
                </a:solidFill>
                <a:latin typeface="Roboto Mono"/>
                <a:ea typeface="Roboto Mono"/>
                <a:cs typeface="Roboto Mono"/>
                <a:sym typeface="Roboto Mono"/>
              </a:rPr>
              <a:t>}</a:t>
            </a:r>
            <a:endParaRPr sz="964">
              <a:solidFill>
                <a:schemeClr val="dk1"/>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935"/>
              <a:buFont typeface="Arial"/>
              <a:buNone/>
            </a:pPr>
            <a:r>
              <a:rPr lang="en" sz="964">
                <a:solidFill>
                  <a:schemeClr val="dk1"/>
                </a:solidFill>
                <a:latin typeface="Roboto Mono"/>
                <a:ea typeface="Roboto Mono"/>
                <a:cs typeface="Roboto Mono"/>
                <a:sym typeface="Roboto Mono"/>
              </a:rPr>
              <a:t>    </a:t>
            </a:r>
            <a:endParaRPr sz="964">
              <a:solidFill>
                <a:schemeClr val="dk1"/>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935"/>
              <a:buFont typeface="Arial"/>
              <a:buNone/>
            </a:pPr>
            <a:r>
              <a:rPr lang="en" sz="964">
                <a:solidFill>
                  <a:schemeClr val="dk1"/>
                </a:solidFill>
                <a:latin typeface="Roboto Mono"/>
                <a:ea typeface="Roboto Mono"/>
                <a:cs typeface="Roboto Mono"/>
                <a:sym typeface="Roboto Mono"/>
              </a:rPr>
              <a:t>    </a:t>
            </a:r>
            <a:r>
              <a:rPr lang="en" sz="964">
                <a:solidFill>
                  <a:srgbClr val="188038"/>
                </a:solidFill>
                <a:latin typeface="Roboto Mono"/>
                <a:ea typeface="Roboto Mono"/>
                <a:cs typeface="Roboto Mono"/>
                <a:sym typeface="Roboto Mono"/>
              </a:rPr>
              <a:t>for</a:t>
            </a:r>
            <a:r>
              <a:rPr lang="en" sz="964">
                <a:solidFill>
                  <a:schemeClr val="dk1"/>
                </a:solidFill>
                <a:latin typeface="Roboto Mono"/>
                <a:ea typeface="Roboto Mono"/>
                <a:cs typeface="Roboto Mono"/>
                <a:sym typeface="Roboto Mono"/>
              </a:rPr>
              <a:t> </a:t>
            </a:r>
            <a:r>
              <a:rPr lang="en" sz="964">
                <a:solidFill>
                  <a:srgbClr val="188038"/>
                </a:solidFill>
                <a:latin typeface="Roboto Mono"/>
                <a:ea typeface="Roboto Mono"/>
                <a:cs typeface="Roboto Mono"/>
                <a:sym typeface="Roboto Mono"/>
              </a:rPr>
              <a:t>(i</a:t>
            </a:r>
            <a:r>
              <a:rPr lang="en" sz="964">
                <a:solidFill>
                  <a:schemeClr val="dk1"/>
                </a:solidFill>
                <a:latin typeface="Roboto Mono"/>
                <a:ea typeface="Roboto Mono"/>
                <a:cs typeface="Roboto Mono"/>
                <a:sym typeface="Roboto Mono"/>
              </a:rPr>
              <a:t> </a:t>
            </a:r>
            <a:r>
              <a:rPr lang="en" sz="964">
                <a:solidFill>
                  <a:srgbClr val="188038"/>
                </a:solidFill>
                <a:latin typeface="Roboto Mono"/>
                <a:ea typeface="Roboto Mono"/>
                <a:cs typeface="Roboto Mono"/>
                <a:sym typeface="Roboto Mono"/>
              </a:rPr>
              <a:t>=</a:t>
            </a:r>
            <a:r>
              <a:rPr lang="en" sz="964">
                <a:solidFill>
                  <a:schemeClr val="dk1"/>
                </a:solidFill>
                <a:latin typeface="Roboto Mono"/>
                <a:ea typeface="Roboto Mono"/>
                <a:cs typeface="Roboto Mono"/>
                <a:sym typeface="Roboto Mono"/>
              </a:rPr>
              <a:t> </a:t>
            </a:r>
            <a:r>
              <a:rPr lang="en" sz="964">
                <a:solidFill>
                  <a:srgbClr val="188038"/>
                </a:solidFill>
                <a:latin typeface="Roboto Mono"/>
                <a:ea typeface="Roboto Mono"/>
                <a:cs typeface="Roboto Mono"/>
                <a:sym typeface="Roboto Mono"/>
              </a:rPr>
              <a:t>0;</a:t>
            </a:r>
            <a:r>
              <a:rPr lang="en" sz="964">
                <a:solidFill>
                  <a:schemeClr val="dk1"/>
                </a:solidFill>
                <a:latin typeface="Roboto Mono"/>
                <a:ea typeface="Roboto Mono"/>
                <a:cs typeface="Roboto Mono"/>
                <a:sym typeface="Roboto Mono"/>
              </a:rPr>
              <a:t> </a:t>
            </a:r>
            <a:r>
              <a:rPr lang="en" sz="964">
                <a:solidFill>
                  <a:srgbClr val="188038"/>
                </a:solidFill>
                <a:latin typeface="Roboto Mono"/>
                <a:ea typeface="Roboto Mono"/>
                <a:cs typeface="Roboto Mono"/>
                <a:sym typeface="Roboto Mono"/>
              </a:rPr>
              <a:t>i</a:t>
            </a:r>
            <a:r>
              <a:rPr lang="en" sz="964">
                <a:solidFill>
                  <a:schemeClr val="dk1"/>
                </a:solidFill>
                <a:latin typeface="Roboto Mono"/>
                <a:ea typeface="Roboto Mono"/>
                <a:cs typeface="Roboto Mono"/>
                <a:sym typeface="Roboto Mono"/>
              </a:rPr>
              <a:t> </a:t>
            </a:r>
            <a:r>
              <a:rPr lang="en" sz="964">
                <a:solidFill>
                  <a:srgbClr val="188038"/>
                </a:solidFill>
                <a:latin typeface="Roboto Mono"/>
                <a:ea typeface="Roboto Mono"/>
                <a:cs typeface="Roboto Mono"/>
                <a:sym typeface="Roboto Mono"/>
              </a:rPr>
              <a:t>&lt;</a:t>
            </a:r>
            <a:r>
              <a:rPr lang="en" sz="964">
                <a:solidFill>
                  <a:schemeClr val="dk1"/>
                </a:solidFill>
                <a:latin typeface="Roboto Mono"/>
                <a:ea typeface="Roboto Mono"/>
                <a:cs typeface="Roboto Mono"/>
                <a:sym typeface="Roboto Mono"/>
              </a:rPr>
              <a:t> </a:t>
            </a:r>
            <a:r>
              <a:rPr lang="en" sz="964">
                <a:solidFill>
                  <a:srgbClr val="188038"/>
                </a:solidFill>
                <a:latin typeface="Roboto Mono"/>
                <a:ea typeface="Roboto Mono"/>
                <a:cs typeface="Roboto Mono"/>
                <a:sym typeface="Roboto Mono"/>
              </a:rPr>
              <a:t>record_count;</a:t>
            </a:r>
            <a:r>
              <a:rPr lang="en" sz="964">
                <a:solidFill>
                  <a:schemeClr val="dk1"/>
                </a:solidFill>
                <a:latin typeface="Roboto Mono"/>
                <a:ea typeface="Roboto Mono"/>
                <a:cs typeface="Roboto Mono"/>
                <a:sym typeface="Roboto Mono"/>
              </a:rPr>
              <a:t> </a:t>
            </a:r>
            <a:r>
              <a:rPr lang="en" sz="964">
                <a:solidFill>
                  <a:srgbClr val="188038"/>
                </a:solidFill>
                <a:latin typeface="Roboto Mono"/>
                <a:ea typeface="Roboto Mono"/>
                <a:cs typeface="Roboto Mono"/>
                <a:sym typeface="Roboto Mono"/>
              </a:rPr>
              <a:t>i++)</a:t>
            </a:r>
            <a:r>
              <a:rPr lang="en" sz="964">
                <a:solidFill>
                  <a:schemeClr val="dk1"/>
                </a:solidFill>
                <a:latin typeface="Roboto Mono"/>
                <a:ea typeface="Roboto Mono"/>
                <a:cs typeface="Roboto Mono"/>
                <a:sym typeface="Roboto Mono"/>
              </a:rPr>
              <a:t> </a:t>
            </a:r>
            <a:r>
              <a:rPr lang="en" sz="964">
                <a:solidFill>
                  <a:srgbClr val="188038"/>
                </a:solidFill>
                <a:latin typeface="Roboto Mono"/>
                <a:ea typeface="Roboto Mono"/>
                <a:cs typeface="Roboto Mono"/>
                <a:sym typeface="Roboto Mono"/>
              </a:rPr>
              <a:t>{</a:t>
            </a:r>
            <a:endParaRPr sz="964">
              <a:solidFill>
                <a:schemeClr val="dk1"/>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935"/>
              <a:buFont typeface="Arial"/>
              <a:buNone/>
            </a:pPr>
            <a:r>
              <a:rPr lang="en" sz="964">
                <a:solidFill>
                  <a:schemeClr val="dk1"/>
                </a:solidFill>
                <a:latin typeface="Roboto Mono"/>
                <a:ea typeface="Roboto Mono"/>
                <a:cs typeface="Roboto Mono"/>
                <a:sym typeface="Roboto Mono"/>
              </a:rPr>
              <a:t>        </a:t>
            </a:r>
            <a:r>
              <a:rPr lang="en" sz="964">
                <a:solidFill>
                  <a:srgbClr val="188038"/>
                </a:solidFill>
                <a:latin typeface="Roboto Mono"/>
                <a:ea typeface="Roboto Mono"/>
                <a:cs typeface="Roboto Mono"/>
                <a:sym typeface="Roboto Mono"/>
              </a:rPr>
              <a:t>fprintf(file,</a:t>
            </a:r>
            <a:r>
              <a:rPr lang="en" sz="964">
                <a:solidFill>
                  <a:schemeClr val="dk1"/>
                </a:solidFill>
                <a:latin typeface="Roboto Mono"/>
                <a:ea typeface="Roboto Mono"/>
                <a:cs typeface="Roboto Mono"/>
                <a:sym typeface="Roboto Mono"/>
              </a:rPr>
              <a:t> </a:t>
            </a:r>
            <a:r>
              <a:rPr lang="en" sz="964">
                <a:solidFill>
                  <a:srgbClr val="188038"/>
                </a:solidFill>
                <a:latin typeface="Roboto Mono"/>
                <a:ea typeface="Roboto Mono"/>
                <a:cs typeface="Roboto Mono"/>
                <a:sym typeface="Roboto Mono"/>
              </a:rPr>
              <a:t>"%d</a:t>
            </a:r>
            <a:r>
              <a:rPr lang="en" sz="964">
                <a:solidFill>
                  <a:schemeClr val="dk1"/>
                </a:solidFill>
                <a:latin typeface="Roboto Mono"/>
                <a:ea typeface="Roboto Mono"/>
                <a:cs typeface="Roboto Mono"/>
                <a:sym typeface="Roboto Mono"/>
              </a:rPr>
              <a:t> </a:t>
            </a:r>
            <a:r>
              <a:rPr lang="en" sz="964">
                <a:solidFill>
                  <a:srgbClr val="188038"/>
                </a:solidFill>
                <a:latin typeface="Roboto Mono"/>
                <a:ea typeface="Roboto Mono"/>
                <a:cs typeface="Roboto Mono"/>
                <a:sym typeface="Roboto Mono"/>
              </a:rPr>
              <a:t>%d</a:t>
            </a:r>
            <a:r>
              <a:rPr lang="en" sz="964">
                <a:solidFill>
                  <a:schemeClr val="dk1"/>
                </a:solidFill>
                <a:latin typeface="Roboto Mono"/>
                <a:ea typeface="Roboto Mono"/>
                <a:cs typeface="Roboto Mono"/>
                <a:sym typeface="Roboto Mono"/>
              </a:rPr>
              <a:t> </a:t>
            </a:r>
            <a:r>
              <a:rPr lang="en" sz="964">
                <a:solidFill>
                  <a:srgbClr val="188038"/>
                </a:solidFill>
                <a:latin typeface="Roboto Mono"/>
                <a:ea typeface="Roboto Mono"/>
                <a:cs typeface="Roboto Mono"/>
                <a:sym typeface="Roboto Mono"/>
              </a:rPr>
              <a:t>%s</a:t>
            </a:r>
            <a:r>
              <a:rPr lang="en" sz="964">
                <a:solidFill>
                  <a:schemeClr val="dk1"/>
                </a:solidFill>
                <a:latin typeface="Roboto Mono"/>
                <a:ea typeface="Roboto Mono"/>
                <a:cs typeface="Roboto Mono"/>
                <a:sym typeface="Roboto Mono"/>
              </a:rPr>
              <a:t> </a:t>
            </a:r>
            <a:r>
              <a:rPr lang="en" sz="964">
                <a:solidFill>
                  <a:srgbClr val="188038"/>
                </a:solidFill>
                <a:latin typeface="Roboto Mono"/>
                <a:ea typeface="Roboto Mono"/>
                <a:cs typeface="Roboto Mono"/>
                <a:sym typeface="Roboto Mono"/>
              </a:rPr>
              <a:t>%d</a:t>
            </a:r>
            <a:r>
              <a:rPr lang="en" sz="964">
                <a:solidFill>
                  <a:schemeClr val="dk1"/>
                </a:solidFill>
                <a:latin typeface="Roboto Mono"/>
                <a:ea typeface="Roboto Mono"/>
                <a:cs typeface="Roboto Mono"/>
                <a:sym typeface="Roboto Mono"/>
              </a:rPr>
              <a:t> </a:t>
            </a:r>
            <a:r>
              <a:rPr lang="en" sz="964">
                <a:solidFill>
                  <a:srgbClr val="188038"/>
                </a:solidFill>
                <a:latin typeface="Roboto Mono"/>
                <a:ea typeface="Roboto Mono"/>
                <a:cs typeface="Roboto Mono"/>
                <a:sym typeface="Roboto Mono"/>
              </a:rPr>
              <a:t>%s</a:t>
            </a:r>
            <a:r>
              <a:rPr lang="en" sz="964">
                <a:solidFill>
                  <a:schemeClr val="dk1"/>
                </a:solidFill>
                <a:latin typeface="Roboto Mono"/>
                <a:ea typeface="Roboto Mono"/>
                <a:cs typeface="Roboto Mono"/>
                <a:sym typeface="Roboto Mono"/>
              </a:rPr>
              <a:t> </a:t>
            </a:r>
            <a:r>
              <a:rPr lang="en" sz="964">
                <a:solidFill>
                  <a:srgbClr val="188038"/>
                </a:solidFill>
                <a:latin typeface="Roboto Mono"/>
                <a:ea typeface="Roboto Mono"/>
                <a:cs typeface="Roboto Mono"/>
                <a:sym typeface="Roboto Mono"/>
              </a:rPr>
              <a:t>%.2f</a:t>
            </a:r>
            <a:r>
              <a:rPr lang="en" sz="964">
                <a:solidFill>
                  <a:schemeClr val="dk1"/>
                </a:solidFill>
                <a:latin typeface="Roboto Mono"/>
                <a:ea typeface="Roboto Mono"/>
                <a:cs typeface="Roboto Mono"/>
                <a:sym typeface="Roboto Mono"/>
              </a:rPr>
              <a:t> </a:t>
            </a:r>
            <a:r>
              <a:rPr lang="en" sz="964">
                <a:solidFill>
                  <a:srgbClr val="188038"/>
                </a:solidFill>
                <a:latin typeface="Roboto Mono"/>
                <a:ea typeface="Roboto Mono"/>
                <a:cs typeface="Roboto Mono"/>
                <a:sym typeface="Roboto Mono"/>
              </a:rPr>
              <a:t>%d</a:t>
            </a:r>
            <a:r>
              <a:rPr lang="en" sz="964">
                <a:solidFill>
                  <a:schemeClr val="dk1"/>
                </a:solidFill>
                <a:latin typeface="Roboto Mono"/>
                <a:ea typeface="Roboto Mono"/>
                <a:cs typeface="Roboto Mono"/>
                <a:sym typeface="Roboto Mono"/>
              </a:rPr>
              <a:t> </a:t>
            </a:r>
            <a:r>
              <a:rPr lang="en" sz="964">
                <a:solidFill>
                  <a:srgbClr val="188038"/>
                </a:solidFill>
                <a:latin typeface="Roboto Mono"/>
                <a:ea typeface="Roboto Mono"/>
                <a:cs typeface="Roboto Mono"/>
                <a:sym typeface="Roboto Mono"/>
              </a:rPr>
              <a:t>%d\n",</a:t>
            </a:r>
            <a:endParaRPr sz="964">
              <a:solidFill>
                <a:schemeClr val="dk1"/>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935"/>
              <a:buFont typeface="Arial"/>
              <a:buNone/>
            </a:pPr>
            <a:r>
              <a:rPr lang="en" sz="964">
                <a:solidFill>
                  <a:schemeClr val="dk1"/>
                </a:solidFill>
                <a:latin typeface="Roboto Mono"/>
                <a:ea typeface="Roboto Mono"/>
                <a:cs typeface="Roboto Mono"/>
                <a:sym typeface="Roboto Mono"/>
              </a:rPr>
              <a:t>                </a:t>
            </a:r>
            <a:r>
              <a:rPr lang="en" sz="964">
                <a:solidFill>
                  <a:srgbClr val="188038"/>
                </a:solidFill>
                <a:latin typeface="Roboto Mono"/>
                <a:ea typeface="Roboto Mono"/>
                <a:cs typeface="Roboto Mono"/>
                <a:sym typeface="Roboto Mono"/>
              </a:rPr>
              <a:t>records[i].id,</a:t>
            </a:r>
            <a:endParaRPr sz="964">
              <a:solidFill>
                <a:schemeClr val="dk1"/>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935"/>
              <a:buFont typeface="Arial"/>
              <a:buNone/>
            </a:pPr>
            <a:r>
              <a:rPr lang="en" sz="964">
                <a:solidFill>
                  <a:schemeClr val="dk1"/>
                </a:solidFill>
                <a:latin typeface="Roboto Mono"/>
                <a:ea typeface="Roboto Mono"/>
                <a:cs typeface="Roboto Mono"/>
                <a:sym typeface="Roboto Mono"/>
              </a:rPr>
              <a:t>                </a:t>
            </a:r>
            <a:r>
              <a:rPr lang="en" sz="964">
                <a:solidFill>
                  <a:srgbClr val="188038"/>
                </a:solidFill>
                <a:latin typeface="Roboto Mono"/>
                <a:ea typeface="Roboto Mono"/>
                <a:cs typeface="Roboto Mono"/>
                <a:sym typeface="Roboto Mono"/>
              </a:rPr>
              <a:t>records[i].cour_id,</a:t>
            </a:r>
            <a:endParaRPr sz="964">
              <a:solidFill>
                <a:schemeClr val="dk1"/>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935"/>
              <a:buFont typeface="Arial"/>
              <a:buNone/>
            </a:pPr>
            <a:r>
              <a:rPr lang="en" sz="964">
                <a:solidFill>
                  <a:schemeClr val="dk1"/>
                </a:solidFill>
                <a:latin typeface="Roboto Mono"/>
                <a:ea typeface="Roboto Mono"/>
                <a:cs typeface="Roboto Mono"/>
                <a:sym typeface="Roboto Mono"/>
              </a:rPr>
              <a:t>                </a:t>
            </a:r>
            <a:r>
              <a:rPr lang="en" sz="964">
                <a:solidFill>
                  <a:srgbClr val="188038"/>
                </a:solidFill>
                <a:latin typeface="Roboto Mono"/>
                <a:ea typeface="Roboto Mono"/>
                <a:cs typeface="Roboto Mono"/>
                <a:sym typeface="Roboto Mono"/>
              </a:rPr>
              <a:t>records[i].cour_util_code,</a:t>
            </a:r>
            <a:endParaRPr sz="964">
              <a:solidFill>
                <a:schemeClr val="dk1"/>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935"/>
              <a:buFont typeface="Arial"/>
              <a:buNone/>
            </a:pPr>
            <a:r>
              <a:rPr lang="en" sz="964">
                <a:solidFill>
                  <a:schemeClr val="dk1"/>
                </a:solidFill>
                <a:latin typeface="Roboto Mono"/>
                <a:ea typeface="Roboto Mono"/>
                <a:cs typeface="Roboto Mono"/>
                <a:sym typeface="Roboto Mono"/>
              </a:rPr>
              <a:t>                </a:t>
            </a:r>
            <a:r>
              <a:rPr lang="en" sz="964">
                <a:solidFill>
                  <a:srgbClr val="188038"/>
                </a:solidFill>
                <a:latin typeface="Roboto Mono"/>
                <a:ea typeface="Roboto Mono"/>
                <a:cs typeface="Roboto Mono"/>
                <a:sym typeface="Roboto Mono"/>
              </a:rPr>
              <a:t>records[i].unit_no,</a:t>
            </a:r>
            <a:endParaRPr sz="964">
              <a:solidFill>
                <a:schemeClr val="dk1"/>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935"/>
              <a:buFont typeface="Arial"/>
              <a:buNone/>
            </a:pPr>
            <a:r>
              <a:rPr lang="en" sz="964">
                <a:solidFill>
                  <a:schemeClr val="dk1"/>
                </a:solidFill>
                <a:latin typeface="Roboto Mono"/>
                <a:ea typeface="Roboto Mono"/>
                <a:cs typeface="Roboto Mono"/>
                <a:sym typeface="Roboto Mono"/>
              </a:rPr>
              <a:t>                </a:t>
            </a:r>
            <a:r>
              <a:rPr lang="en" sz="964">
                <a:solidFill>
                  <a:srgbClr val="188038"/>
                </a:solidFill>
                <a:latin typeface="Roboto Mono"/>
                <a:ea typeface="Roboto Mono"/>
                <a:cs typeface="Roboto Mono"/>
                <a:sym typeface="Roboto Mono"/>
              </a:rPr>
              <a:t>records[i].unit_name,</a:t>
            </a:r>
            <a:endParaRPr sz="964">
              <a:solidFill>
                <a:schemeClr val="dk1"/>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935"/>
              <a:buFont typeface="Arial"/>
              <a:buNone/>
            </a:pPr>
            <a:r>
              <a:rPr lang="en" sz="964">
                <a:solidFill>
                  <a:schemeClr val="dk1"/>
                </a:solidFill>
                <a:latin typeface="Roboto Mono"/>
                <a:ea typeface="Roboto Mono"/>
                <a:cs typeface="Roboto Mono"/>
                <a:sym typeface="Roboto Mono"/>
              </a:rPr>
              <a:t>                </a:t>
            </a:r>
            <a:r>
              <a:rPr lang="en" sz="964">
                <a:solidFill>
                  <a:srgbClr val="188038"/>
                </a:solidFill>
                <a:latin typeface="Roboto Mono"/>
                <a:ea typeface="Roboto Mono"/>
                <a:cs typeface="Roboto Mono"/>
                <a:sym typeface="Roboto Mono"/>
              </a:rPr>
              <a:t>records[i].require_contact_hr,</a:t>
            </a:r>
            <a:endParaRPr sz="964">
              <a:solidFill>
                <a:schemeClr val="dk1"/>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935"/>
              <a:buFont typeface="Arial"/>
              <a:buNone/>
            </a:pPr>
            <a:r>
              <a:rPr lang="en" sz="964">
                <a:solidFill>
                  <a:schemeClr val="dk1"/>
                </a:solidFill>
                <a:latin typeface="Roboto Mono"/>
                <a:ea typeface="Roboto Mono"/>
                <a:cs typeface="Roboto Mono"/>
                <a:sym typeface="Roboto Mono"/>
              </a:rPr>
              <a:t>                </a:t>
            </a:r>
            <a:r>
              <a:rPr lang="en" sz="964">
                <a:solidFill>
                  <a:srgbClr val="188038"/>
                </a:solidFill>
                <a:latin typeface="Roboto Mono"/>
                <a:ea typeface="Roboto Mono"/>
                <a:cs typeface="Roboto Mono"/>
                <a:sym typeface="Roboto Mono"/>
              </a:rPr>
              <a:t>records[i].cour_out_id,</a:t>
            </a:r>
            <a:endParaRPr sz="964">
              <a:solidFill>
                <a:schemeClr val="dk1"/>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935"/>
              <a:buFont typeface="Arial"/>
              <a:buNone/>
            </a:pPr>
            <a:r>
              <a:rPr lang="en" sz="964">
                <a:solidFill>
                  <a:schemeClr val="dk1"/>
                </a:solidFill>
                <a:latin typeface="Roboto Mono"/>
                <a:ea typeface="Roboto Mono"/>
                <a:cs typeface="Roboto Mono"/>
                <a:sym typeface="Roboto Mono"/>
              </a:rPr>
              <a:t>                </a:t>
            </a:r>
            <a:r>
              <a:rPr lang="en" sz="964">
                <a:solidFill>
                  <a:srgbClr val="188038"/>
                </a:solidFill>
                <a:latin typeface="Roboto Mono"/>
                <a:ea typeface="Roboto Mono"/>
                <a:cs typeface="Roboto Mono"/>
                <a:sym typeface="Roboto Mono"/>
              </a:rPr>
              <a:t>records[i].ref_id);</a:t>
            </a:r>
            <a:endParaRPr sz="964">
              <a:solidFill>
                <a:schemeClr val="dk1"/>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935"/>
              <a:buFont typeface="Arial"/>
              <a:buNone/>
            </a:pPr>
            <a:r>
              <a:rPr lang="en" sz="964">
                <a:solidFill>
                  <a:schemeClr val="dk1"/>
                </a:solidFill>
                <a:latin typeface="Roboto Mono"/>
                <a:ea typeface="Roboto Mono"/>
                <a:cs typeface="Roboto Mono"/>
                <a:sym typeface="Roboto Mono"/>
              </a:rPr>
              <a:t>    </a:t>
            </a:r>
            <a:r>
              <a:rPr lang="en" sz="964">
                <a:solidFill>
                  <a:srgbClr val="188038"/>
                </a:solidFill>
                <a:latin typeface="Roboto Mono"/>
                <a:ea typeface="Roboto Mono"/>
                <a:cs typeface="Roboto Mono"/>
                <a:sym typeface="Roboto Mono"/>
              </a:rPr>
              <a:t>}</a:t>
            </a:r>
            <a:endParaRPr sz="964">
              <a:solidFill>
                <a:schemeClr val="dk1"/>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935"/>
              <a:buFont typeface="Arial"/>
              <a:buNone/>
            </a:pPr>
            <a:r>
              <a:rPr lang="en" sz="964">
                <a:solidFill>
                  <a:schemeClr val="dk1"/>
                </a:solidFill>
                <a:latin typeface="Roboto Mono"/>
                <a:ea typeface="Roboto Mono"/>
                <a:cs typeface="Roboto Mono"/>
                <a:sym typeface="Roboto Mono"/>
              </a:rPr>
              <a:t>    </a:t>
            </a:r>
            <a:endParaRPr sz="964">
              <a:solidFill>
                <a:schemeClr val="dk1"/>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935"/>
              <a:buFont typeface="Arial"/>
              <a:buNone/>
            </a:pPr>
            <a:r>
              <a:rPr lang="en" sz="964">
                <a:solidFill>
                  <a:schemeClr val="dk1"/>
                </a:solidFill>
                <a:latin typeface="Roboto Mono"/>
                <a:ea typeface="Roboto Mono"/>
                <a:cs typeface="Roboto Mono"/>
                <a:sym typeface="Roboto Mono"/>
              </a:rPr>
              <a:t>    </a:t>
            </a:r>
            <a:r>
              <a:rPr lang="en" sz="964">
                <a:solidFill>
                  <a:srgbClr val="188038"/>
                </a:solidFill>
                <a:latin typeface="Roboto Mono"/>
                <a:ea typeface="Roboto Mono"/>
                <a:cs typeface="Roboto Mono"/>
                <a:sym typeface="Roboto Mono"/>
              </a:rPr>
              <a:t>fclose(file);</a:t>
            </a:r>
            <a:endParaRPr sz="964">
              <a:solidFill>
                <a:schemeClr val="dk1"/>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935"/>
              <a:buFont typeface="Arial"/>
              <a:buNone/>
            </a:pPr>
            <a:r>
              <a:rPr lang="en" sz="964">
                <a:solidFill>
                  <a:schemeClr val="dk1"/>
                </a:solidFill>
                <a:latin typeface="Roboto Mono"/>
                <a:ea typeface="Roboto Mono"/>
                <a:cs typeface="Roboto Mono"/>
                <a:sym typeface="Roboto Mono"/>
              </a:rPr>
              <a:t>    </a:t>
            </a:r>
            <a:r>
              <a:rPr lang="en" sz="964">
                <a:solidFill>
                  <a:srgbClr val="188038"/>
                </a:solidFill>
                <a:latin typeface="Roboto Mono"/>
                <a:ea typeface="Roboto Mono"/>
                <a:cs typeface="Roboto Mono"/>
                <a:sym typeface="Roboto Mono"/>
              </a:rPr>
              <a:t>printf("Saved</a:t>
            </a:r>
            <a:r>
              <a:rPr lang="en" sz="964">
                <a:solidFill>
                  <a:schemeClr val="dk1"/>
                </a:solidFill>
                <a:latin typeface="Roboto Mono"/>
                <a:ea typeface="Roboto Mono"/>
                <a:cs typeface="Roboto Mono"/>
                <a:sym typeface="Roboto Mono"/>
              </a:rPr>
              <a:t> </a:t>
            </a:r>
            <a:r>
              <a:rPr lang="en" sz="964">
                <a:solidFill>
                  <a:srgbClr val="188038"/>
                </a:solidFill>
                <a:latin typeface="Roboto Mono"/>
                <a:ea typeface="Roboto Mono"/>
                <a:cs typeface="Roboto Mono"/>
                <a:sym typeface="Roboto Mono"/>
              </a:rPr>
              <a:t>to</a:t>
            </a:r>
            <a:r>
              <a:rPr lang="en" sz="964">
                <a:solidFill>
                  <a:schemeClr val="dk1"/>
                </a:solidFill>
                <a:latin typeface="Roboto Mono"/>
                <a:ea typeface="Roboto Mono"/>
                <a:cs typeface="Roboto Mono"/>
                <a:sym typeface="Roboto Mono"/>
              </a:rPr>
              <a:t> </a:t>
            </a:r>
            <a:r>
              <a:rPr lang="en" sz="964">
                <a:solidFill>
                  <a:srgbClr val="188038"/>
                </a:solidFill>
                <a:latin typeface="Roboto Mono"/>
                <a:ea typeface="Roboto Mono"/>
                <a:cs typeface="Roboto Mono"/>
                <a:sym typeface="Roboto Mono"/>
              </a:rPr>
              <a:t>file!\n");</a:t>
            </a:r>
            <a:endParaRPr sz="964">
              <a:solidFill>
                <a:schemeClr val="dk1"/>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935"/>
              <a:buFont typeface="Arial"/>
              <a:buNone/>
            </a:pPr>
            <a:r>
              <a:rPr lang="en" sz="964">
                <a:solidFill>
                  <a:srgbClr val="188038"/>
                </a:solidFill>
                <a:latin typeface="Roboto Mono"/>
                <a:ea typeface="Roboto Mono"/>
                <a:cs typeface="Roboto Mono"/>
                <a:sym typeface="Roboto Mono"/>
              </a:rPr>
              <a:t>}</a:t>
            </a:r>
            <a:endParaRPr sz="964">
              <a:solidFill>
                <a:schemeClr val="dk1"/>
              </a:solidFill>
              <a:latin typeface="Roboto Mono"/>
              <a:ea typeface="Roboto Mono"/>
              <a:cs typeface="Roboto Mono"/>
              <a:sym typeface="Roboto Mono"/>
            </a:endParaRPr>
          </a:p>
          <a:p>
            <a:pPr indent="0" lvl="0" marL="0" rtl="0" algn="l">
              <a:lnSpc>
                <a:spcPct val="95000"/>
              </a:lnSpc>
              <a:spcBef>
                <a:spcPts val="0"/>
              </a:spcBef>
              <a:spcAft>
                <a:spcPts val="1200"/>
              </a:spcAft>
              <a:buSzPts val="935"/>
              <a:buNone/>
            </a:pPr>
            <a:r>
              <a:t/>
            </a:r>
            <a:endParaRPr sz="1530"/>
          </a:p>
        </p:txBody>
      </p:sp>
      <p:pic>
        <p:nvPicPr>
          <p:cNvPr id="151" name="Google Shape;151;p26"/>
          <p:cNvPicPr preferRelativeResize="0"/>
          <p:nvPr/>
        </p:nvPicPr>
        <p:blipFill>
          <a:blip r:embed="rId3">
            <a:alphaModFix/>
          </a:blip>
          <a:stretch>
            <a:fillRect/>
          </a:stretch>
        </p:blipFill>
        <p:spPr>
          <a:xfrm>
            <a:off x="7228274" y="0"/>
            <a:ext cx="1915725" cy="9175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Sample Screenshots</a:t>
            </a:r>
            <a:endParaRPr/>
          </a:p>
        </p:txBody>
      </p:sp>
      <p:sp>
        <p:nvSpPr>
          <p:cNvPr id="157" name="Google Shape;157;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8" name="Google Shape;158;p27"/>
          <p:cNvPicPr preferRelativeResize="0"/>
          <p:nvPr/>
        </p:nvPicPr>
        <p:blipFill>
          <a:blip r:embed="rId3">
            <a:alphaModFix/>
          </a:blip>
          <a:stretch>
            <a:fillRect/>
          </a:stretch>
        </p:blipFill>
        <p:spPr>
          <a:xfrm>
            <a:off x="2576437" y="1120487"/>
            <a:ext cx="3991125" cy="3480374"/>
          </a:xfrm>
          <a:prstGeom prst="rect">
            <a:avLst/>
          </a:prstGeom>
          <a:noFill/>
          <a:ln>
            <a:noFill/>
          </a:ln>
        </p:spPr>
      </p:pic>
      <p:pic>
        <p:nvPicPr>
          <p:cNvPr id="159" name="Google Shape;159;p27"/>
          <p:cNvPicPr preferRelativeResize="0"/>
          <p:nvPr/>
        </p:nvPicPr>
        <p:blipFill>
          <a:blip r:embed="rId4">
            <a:alphaModFix/>
          </a:blip>
          <a:stretch>
            <a:fillRect/>
          </a:stretch>
        </p:blipFill>
        <p:spPr>
          <a:xfrm>
            <a:off x="7228274" y="0"/>
            <a:ext cx="1915725" cy="917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Sample Screenshots</a:t>
            </a:r>
            <a:endParaRPr/>
          </a:p>
        </p:txBody>
      </p:sp>
      <p:sp>
        <p:nvSpPr>
          <p:cNvPr id="165" name="Google Shape;165;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6" name="Google Shape;166;p28"/>
          <p:cNvPicPr preferRelativeResize="0"/>
          <p:nvPr/>
        </p:nvPicPr>
        <p:blipFill>
          <a:blip r:embed="rId3">
            <a:alphaModFix/>
          </a:blip>
          <a:stretch>
            <a:fillRect/>
          </a:stretch>
        </p:blipFill>
        <p:spPr>
          <a:xfrm>
            <a:off x="2907788" y="1152475"/>
            <a:ext cx="3328424" cy="3416400"/>
          </a:xfrm>
          <a:prstGeom prst="rect">
            <a:avLst/>
          </a:prstGeom>
          <a:noFill/>
          <a:ln>
            <a:noFill/>
          </a:ln>
        </p:spPr>
      </p:pic>
      <p:pic>
        <p:nvPicPr>
          <p:cNvPr id="167" name="Google Shape;167;p28"/>
          <p:cNvPicPr preferRelativeResize="0"/>
          <p:nvPr/>
        </p:nvPicPr>
        <p:blipFill>
          <a:blip r:embed="rId4">
            <a:alphaModFix/>
          </a:blip>
          <a:stretch>
            <a:fillRect/>
          </a:stretch>
        </p:blipFill>
        <p:spPr>
          <a:xfrm>
            <a:off x="7228274" y="0"/>
            <a:ext cx="1915725" cy="9175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Sample Screenshots</a:t>
            </a:r>
            <a:endParaRPr/>
          </a:p>
        </p:txBody>
      </p:sp>
      <p:sp>
        <p:nvSpPr>
          <p:cNvPr id="173" name="Google Shape;173;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4" name="Google Shape;174;p29"/>
          <p:cNvPicPr preferRelativeResize="0"/>
          <p:nvPr/>
        </p:nvPicPr>
        <p:blipFill>
          <a:blip r:embed="rId3">
            <a:alphaModFix/>
          </a:blip>
          <a:stretch>
            <a:fillRect/>
          </a:stretch>
        </p:blipFill>
        <p:spPr>
          <a:xfrm>
            <a:off x="2889906" y="969650"/>
            <a:ext cx="3364182" cy="3416399"/>
          </a:xfrm>
          <a:prstGeom prst="rect">
            <a:avLst/>
          </a:prstGeom>
          <a:noFill/>
          <a:ln>
            <a:noFill/>
          </a:ln>
        </p:spPr>
      </p:pic>
      <p:pic>
        <p:nvPicPr>
          <p:cNvPr id="175" name="Google Shape;175;p29"/>
          <p:cNvPicPr preferRelativeResize="0"/>
          <p:nvPr/>
        </p:nvPicPr>
        <p:blipFill>
          <a:blip r:embed="rId4">
            <a:alphaModFix/>
          </a:blip>
          <a:stretch>
            <a:fillRect/>
          </a:stretch>
        </p:blipFill>
        <p:spPr>
          <a:xfrm>
            <a:off x="7228274" y="0"/>
            <a:ext cx="1915725" cy="9175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81" name="Google Shape;181;p30"/>
          <p:cNvSpPr txBox="1"/>
          <p:nvPr>
            <p:ph idx="1" type="body"/>
          </p:nvPr>
        </p:nvSpPr>
        <p:spPr>
          <a:xfrm>
            <a:off x="311700" y="1152475"/>
            <a:ext cx="8520600" cy="383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700">
                <a:solidFill>
                  <a:schemeClr val="dk1"/>
                </a:solidFill>
              </a:rPr>
              <a:t>The Course Utilization module successfully implements all required functionality including:</a:t>
            </a:r>
            <a:endParaRPr sz="1700">
              <a:solidFill>
                <a:schemeClr val="dk1"/>
              </a:solidFill>
            </a:endParaRPr>
          </a:p>
          <a:p>
            <a:pPr indent="0" lvl="0" marL="0" rtl="0" algn="l">
              <a:spcBef>
                <a:spcPts val="0"/>
              </a:spcBef>
              <a:spcAft>
                <a:spcPts val="0"/>
              </a:spcAft>
              <a:buClr>
                <a:schemeClr val="dk1"/>
              </a:buClr>
              <a:buSzPts val="1100"/>
              <a:buFont typeface="Arial"/>
              <a:buNone/>
            </a:pPr>
            <a:r>
              <a:t/>
            </a:r>
            <a:endParaRPr sz="1700">
              <a:solidFill>
                <a:schemeClr val="dk1"/>
              </a:solidFill>
            </a:endParaRPr>
          </a:p>
          <a:p>
            <a:pPr indent="0" lvl="0" marL="0" rtl="0" algn="l">
              <a:spcBef>
                <a:spcPts val="0"/>
              </a:spcBef>
              <a:spcAft>
                <a:spcPts val="0"/>
              </a:spcAft>
              <a:buClr>
                <a:schemeClr val="dk1"/>
              </a:buClr>
              <a:buSzPts val="1100"/>
              <a:buFont typeface="Arial"/>
              <a:buNone/>
            </a:pPr>
            <a:r>
              <a:rPr lang="en" sz="1700">
                <a:solidFill>
                  <a:schemeClr val="dk1"/>
                </a:solidFill>
              </a:rPr>
              <a:t>Complete CRUD operations for course utilization records</a:t>
            </a:r>
            <a:endParaRPr sz="1700">
              <a:solidFill>
                <a:schemeClr val="dk1"/>
              </a:solidFill>
            </a:endParaRPr>
          </a:p>
          <a:p>
            <a:pPr indent="0" lvl="0" marL="0" rtl="0" algn="l">
              <a:spcBef>
                <a:spcPts val="0"/>
              </a:spcBef>
              <a:spcAft>
                <a:spcPts val="0"/>
              </a:spcAft>
              <a:buClr>
                <a:schemeClr val="dk1"/>
              </a:buClr>
              <a:buSzPts val="1100"/>
              <a:buFont typeface="Arial"/>
              <a:buNone/>
            </a:pPr>
            <a:r>
              <a:rPr lang="en" sz="1700">
                <a:solidFill>
                  <a:schemeClr val="dk1"/>
                </a:solidFill>
              </a:rPr>
              <a:t>Efficient sorting using Insertion Sort algorithm</a:t>
            </a:r>
            <a:endParaRPr sz="1700">
              <a:solidFill>
                <a:schemeClr val="dk1"/>
              </a:solidFill>
            </a:endParaRPr>
          </a:p>
          <a:p>
            <a:pPr indent="0" lvl="0" marL="0" rtl="0" algn="l">
              <a:spcBef>
                <a:spcPts val="0"/>
              </a:spcBef>
              <a:spcAft>
                <a:spcPts val="0"/>
              </a:spcAft>
              <a:buClr>
                <a:schemeClr val="dk1"/>
              </a:buClr>
              <a:buSzPts val="1100"/>
              <a:buFont typeface="Arial"/>
              <a:buNone/>
            </a:pPr>
            <a:r>
              <a:rPr lang="en" sz="1700">
                <a:solidFill>
                  <a:schemeClr val="dk1"/>
                </a:solidFill>
              </a:rPr>
              <a:t>Reliable searching using Linear Search algorithm</a:t>
            </a:r>
            <a:endParaRPr sz="1700">
              <a:solidFill>
                <a:schemeClr val="dk1"/>
              </a:solidFill>
            </a:endParaRPr>
          </a:p>
          <a:p>
            <a:pPr indent="0" lvl="0" marL="0" rtl="0" algn="l">
              <a:spcBef>
                <a:spcPts val="0"/>
              </a:spcBef>
              <a:spcAft>
                <a:spcPts val="0"/>
              </a:spcAft>
              <a:buClr>
                <a:schemeClr val="dk1"/>
              </a:buClr>
              <a:buSzPts val="1100"/>
              <a:buFont typeface="Arial"/>
              <a:buNone/>
            </a:pPr>
            <a:r>
              <a:rPr lang="en" sz="1700">
                <a:solidFill>
                  <a:schemeClr val="dk1"/>
                </a:solidFill>
              </a:rPr>
              <a:t>Persistent storage using file operations</a:t>
            </a:r>
            <a:endParaRPr sz="1700">
              <a:solidFill>
                <a:schemeClr val="dk1"/>
              </a:solidFill>
            </a:endParaRPr>
          </a:p>
          <a:p>
            <a:pPr indent="0" lvl="0" marL="0" rtl="0" algn="l">
              <a:spcBef>
                <a:spcPts val="0"/>
              </a:spcBef>
              <a:spcAft>
                <a:spcPts val="0"/>
              </a:spcAft>
              <a:buClr>
                <a:schemeClr val="dk1"/>
              </a:buClr>
              <a:buSzPts val="1100"/>
              <a:buFont typeface="Arial"/>
              <a:buNone/>
            </a:pPr>
            <a:r>
              <a:rPr lang="en" sz="1700">
                <a:solidFill>
                  <a:schemeClr val="dk1"/>
                </a:solidFill>
              </a:rPr>
              <a:t>User-friendly command-line interface</a:t>
            </a:r>
            <a:endParaRPr sz="1700">
              <a:solidFill>
                <a:schemeClr val="dk1"/>
              </a:solidFill>
            </a:endParaRPr>
          </a:p>
          <a:p>
            <a:pPr indent="0" lvl="0" marL="0" rtl="0" algn="l">
              <a:spcBef>
                <a:spcPts val="0"/>
              </a:spcBef>
              <a:spcAft>
                <a:spcPts val="0"/>
              </a:spcAft>
              <a:buClr>
                <a:schemeClr val="dk1"/>
              </a:buClr>
              <a:buSzPts val="1100"/>
              <a:buFont typeface="Arial"/>
              <a:buNone/>
            </a:pPr>
            <a:r>
              <a:t/>
            </a:r>
            <a:endParaRPr sz="1700">
              <a:solidFill>
                <a:schemeClr val="dk1"/>
              </a:solidFill>
            </a:endParaRPr>
          </a:p>
          <a:p>
            <a:pPr indent="0" lvl="0" marL="0" rtl="0" algn="l">
              <a:spcBef>
                <a:spcPts val="0"/>
              </a:spcBef>
              <a:spcAft>
                <a:spcPts val="0"/>
              </a:spcAft>
              <a:buClr>
                <a:schemeClr val="dk1"/>
              </a:buClr>
              <a:buSzPts val="1100"/>
              <a:buFont typeface="Arial"/>
              <a:buNone/>
            </a:pPr>
            <a:r>
              <a:rPr lang="en" sz="1700">
                <a:solidFill>
                  <a:schemeClr val="dk1"/>
                </a:solidFill>
              </a:rPr>
              <a:t>The implementation provides a solid foundation for managing course utilization data within the larger OBE system. The chosen algorithms provide a good balance between implementation simplicity and performance for the expected data volume.</a:t>
            </a:r>
            <a:endParaRPr sz="1700"/>
          </a:p>
        </p:txBody>
      </p:sp>
      <p:pic>
        <p:nvPicPr>
          <p:cNvPr id="182" name="Google Shape;182;p30"/>
          <p:cNvPicPr preferRelativeResize="0"/>
          <p:nvPr/>
        </p:nvPicPr>
        <p:blipFill>
          <a:blip r:embed="rId3">
            <a:alphaModFix/>
          </a:blip>
          <a:stretch>
            <a:fillRect/>
          </a:stretch>
        </p:blipFill>
        <p:spPr>
          <a:xfrm>
            <a:off x="7228274" y="0"/>
            <a:ext cx="1915725" cy="9175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1"/>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p>
        </p:txBody>
      </p:sp>
      <p:pic>
        <p:nvPicPr>
          <p:cNvPr id="188" name="Google Shape;188;p31"/>
          <p:cNvPicPr preferRelativeResize="0"/>
          <p:nvPr/>
        </p:nvPicPr>
        <p:blipFill>
          <a:blip r:embed="rId3">
            <a:alphaModFix/>
          </a:blip>
          <a:stretch>
            <a:fillRect/>
          </a:stretch>
        </p:blipFill>
        <p:spPr>
          <a:xfrm>
            <a:off x="7228274" y="0"/>
            <a:ext cx="1915725" cy="917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600">
                <a:solidFill>
                  <a:schemeClr val="dk1"/>
                </a:solidFill>
              </a:rPr>
              <a:t>Our University (SRM-AP) is implementing OBE (Outcome Based Education), and this project focuses on developing a Course Utilization module as part of the larger OBE system. The module is implemented in C programming language and incorporates searching and sorting algorithms for efficient data management. The system allows for basic CRUD operations (Create, Retrieve, Update, Delete) while implementing and comparing different algorithmic approaches.</a:t>
            </a:r>
            <a:endParaRPr sz="2300"/>
          </a:p>
        </p:txBody>
      </p:sp>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a:p>
            <a:pPr indent="0" lvl="0" marL="0" rtl="0" algn="l">
              <a:spcBef>
                <a:spcPts val="0"/>
              </a:spcBef>
              <a:spcAft>
                <a:spcPts val="0"/>
              </a:spcAft>
              <a:buNone/>
            </a:pPr>
            <a:r>
              <a:t/>
            </a:r>
            <a:endParaRPr/>
          </a:p>
        </p:txBody>
      </p:sp>
      <p:pic>
        <p:nvPicPr>
          <p:cNvPr id="63" name="Google Shape;63;p14"/>
          <p:cNvPicPr preferRelativeResize="0"/>
          <p:nvPr/>
        </p:nvPicPr>
        <p:blipFill>
          <a:blip r:embed="rId3">
            <a:alphaModFix/>
          </a:blip>
          <a:stretch>
            <a:fillRect/>
          </a:stretch>
        </p:blipFill>
        <p:spPr>
          <a:xfrm>
            <a:off x="7228274" y="0"/>
            <a:ext cx="1915725" cy="9175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Architecture Diagram</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0" name="Google Shape;70;p15"/>
          <p:cNvPicPr preferRelativeResize="0"/>
          <p:nvPr/>
        </p:nvPicPr>
        <p:blipFill>
          <a:blip r:embed="rId3">
            <a:alphaModFix/>
          </a:blip>
          <a:stretch>
            <a:fillRect/>
          </a:stretch>
        </p:blipFill>
        <p:spPr>
          <a:xfrm>
            <a:off x="823725" y="1069425"/>
            <a:ext cx="7496544" cy="3904450"/>
          </a:xfrm>
          <a:prstGeom prst="rect">
            <a:avLst/>
          </a:prstGeom>
          <a:noFill/>
          <a:ln>
            <a:noFill/>
          </a:ln>
        </p:spPr>
      </p:pic>
      <p:pic>
        <p:nvPicPr>
          <p:cNvPr id="71" name="Google Shape;71;p15"/>
          <p:cNvPicPr preferRelativeResize="0"/>
          <p:nvPr/>
        </p:nvPicPr>
        <p:blipFill>
          <a:blip r:embed="rId4">
            <a:alphaModFix/>
          </a:blip>
          <a:stretch>
            <a:fillRect/>
          </a:stretch>
        </p:blipFill>
        <p:spPr>
          <a:xfrm>
            <a:off x="7228274" y="0"/>
            <a:ext cx="1915725" cy="917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2000"/>
              </a:spcBef>
              <a:spcAft>
                <a:spcPts val="0"/>
              </a:spcAft>
              <a:buClr>
                <a:schemeClr val="dk1"/>
              </a:buClr>
              <a:buSzPct val="55000"/>
              <a:buFont typeface="Arial"/>
              <a:buNone/>
            </a:pPr>
            <a:r>
              <a:rPr b="1" lang="en" sz="2000"/>
              <a:t>Module Description</a:t>
            </a:r>
            <a:endParaRPr b="1" sz="2000"/>
          </a:p>
          <a:p>
            <a:pPr indent="0" lvl="0" marL="0" rtl="0" algn="l">
              <a:spcBef>
                <a:spcPts val="600"/>
              </a:spcBef>
              <a:spcAft>
                <a:spcPts val="0"/>
              </a:spcAft>
              <a:buNone/>
            </a:pPr>
            <a:r>
              <a:t/>
            </a:r>
            <a:endParaRPr/>
          </a:p>
        </p:txBody>
      </p:sp>
      <p:sp>
        <p:nvSpPr>
          <p:cNvPr id="77" name="Google Shape;77;p16"/>
          <p:cNvSpPr txBox="1"/>
          <p:nvPr>
            <p:ph idx="1" type="body"/>
          </p:nvPr>
        </p:nvSpPr>
        <p:spPr>
          <a:xfrm>
            <a:off x="311700" y="1017725"/>
            <a:ext cx="8520600" cy="407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chemeClr val="dk1"/>
                </a:solidFill>
              </a:rPr>
              <a:t>The Course Utilization module manages course utilization details including course IDs, utilization codes, unit information, and contact hours. It provides CRUD operations with additional features for sorting and searching records. All data is persistently stored in a text file.</a:t>
            </a:r>
            <a:endParaRPr sz="1600">
              <a:solidFill>
                <a:schemeClr val="dk1"/>
              </a:solidFill>
            </a:endParaRPr>
          </a:p>
          <a:p>
            <a:pPr indent="0" lvl="0" marL="0" rtl="0" algn="l">
              <a:spcBef>
                <a:spcPts val="0"/>
              </a:spcBef>
              <a:spcAft>
                <a:spcPts val="0"/>
              </a:spcAft>
              <a:buClr>
                <a:schemeClr val="dk1"/>
              </a:buClr>
              <a:buSzPts val="1100"/>
              <a:buFont typeface="Arial"/>
              <a:buNone/>
            </a:pPr>
            <a:r>
              <a:rPr lang="en" sz="1600">
                <a:solidFill>
                  <a:schemeClr val="dk1"/>
                </a:solidFill>
              </a:rPr>
              <a:t>Programming Details and Naming Conventions</a:t>
            </a:r>
            <a:endParaRPr sz="16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b="1" lang="en" sz="1200">
                <a:solidFill>
                  <a:schemeClr val="dk1"/>
                </a:solidFill>
              </a:rPr>
              <a:t>File Name:</a:t>
            </a:r>
            <a:r>
              <a:rPr lang="en" sz="1200">
                <a:solidFill>
                  <a:schemeClr val="dk1"/>
                </a:solidFill>
              </a:rPr>
              <a:t> course_utilization_setting.txt</a:t>
            </a:r>
            <a:endParaRPr sz="1200">
              <a:solidFill>
                <a:schemeClr val="dk1"/>
              </a:solidFill>
            </a:endParaRPr>
          </a:p>
          <a:p>
            <a:pPr indent="0" lvl="0" marL="0" rtl="0" algn="l">
              <a:spcBef>
                <a:spcPts val="0"/>
              </a:spcBef>
              <a:spcAft>
                <a:spcPts val="0"/>
              </a:spcAft>
              <a:buClr>
                <a:schemeClr val="dk1"/>
              </a:buClr>
              <a:buSzPts val="1100"/>
              <a:buFont typeface="Arial"/>
              <a:buNone/>
            </a:pPr>
            <a:r>
              <a:rPr b="1" lang="en" sz="1200">
                <a:solidFill>
                  <a:schemeClr val="dk1"/>
                </a:solidFill>
              </a:rPr>
              <a:t>Function Names:</a:t>
            </a:r>
            <a:endParaRPr b="1"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Create: </a:t>
            </a:r>
            <a:r>
              <a:rPr i="1" lang="en" sz="1200">
                <a:solidFill>
                  <a:schemeClr val="dk1"/>
                </a:solidFill>
              </a:rPr>
              <a:t>optiminds_course_util_create</a:t>
            </a:r>
            <a:endParaRPr i="1"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Update: </a:t>
            </a:r>
            <a:r>
              <a:rPr i="1" lang="en" sz="1200">
                <a:solidFill>
                  <a:schemeClr val="dk1"/>
                </a:solidFill>
              </a:rPr>
              <a:t>optiminds_course_util_update</a:t>
            </a:r>
            <a:endParaRPr i="1"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Retrieve: </a:t>
            </a:r>
            <a:r>
              <a:rPr i="1" lang="en" sz="1200">
                <a:solidFill>
                  <a:schemeClr val="dk1"/>
                </a:solidFill>
              </a:rPr>
              <a:t>optiminds_course_util_retrieve</a:t>
            </a:r>
            <a:endParaRPr i="1"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Delete: </a:t>
            </a:r>
            <a:r>
              <a:rPr i="1" lang="en" sz="1200">
                <a:solidFill>
                  <a:schemeClr val="dk1"/>
                </a:solidFill>
              </a:rPr>
              <a:t>optiminds_course_util_delete</a:t>
            </a:r>
            <a:endParaRPr i="1"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Sorting: </a:t>
            </a:r>
            <a:r>
              <a:rPr i="1" lang="en" sz="1200">
                <a:solidFill>
                  <a:schemeClr val="dk1"/>
                </a:solidFill>
              </a:rPr>
              <a:t>optiminds_course_util_insertion_sort</a:t>
            </a:r>
            <a:endParaRPr i="1"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Searching: </a:t>
            </a:r>
            <a:r>
              <a:rPr i="1" lang="en" sz="1200">
                <a:solidFill>
                  <a:schemeClr val="dk1"/>
                </a:solidFill>
              </a:rPr>
              <a:t>optiminds_course_util_linear_search</a:t>
            </a:r>
            <a:endParaRPr i="1"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Storing: </a:t>
            </a:r>
            <a:r>
              <a:rPr i="1" lang="en" sz="1200">
                <a:solidFill>
                  <a:schemeClr val="dk1"/>
                </a:solidFill>
              </a:rPr>
              <a:t>optiminds_course_util_store</a:t>
            </a:r>
            <a:endParaRPr i="1"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Loading: </a:t>
            </a:r>
            <a:r>
              <a:rPr i="1" lang="en" sz="1200">
                <a:solidFill>
                  <a:schemeClr val="dk1"/>
                </a:solidFill>
              </a:rPr>
              <a:t>optiminds_course_util_load</a:t>
            </a:r>
            <a:endParaRPr sz="1900"/>
          </a:p>
        </p:txBody>
      </p:sp>
      <p:pic>
        <p:nvPicPr>
          <p:cNvPr id="78" name="Google Shape;78;p16"/>
          <p:cNvPicPr preferRelativeResize="0"/>
          <p:nvPr/>
        </p:nvPicPr>
        <p:blipFill>
          <a:blip r:embed="rId3">
            <a:alphaModFix/>
          </a:blip>
          <a:stretch>
            <a:fillRect/>
          </a:stretch>
        </p:blipFill>
        <p:spPr>
          <a:xfrm>
            <a:off x="7228274" y="0"/>
            <a:ext cx="1915725" cy="917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Field/Table Details</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5" name="Google Shape;85;p17"/>
          <p:cNvPicPr preferRelativeResize="0"/>
          <p:nvPr/>
        </p:nvPicPr>
        <p:blipFill>
          <a:blip r:embed="rId3">
            <a:alphaModFix/>
          </a:blip>
          <a:stretch>
            <a:fillRect/>
          </a:stretch>
        </p:blipFill>
        <p:spPr>
          <a:xfrm>
            <a:off x="1856153" y="1064328"/>
            <a:ext cx="5431675" cy="3866400"/>
          </a:xfrm>
          <a:prstGeom prst="rect">
            <a:avLst/>
          </a:prstGeom>
          <a:noFill/>
          <a:ln>
            <a:noFill/>
          </a:ln>
        </p:spPr>
      </p:pic>
      <p:pic>
        <p:nvPicPr>
          <p:cNvPr id="86" name="Google Shape;86;p17"/>
          <p:cNvPicPr preferRelativeResize="0"/>
          <p:nvPr/>
        </p:nvPicPr>
        <p:blipFill>
          <a:blip r:embed="rId4">
            <a:alphaModFix/>
          </a:blip>
          <a:stretch>
            <a:fillRect/>
          </a:stretch>
        </p:blipFill>
        <p:spPr>
          <a:xfrm>
            <a:off x="7228274" y="0"/>
            <a:ext cx="1915725" cy="917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Algorithm Details- Sorting</a:t>
            </a:r>
            <a:endParaRPr/>
          </a:p>
        </p:txBody>
      </p:sp>
      <p:sp>
        <p:nvSpPr>
          <p:cNvPr id="92" name="Google Shape;92;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5000"/>
              </a:lnSpc>
              <a:spcBef>
                <a:spcPts val="1600"/>
              </a:spcBef>
              <a:spcAft>
                <a:spcPts val="0"/>
              </a:spcAft>
              <a:buClr>
                <a:schemeClr val="dk1"/>
              </a:buClr>
              <a:buSzPts val="1100"/>
              <a:buFont typeface="Arial"/>
              <a:buNone/>
            </a:pPr>
            <a:r>
              <a:rPr lang="en" sz="1700">
                <a:solidFill>
                  <a:srgbClr val="434343"/>
                </a:solidFill>
              </a:rPr>
              <a:t>Implementation: Insertion Sort</a:t>
            </a:r>
            <a:endParaRPr sz="1400">
              <a:solidFill>
                <a:schemeClr val="dk1"/>
              </a:solidFill>
            </a:endParaRPr>
          </a:p>
          <a:p>
            <a:pPr indent="0" lvl="0" marL="0" rtl="0" algn="l">
              <a:lnSpc>
                <a:spcPct val="105000"/>
              </a:lnSpc>
              <a:spcBef>
                <a:spcPts val="400"/>
              </a:spcBef>
              <a:spcAft>
                <a:spcPts val="0"/>
              </a:spcAft>
              <a:buClr>
                <a:schemeClr val="dk1"/>
              </a:buClr>
              <a:buSzPts val="1100"/>
              <a:buFont typeface="Arial"/>
              <a:buNone/>
            </a:pPr>
            <a:r>
              <a:rPr b="1" lang="en" sz="1400">
                <a:solidFill>
                  <a:schemeClr val="dk1"/>
                </a:solidFill>
              </a:rPr>
              <a:t>Process:</a:t>
            </a:r>
            <a:endParaRPr sz="1400">
              <a:solidFill>
                <a:schemeClr val="dk1"/>
              </a:solidFill>
            </a:endParaRPr>
          </a:p>
          <a:p>
            <a:pPr indent="0" lvl="0" marL="0" rtl="0" algn="l">
              <a:lnSpc>
                <a:spcPct val="105000"/>
              </a:lnSpc>
              <a:spcBef>
                <a:spcPts val="0"/>
              </a:spcBef>
              <a:spcAft>
                <a:spcPts val="0"/>
              </a:spcAft>
              <a:buClr>
                <a:schemeClr val="dk1"/>
              </a:buClr>
              <a:buSzPts val="1100"/>
              <a:buFont typeface="Arial"/>
              <a:buNone/>
            </a:pPr>
            <a:r>
              <a:rPr lang="en" sz="1400">
                <a:solidFill>
                  <a:schemeClr val="dk1"/>
                </a:solidFill>
              </a:rPr>
              <a:t>Start from the second element</a:t>
            </a:r>
            <a:endParaRPr sz="1400">
              <a:solidFill>
                <a:schemeClr val="dk1"/>
              </a:solidFill>
            </a:endParaRPr>
          </a:p>
          <a:p>
            <a:pPr indent="0" lvl="0" marL="0" rtl="0" algn="l">
              <a:lnSpc>
                <a:spcPct val="105000"/>
              </a:lnSpc>
              <a:spcBef>
                <a:spcPts val="0"/>
              </a:spcBef>
              <a:spcAft>
                <a:spcPts val="0"/>
              </a:spcAft>
              <a:buClr>
                <a:schemeClr val="dk1"/>
              </a:buClr>
              <a:buSzPts val="1100"/>
              <a:buFont typeface="Arial"/>
              <a:buNone/>
            </a:pPr>
            <a:r>
              <a:rPr lang="en" sz="1400">
                <a:solidFill>
                  <a:schemeClr val="dk1"/>
                </a:solidFill>
              </a:rPr>
              <a:t>Compare with previous elements</a:t>
            </a:r>
            <a:endParaRPr sz="1400">
              <a:solidFill>
                <a:schemeClr val="dk1"/>
              </a:solidFill>
            </a:endParaRPr>
          </a:p>
          <a:p>
            <a:pPr indent="0" lvl="0" marL="0" rtl="0" algn="l">
              <a:lnSpc>
                <a:spcPct val="105000"/>
              </a:lnSpc>
              <a:spcBef>
                <a:spcPts val="0"/>
              </a:spcBef>
              <a:spcAft>
                <a:spcPts val="0"/>
              </a:spcAft>
              <a:buClr>
                <a:schemeClr val="dk1"/>
              </a:buClr>
              <a:buSzPts val="1100"/>
              <a:buFont typeface="Arial"/>
              <a:buNone/>
            </a:pPr>
            <a:r>
              <a:rPr lang="en" sz="1400">
                <a:solidFill>
                  <a:schemeClr val="dk1"/>
                </a:solidFill>
              </a:rPr>
              <a:t>Shift larger elements right</a:t>
            </a:r>
            <a:endParaRPr sz="1400">
              <a:solidFill>
                <a:schemeClr val="dk1"/>
              </a:solidFill>
            </a:endParaRPr>
          </a:p>
          <a:p>
            <a:pPr indent="0" lvl="0" marL="0" rtl="0" algn="l">
              <a:lnSpc>
                <a:spcPct val="105000"/>
              </a:lnSpc>
              <a:spcBef>
                <a:spcPts val="0"/>
              </a:spcBef>
              <a:spcAft>
                <a:spcPts val="0"/>
              </a:spcAft>
              <a:buClr>
                <a:schemeClr val="dk1"/>
              </a:buClr>
              <a:buSzPts val="1100"/>
              <a:buFont typeface="Arial"/>
              <a:buNone/>
            </a:pPr>
            <a:r>
              <a:rPr lang="en" sz="1400">
                <a:solidFill>
                  <a:schemeClr val="dk1"/>
                </a:solidFill>
              </a:rPr>
              <a:t>Insert current element in correct position</a:t>
            </a:r>
            <a:endParaRPr sz="1400">
              <a:solidFill>
                <a:schemeClr val="dk1"/>
              </a:solidFill>
            </a:endParaRPr>
          </a:p>
          <a:p>
            <a:pPr indent="0" lvl="0" marL="0" rtl="0" algn="l">
              <a:lnSpc>
                <a:spcPct val="105000"/>
              </a:lnSpc>
              <a:spcBef>
                <a:spcPts val="0"/>
              </a:spcBef>
              <a:spcAft>
                <a:spcPts val="0"/>
              </a:spcAft>
              <a:buClr>
                <a:schemeClr val="dk1"/>
              </a:buClr>
              <a:buSzPts val="1100"/>
              <a:buFont typeface="Arial"/>
              <a:buNone/>
            </a:pPr>
            <a:r>
              <a:rPr lang="en" sz="1400">
                <a:solidFill>
                  <a:schemeClr val="dk1"/>
                </a:solidFill>
              </a:rPr>
              <a:t>Repeat for all elements</a:t>
            </a:r>
            <a:endParaRPr sz="1400">
              <a:solidFill>
                <a:schemeClr val="dk1"/>
              </a:solidFill>
            </a:endParaRPr>
          </a:p>
          <a:p>
            <a:pPr indent="0" lvl="0" marL="0" rtl="0" algn="l">
              <a:lnSpc>
                <a:spcPct val="105000"/>
              </a:lnSpc>
              <a:spcBef>
                <a:spcPts val="0"/>
              </a:spcBef>
              <a:spcAft>
                <a:spcPts val="0"/>
              </a:spcAft>
              <a:buClr>
                <a:schemeClr val="dk1"/>
              </a:buClr>
              <a:buSzPts val="1100"/>
              <a:buFont typeface="Arial"/>
              <a:buNone/>
            </a:pPr>
            <a:r>
              <a:t/>
            </a:r>
            <a:endParaRPr sz="1400">
              <a:solidFill>
                <a:schemeClr val="dk1"/>
              </a:solidFill>
            </a:endParaRPr>
          </a:p>
          <a:p>
            <a:pPr indent="0" lvl="0" marL="0" rtl="0" algn="l">
              <a:lnSpc>
                <a:spcPct val="105000"/>
              </a:lnSpc>
              <a:spcBef>
                <a:spcPts val="0"/>
              </a:spcBef>
              <a:spcAft>
                <a:spcPts val="0"/>
              </a:spcAft>
              <a:buClr>
                <a:schemeClr val="dk1"/>
              </a:buClr>
              <a:buSzPts val="1100"/>
              <a:buFont typeface="Arial"/>
              <a:buNone/>
            </a:pPr>
            <a:r>
              <a:rPr lang="en" sz="1400">
                <a:solidFill>
                  <a:schemeClr val="dk1"/>
                </a:solidFill>
              </a:rPr>
              <a:t>Time Complexity: O(n²)</a:t>
            </a:r>
            <a:endParaRPr sz="1400">
              <a:solidFill>
                <a:schemeClr val="dk1"/>
              </a:solidFill>
            </a:endParaRPr>
          </a:p>
          <a:p>
            <a:pPr indent="0" lvl="0" marL="0" rtl="0" algn="l">
              <a:lnSpc>
                <a:spcPct val="105000"/>
              </a:lnSpc>
              <a:spcBef>
                <a:spcPts val="0"/>
              </a:spcBef>
              <a:spcAft>
                <a:spcPts val="0"/>
              </a:spcAft>
              <a:buClr>
                <a:schemeClr val="dk1"/>
              </a:buClr>
              <a:buSzPts val="1100"/>
              <a:buFont typeface="Arial"/>
              <a:buNone/>
            </a:pPr>
            <a:r>
              <a:t/>
            </a:r>
            <a:endParaRPr sz="1400">
              <a:solidFill>
                <a:schemeClr val="dk1"/>
              </a:solidFill>
            </a:endParaRPr>
          </a:p>
          <a:p>
            <a:pPr indent="0" lvl="0" marL="0" rtl="0" algn="l">
              <a:lnSpc>
                <a:spcPct val="105000"/>
              </a:lnSpc>
              <a:spcBef>
                <a:spcPts val="0"/>
              </a:spcBef>
              <a:spcAft>
                <a:spcPts val="0"/>
              </a:spcAft>
              <a:buClr>
                <a:schemeClr val="dk1"/>
              </a:buClr>
              <a:buSzPts val="1100"/>
              <a:buFont typeface="Arial"/>
              <a:buNone/>
            </a:pPr>
            <a:r>
              <a:rPr lang="en" sz="1400">
                <a:solidFill>
                  <a:schemeClr val="dk1"/>
                </a:solidFill>
              </a:rPr>
              <a:t>Best Case: O(n) when array is already sorted</a:t>
            </a:r>
            <a:endParaRPr sz="1400">
              <a:solidFill>
                <a:schemeClr val="dk1"/>
              </a:solidFill>
            </a:endParaRPr>
          </a:p>
          <a:p>
            <a:pPr indent="0" lvl="0" marL="0" rtl="0" algn="l">
              <a:lnSpc>
                <a:spcPct val="105000"/>
              </a:lnSpc>
              <a:spcBef>
                <a:spcPts val="0"/>
              </a:spcBef>
              <a:spcAft>
                <a:spcPts val="0"/>
              </a:spcAft>
              <a:buClr>
                <a:schemeClr val="dk1"/>
              </a:buClr>
              <a:buSzPts val="1100"/>
              <a:buFont typeface="Arial"/>
              <a:buNone/>
            </a:pPr>
            <a:r>
              <a:rPr lang="en" sz="1400">
                <a:solidFill>
                  <a:schemeClr val="dk1"/>
                </a:solidFill>
              </a:rPr>
              <a:t>Average Case: O(n²)</a:t>
            </a:r>
            <a:endParaRPr sz="1400">
              <a:solidFill>
                <a:schemeClr val="dk1"/>
              </a:solidFill>
            </a:endParaRPr>
          </a:p>
          <a:p>
            <a:pPr indent="0" lvl="0" marL="0" rtl="0" algn="l">
              <a:lnSpc>
                <a:spcPct val="105000"/>
              </a:lnSpc>
              <a:spcBef>
                <a:spcPts val="0"/>
              </a:spcBef>
              <a:spcAft>
                <a:spcPts val="0"/>
              </a:spcAft>
              <a:buClr>
                <a:schemeClr val="dk1"/>
              </a:buClr>
              <a:buSzPts val="1100"/>
              <a:buFont typeface="Arial"/>
              <a:buNone/>
            </a:pPr>
            <a:r>
              <a:rPr lang="en" sz="1400">
                <a:solidFill>
                  <a:schemeClr val="dk1"/>
                </a:solidFill>
              </a:rPr>
              <a:t>Worst Case: O(n²) when array is reverse sorted</a:t>
            </a:r>
            <a:endParaRPr sz="2100"/>
          </a:p>
        </p:txBody>
      </p:sp>
      <p:pic>
        <p:nvPicPr>
          <p:cNvPr id="93" name="Google Shape;93;p18"/>
          <p:cNvPicPr preferRelativeResize="0"/>
          <p:nvPr/>
        </p:nvPicPr>
        <p:blipFill>
          <a:blip r:embed="rId3">
            <a:alphaModFix/>
          </a:blip>
          <a:stretch>
            <a:fillRect/>
          </a:stretch>
        </p:blipFill>
        <p:spPr>
          <a:xfrm>
            <a:off x="7228274" y="0"/>
            <a:ext cx="1915725" cy="917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Algorithm Details - Searching</a:t>
            </a:r>
            <a:endParaRPr/>
          </a:p>
        </p:txBody>
      </p:sp>
      <p:sp>
        <p:nvSpPr>
          <p:cNvPr id="99" name="Google Shape;99;p19"/>
          <p:cNvSpPr txBox="1"/>
          <p:nvPr>
            <p:ph idx="1" type="body"/>
          </p:nvPr>
        </p:nvSpPr>
        <p:spPr>
          <a:xfrm>
            <a:off x="311700" y="1152475"/>
            <a:ext cx="8520600" cy="3789900"/>
          </a:xfrm>
          <a:prstGeom prst="rect">
            <a:avLst/>
          </a:prstGeom>
        </p:spPr>
        <p:txBody>
          <a:bodyPr anchorCtr="0" anchor="t" bIns="91425" lIns="91425" spcFirstLastPara="1" rIns="91425" wrap="square" tIns="91425">
            <a:noAutofit/>
          </a:bodyPr>
          <a:lstStyle/>
          <a:p>
            <a:pPr indent="0" lvl="0" marL="0" rtl="0" algn="l">
              <a:lnSpc>
                <a:spcPct val="105000"/>
              </a:lnSpc>
              <a:spcBef>
                <a:spcPts val="1600"/>
              </a:spcBef>
              <a:spcAft>
                <a:spcPts val="0"/>
              </a:spcAft>
              <a:buClr>
                <a:schemeClr val="dk1"/>
              </a:buClr>
              <a:buSzPts val="1100"/>
              <a:buFont typeface="Arial"/>
              <a:buNone/>
            </a:pPr>
            <a:r>
              <a:rPr lang="en" sz="1700">
                <a:solidFill>
                  <a:srgbClr val="434343"/>
                </a:solidFill>
              </a:rPr>
              <a:t>Implementation: Linear Search</a:t>
            </a:r>
            <a:endParaRPr sz="1700">
              <a:solidFill>
                <a:srgbClr val="434343"/>
              </a:solidFill>
            </a:endParaRPr>
          </a:p>
          <a:p>
            <a:pPr indent="0" lvl="0" marL="0" rtl="0" algn="l">
              <a:lnSpc>
                <a:spcPct val="105000"/>
              </a:lnSpc>
              <a:spcBef>
                <a:spcPts val="400"/>
              </a:spcBef>
              <a:spcAft>
                <a:spcPts val="0"/>
              </a:spcAft>
              <a:buClr>
                <a:schemeClr val="dk1"/>
              </a:buClr>
              <a:buSzPts val="1100"/>
              <a:buFont typeface="Arial"/>
              <a:buNone/>
            </a:pPr>
            <a:r>
              <a:rPr b="1" lang="en" sz="1400">
                <a:solidFill>
                  <a:schemeClr val="dk1"/>
                </a:solidFill>
              </a:rPr>
              <a:t>Process:</a:t>
            </a:r>
            <a:endParaRPr sz="1400">
              <a:solidFill>
                <a:schemeClr val="dk1"/>
              </a:solidFill>
            </a:endParaRPr>
          </a:p>
          <a:p>
            <a:pPr indent="0" lvl="0" marL="0" rtl="0" algn="l">
              <a:lnSpc>
                <a:spcPct val="105000"/>
              </a:lnSpc>
              <a:spcBef>
                <a:spcPts val="0"/>
              </a:spcBef>
              <a:spcAft>
                <a:spcPts val="0"/>
              </a:spcAft>
              <a:buClr>
                <a:schemeClr val="dk1"/>
              </a:buClr>
              <a:buSzPts val="1100"/>
              <a:buFont typeface="Arial"/>
              <a:buNone/>
            </a:pPr>
            <a:r>
              <a:rPr lang="en" sz="1400">
                <a:solidFill>
                  <a:schemeClr val="dk1"/>
                </a:solidFill>
              </a:rPr>
              <a:t>Start from first element</a:t>
            </a:r>
            <a:endParaRPr sz="1400">
              <a:solidFill>
                <a:schemeClr val="dk1"/>
              </a:solidFill>
            </a:endParaRPr>
          </a:p>
          <a:p>
            <a:pPr indent="0" lvl="0" marL="0" rtl="0" algn="l">
              <a:lnSpc>
                <a:spcPct val="105000"/>
              </a:lnSpc>
              <a:spcBef>
                <a:spcPts val="0"/>
              </a:spcBef>
              <a:spcAft>
                <a:spcPts val="0"/>
              </a:spcAft>
              <a:buClr>
                <a:schemeClr val="dk1"/>
              </a:buClr>
              <a:buSzPts val="1100"/>
              <a:buFont typeface="Arial"/>
              <a:buNone/>
            </a:pPr>
            <a:r>
              <a:rPr lang="en" sz="1400">
                <a:solidFill>
                  <a:schemeClr val="dk1"/>
                </a:solidFill>
              </a:rPr>
              <a:t>Compare with target value</a:t>
            </a:r>
            <a:endParaRPr sz="1400">
              <a:solidFill>
                <a:schemeClr val="dk1"/>
              </a:solidFill>
            </a:endParaRPr>
          </a:p>
          <a:p>
            <a:pPr indent="0" lvl="0" marL="0" rtl="0" algn="l">
              <a:lnSpc>
                <a:spcPct val="105000"/>
              </a:lnSpc>
              <a:spcBef>
                <a:spcPts val="0"/>
              </a:spcBef>
              <a:spcAft>
                <a:spcPts val="0"/>
              </a:spcAft>
              <a:buClr>
                <a:schemeClr val="dk1"/>
              </a:buClr>
              <a:buSzPts val="1100"/>
              <a:buFont typeface="Arial"/>
              <a:buNone/>
            </a:pPr>
            <a:r>
              <a:rPr lang="en" sz="1400">
                <a:solidFill>
                  <a:schemeClr val="dk1"/>
                </a:solidFill>
              </a:rPr>
              <a:t>If match found, return position</a:t>
            </a:r>
            <a:endParaRPr sz="1400">
              <a:solidFill>
                <a:schemeClr val="dk1"/>
              </a:solidFill>
            </a:endParaRPr>
          </a:p>
          <a:p>
            <a:pPr indent="0" lvl="0" marL="0" rtl="0" algn="l">
              <a:lnSpc>
                <a:spcPct val="105000"/>
              </a:lnSpc>
              <a:spcBef>
                <a:spcPts val="0"/>
              </a:spcBef>
              <a:spcAft>
                <a:spcPts val="0"/>
              </a:spcAft>
              <a:buClr>
                <a:schemeClr val="dk1"/>
              </a:buClr>
              <a:buSzPts val="1100"/>
              <a:buFont typeface="Arial"/>
              <a:buNone/>
            </a:pPr>
            <a:r>
              <a:rPr lang="en" sz="1400">
                <a:solidFill>
                  <a:schemeClr val="dk1"/>
                </a:solidFill>
              </a:rPr>
              <a:t>If not found, move to next element</a:t>
            </a:r>
            <a:endParaRPr sz="1400">
              <a:solidFill>
                <a:schemeClr val="dk1"/>
              </a:solidFill>
            </a:endParaRPr>
          </a:p>
          <a:p>
            <a:pPr indent="0" lvl="0" marL="0" rtl="0" algn="l">
              <a:lnSpc>
                <a:spcPct val="105000"/>
              </a:lnSpc>
              <a:spcBef>
                <a:spcPts val="0"/>
              </a:spcBef>
              <a:spcAft>
                <a:spcPts val="0"/>
              </a:spcAft>
              <a:buClr>
                <a:schemeClr val="dk1"/>
              </a:buClr>
              <a:buSzPts val="1100"/>
              <a:buFont typeface="Arial"/>
              <a:buNone/>
            </a:pPr>
            <a:r>
              <a:rPr lang="en" sz="1400">
                <a:solidFill>
                  <a:schemeClr val="dk1"/>
                </a:solidFill>
              </a:rPr>
              <a:t>Repeat until found or end of array</a:t>
            </a:r>
            <a:endParaRPr sz="1400">
              <a:solidFill>
                <a:schemeClr val="dk1"/>
              </a:solidFill>
            </a:endParaRPr>
          </a:p>
          <a:p>
            <a:pPr indent="0" lvl="0" marL="0" rtl="0" algn="l">
              <a:lnSpc>
                <a:spcPct val="105000"/>
              </a:lnSpc>
              <a:spcBef>
                <a:spcPts val="0"/>
              </a:spcBef>
              <a:spcAft>
                <a:spcPts val="0"/>
              </a:spcAft>
              <a:buClr>
                <a:schemeClr val="dk1"/>
              </a:buClr>
              <a:buSzPts val="1100"/>
              <a:buFont typeface="Arial"/>
              <a:buNone/>
            </a:pPr>
            <a:r>
              <a:t/>
            </a:r>
            <a:endParaRPr sz="1400">
              <a:solidFill>
                <a:schemeClr val="dk1"/>
              </a:solidFill>
            </a:endParaRPr>
          </a:p>
          <a:p>
            <a:pPr indent="0" lvl="0" marL="0" rtl="0" algn="l">
              <a:lnSpc>
                <a:spcPct val="105000"/>
              </a:lnSpc>
              <a:spcBef>
                <a:spcPts val="0"/>
              </a:spcBef>
              <a:spcAft>
                <a:spcPts val="0"/>
              </a:spcAft>
              <a:buClr>
                <a:schemeClr val="dk1"/>
              </a:buClr>
              <a:buSzPts val="1100"/>
              <a:buFont typeface="Arial"/>
              <a:buNone/>
            </a:pPr>
            <a:r>
              <a:rPr lang="en" sz="1400">
                <a:solidFill>
                  <a:schemeClr val="dk1"/>
                </a:solidFill>
              </a:rPr>
              <a:t>Time Complexity: O(n)</a:t>
            </a:r>
            <a:endParaRPr sz="1400">
              <a:solidFill>
                <a:schemeClr val="dk1"/>
              </a:solidFill>
            </a:endParaRPr>
          </a:p>
          <a:p>
            <a:pPr indent="0" lvl="0" marL="0" rtl="0" algn="l">
              <a:lnSpc>
                <a:spcPct val="105000"/>
              </a:lnSpc>
              <a:spcBef>
                <a:spcPts val="0"/>
              </a:spcBef>
              <a:spcAft>
                <a:spcPts val="0"/>
              </a:spcAft>
              <a:buClr>
                <a:schemeClr val="dk1"/>
              </a:buClr>
              <a:buSzPts val="1100"/>
              <a:buFont typeface="Arial"/>
              <a:buNone/>
            </a:pPr>
            <a:r>
              <a:t/>
            </a:r>
            <a:endParaRPr sz="1400">
              <a:solidFill>
                <a:schemeClr val="dk1"/>
              </a:solidFill>
            </a:endParaRPr>
          </a:p>
          <a:p>
            <a:pPr indent="0" lvl="0" marL="0" rtl="0" algn="l">
              <a:lnSpc>
                <a:spcPct val="105000"/>
              </a:lnSpc>
              <a:spcBef>
                <a:spcPts val="0"/>
              </a:spcBef>
              <a:spcAft>
                <a:spcPts val="0"/>
              </a:spcAft>
              <a:buClr>
                <a:schemeClr val="dk1"/>
              </a:buClr>
              <a:buSzPts val="1100"/>
              <a:buFont typeface="Arial"/>
              <a:buNone/>
            </a:pPr>
            <a:r>
              <a:rPr lang="en" sz="1400">
                <a:solidFill>
                  <a:schemeClr val="dk1"/>
                </a:solidFill>
              </a:rPr>
              <a:t>Best Case: O(1) when element is at beginning</a:t>
            </a:r>
            <a:endParaRPr sz="1400">
              <a:solidFill>
                <a:schemeClr val="dk1"/>
              </a:solidFill>
            </a:endParaRPr>
          </a:p>
          <a:p>
            <a:pPr indent="0" lvl="0" marL="0" rtl="0" algn="l">
              <a:lnSpc>
                <a:spcPct val="105000"/>
              </a:lnSpc>
              <a:spcBef>
                <a:spcPts val="0"/>
              </a:spcBef>
              <a:spcAft>
                <a:spcPts val="0"/>
              </a:spcAft>
              <a:buClr>
                <a:schemeClr val="dk1"/>
              </a:buClr>
              <a:buSzPts val="1100"/>
              <a:buFont typeface="Arial"/>
              <a:buNone/>
            </a:pPr>
            <a:r>
              <a:rPr lang="en" sz="1400">
                <a:solidFill>
                  <a:schemeClr val="dk1"/>
                </a:solidFill>
              </a:rPr>
              <a:t>Average Case: O(n/2)</a:t>
            </a:r>
            <a:endParaRPr sz="1400">
              <a:solidFill>
                <a:schemeClr val="dk1"/>
              </a:solidFill>
            </a:endParaRPr>
          </a:p>
          <a:p>
            <a:pPr indent="0" lvl="0" marL="0" rtl="0" algn="l">
              <a:lnSpc>
                <a:spcPct val="105000"/>
              </a:lnSpc>
              <a:spcBef>
                <a:spcPts val="0"/>
              </a:spcBef>
              <a:spcAft>
                <a:spcPts val="0"/>
              </a:spcAft>
              <a:buClr>
                <a:schemeClr val="dk1"/>
              </a:buClr>
              <a:buSzPts val="1100"/>
              <a:buFont typeface="Arial"/>
              <a:buNone/>
            </a:pPr>
            <a:r>
              <a:rPr lang="en" sz="1400">
                <a:solidFill>
                  <a:schemeClr val="dk1"/>
                </a:solidFill>
              </a:rPr>
              <a:t>Worst Case: O(n) when element is at end or not present</a:t>
            </a:r>
            <a:endParaRPr sz="2100"/>
          </a:p>
        </p:txBody>
      </p:sp>
      <p:pic>
        <p:nvPicPr>
          <p:cNvPr id="100" name="Google Shape;100;p19"/>
          <p:cNvPicPr preferRelativeResize="0"/>
          <p:nvPr/>
        </p:nvPicPr>
        <p:blipFill>
          <a:blip r:embed="rId3">
            <a:alphaModFix/>
          </a:blip>
          <a:stretch>
            <a:fillRect/>
          </a:stretch>
        </p:blipFill>
        <p:spPr>
          <a:xfrm>
            <a:off x="7228274" y="0"/>
            <a:ext cx="1915725" cy="917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Insertion Sort vs Selection Sort</a:t>
            </a:r>
            <a:endParaRPr/>
          </a:p>
        </p:txBody>
      </p:sp>
      <p:sp>
        <p:nvSpPr>
          <p:cNvPr id="106" name="Google Shape;106;p20"/>
          <p:cNvSpPr txBox="1"/>
          <p:nvPr>
            <p:ph idx="1" type="body"/>
          </p:nvPr>
        </p:nvSpPr>
        <p:spPr>
          <a:xfrm>
            <a:off x="311700" y="1152475"/>
            <a:ext cx="3999900" cy="375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Think of insertion sort like arranging playing cards in your hand. As you pick up each card, you insert it into its correct position among the cards you're already holding.</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lnSpc>
                <a:spcPct val="35000"/>
              </a:lnSpc>
              <a:spcBef>
                <a:spcPts val="1200"/>
              </a:spcBef>
              <a:spcAft>
                <a:spcPts val="0"/>
              </a:spcAft>
              <a:buClr>
                <a:schemeClr val="dk1"/>
              </a:buClr>
              <a:buSzPts val="1100"/>
              <a:buFont typeface="Arial"/>
              <a:buNone/>
            </a:pPr>
            <a:r>
              <a:rPr lang="en">
                <a:solidFill>
                  <a:schemeClr val="dk1"/>
                </a:solidFill>
              </a:rPr>
              <a:t>procedure insertionSort(array)</a:t>
            </a:r>
            <a:endParaRPr>
              <a:solidFill>
                <a:schemeClr val="dk1"/>
              </a:solidFill>
            </a:endParaRPr>
          </a:p>
          <a:p>
            <a:pPr indent="0" lvl="0" marL="0" rtl="0" algn="l">
              <a:lnSpc>
                <a:spcPct val="35000"/>
              </a:lnSpc>
              <a:spcBef>
                <a:spcPts val="1200"/>
              </a:spcBef>
              <a:spcAft>
                <a:spcPts val="0"/>
              </a:spcAft>
              <a:buClr>
                <a:schemeClr val="dk1"/>
              </a:buClr>
              <a:buSzPts val="1100"/>
              <a:buFont typeface="Arial"/>
              <a:buNone/>
            </a:pPr>
            <a:r>
              <a:rPr lang="en">
                <a:solidFill>
                  <a:schemeClr val="dk1"/>
                </a:solidFill>
              </a:rPr>
              <a:t>    for i from 1 to length(array) - 1</a:t>
            </a:r>
            <a:endParaRPr>
              <a:solidFill>
                <a:schemeClr val="dk1"/>
              </a:solidFill>
            </a:endParaRPr>
          </a:p>
          <a:p>
            <a:pPr indent="0" lvl="0" marL="0" rtl="0" algn="l">
              <a:lnSpc>
                <a:spcPct val="35000"/>
              </a:lnSpc>
              <a:spcBef>
                <a:spcPts val="1200"/>
              </a:spcBef>
              <a:spcAft>
                <a:spcPts val="0"/>
              </a:spcAft>
              <a:buClr>
                <a:schemeClr val="dk1"/>
              </a:buClr>
              <a:buSzPts val="1100"/>
              <a:buFont typeface="Arial"/>
              <a:buNone/>
            </a:pPr>
            <a:r>
              <a:rPr lang="en">
                <a:solidFill>
                  <a:schemeClr val="dk1"/>
                </a:solidFill>
              </a:rPr>
              <a:t>        key = array[i]</a:t>
            </a:r>
            <a:endParaRPr>
              <a:solidFill>
                <a:schemeClr val="dk1"/>
              </a:solidFill>
            </a:endParaRPr>
          </a:p>
          <a:p>
            <a:pPr indent="0" lvl="0" marL="0" rtl="0" algn="l">
              <a:lnSpc>
                <a:spcPct val="35000"/>
              </a:lnSpc>
              <a:spcBef>
                <a:spcPts val="1200"/>
              </a:spcBef>
              <a:spcAft>
                <a:spcPts val="0"/>
              </a:spcAft>
              <a:buClr>
                <a:schemeClr val="dk1"/>
              </a:buClr>
              <a:buSzPts val="1100"/>
              <a:buFont typeface="Arial"/>
              <a:buNone/>
            </a:pPr>
            <a:r>
              <a:rPr lang="en">
                <a:solidFill>
                  <a:schemeClr val="dk1"/>
                </a:solidFill>
              </a:rPr>
              <a:t>        j = i - 1</a:t>
            </a:r>
            <a:endParaRPr>
              <a:solidFill>
                <a:schemeClr val="dk1"/>
              </a:solidFill>
            </a:endParaRPr>
          </a:p>
          <a:p>
            <a:pPr indent="0" lvl="0" marL="0" rtl="0" algn="l">
              <a:lnSpc>
                <a:spcPct val="35000"/>
              </a:lnSpc>
              <a:spcBef>
                <a:spcPts val="1200"/>
              </a:spcBef>
              <a:spcAft>
                <a:spcPts val="0"/>
              </a:spcAft>
              <a:buClr>
                <a:schemeClr val="dk1"/>
              </a:buClr>
              <a:buSzPts val="1100"/>
              <a:buFont typeface="Arial"/>
              <a:buNone/>
            </a:pPr>
            <a:r>
              <a:rPr lang="en">
                <a:solidFill>
                  <a:schemeClr val="dk1"/>
                </a:solidFill>
              </a:rPr>
              <a:t>        while j &gt;= 0 and array[j] &gt; key</a:t>
            </a:r>
            <a:endParaRPr>
              <a:solidFill>
                <a:schemeClr val="dk1"/>
              </a:solidFill>
            </a:endParaRPr>
          </a:p>
          <a:p>
            <a:pPr indent="0" lvl="0" marL="0" rtl="0" algn="l">
              <a:lnSpc>
                <a:spcPct val="35000"/>
              </a:lnSpc>
              <a:spcBef>
                <a:spcPts val="1200"/>
              </a:spcBef>
              <a:spcAft>
                <a:spcPts val="0"/>
              </a:spcAft>
              <a:buClr>
                <a:schemeClr val="dk1"/>
              </a:buClr>
              <a:buSzPts val="1100"/>
              <a:buFont typeface="Arial"/>
              <a:buNone/>
            </a:pPr>
            <a:r>
              <a:rPr lang="en">
                <a:solidFill>
                  <a:schemeClr val="dk1"/>
                </a:solidFill>
              </a:rPr>
              <a:t>            array[j + 1] = array[j]</a:t>
            </a:r>
            <a:endParaRPr>
              <a:solidFill>
                <a:schemeClr val="dk1"/>
              </a:solidFill>
            </a:endParaRPr>
          </a:p>
          <a:p>
            <a:pPr indent="0" lvl="0" marL="0" rtl="0" algn="l">
              <a:lnSpc>
                <a:spcPct val="35000"/>
              </a:lnSpc>
              <a:spcBef>
                <a:spcPts val="1200"/>
              </a:spcBef>
              <a:spcAft>
                <a:spcPts val="0"/>
              </a:spcAft>
              <a:buClr>
                <a:schemeClr val="dk1"/>
              </a:buClr>
              <a:buSzPts val="1100"/>
              <a:buFont typeface="Arial"/>
              <a:buNone/>
            </a:pPr>
            <a:r>
              <a:rPr lang="en">
                <a:solidFill>
                  <a:schemeClr val="dk1"/>
                </a:solidFill>
              </a:rPr>
              <a:t>            j = j - 1</a:t>
            </a:r>
            <a:endParaRPr>
              <a:solidFill>
                <a:schemeClr val="dk1"/>
              </a:solidFill>
            </a:endParaRPr>
          </a:p>
          <a:p>
            <a:pPr indent="0" lvl="0" marL="0" rtl="0" algn="l">
              <a:lnSpc>
                <a:spcPct val="35000"/>
              </a:lnSpc>
              <a:spcBef>
                <a:spcPts val="1200"/>
              </a:spcBef>
              <a:spcAft>
                <a:spcPts val="0"/>
              </a:spcAft>
              <a:buClr>
                <a:schemeClr val="dk1"/>
              </a:buClr>
              <a:buSzPts val="1100"/>
              <a:buFont typeface="Arial"/>
              <a:buNone/>
            </a:pPr>
            <a:r>
              <a:rPr lang="en">
                <a:solidFill>
                  <a:schemeClr val="dk1"/>
                </a:solidFill>
              </a:rPr>
              <a:t>        array[j + 1] = key</a:t>
            </a:r>
            <a:endParaRPr>
              <a:solidFill>
                <a:schemeClr val="dk1"/>
              </a:solidFill>
            </a:endParaRPr>
          </a:p>
          <a:p>
            <a:pPr indent="0" lvl="0" marL="0" rtl="0" algn="l">
              <a:spcBef>
                <a:spcPts val="1200"/>
              </a:spcBef>
              <a:spcAft>
                <a:spcPts val="1200"/>
              </a:spcAft>
              <a:buNone/>
            </a:pPr>
            <a:r>
              <a:t/>
            </a:r>
            <a:endParaRPr>
              <a:solidFill>
                <a:schemeClr val="dk1"/>
              </a:solidFill>
            </a:endParaRPr>
          </a:p>
        </p:txBody>
      </p:sp>
      <p:sp>
        <p:nvSpPr>
          <p:cNvPr id="107" name="Google Shape;107;p20"/>
          <p:cNvSpPr txBox="1"/>
          <p:nvPr>
            <p:ph idx="2" type="body"/>
          </p:nvPr>
        </p:nvSpPr>
        <p:spPr>
          <a:xfrm>
            <a:off x="4832400" y="1152475"/>
            <a:ext cx="3999900" cy="375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Selection sort works by dividing your array into a sorted and unsorted portion. It repeatedly finds the smallest element from the unsorted portion and adds it to the end of the sorted portion.</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lnSpc>
                <a:spcPct val="35000"/>
              </a:lnSpc>
              <a:spcBef>
                <a:spcPts val="1200"/>
              </a:spcBef>
              <a:spcAft>
                <a:spcPts val="0"/>
              </a:spcAft>
              <a:buNone/>
            </a:pPr>
            <a:r>
              <a:rPr lang="en">
                <a:solidFill>
                  <a:schemeClr val="dk1"/>
                </a:solidFill>
              </a:rPr>
              <a:t>procedure selectionSort(array)</a:t>
            </a:r>
            <a:endParaRPr>
              <a:solidFill>
                <a:schemeClr val="dk1"/>
              </a:solidFill>
            </a:endParaRPr>
          </a:p>
          <a:p>
            <a:pPr indent="0" lvl="0" marL="0" rtl="0" algn="l">
              <a:lnSpc>
                <a:spcPct val="35000"/>
              </a:lnSpc>
              <a:spcBef>
                <a:spcPts val="1200"/>
              </a:spcBef>
              <a:spcAft>
                <a:spcPts val="0"/>
              </a:spcAft>
              <a:buNone/>
            </a:pPr>
            <a:r>
              <a:rPr lang="en">
                <a:solidFill>
                  <a:schemeClr val="dk1"/>
                </a:solidFill>
              </a:rPr>
              <a:t>    for i from 0 to length(array) - 1</a:t>
            </a:r>
            <a:endParaRPr>
              <a:solidFill>
                <a:schemeClr val="dk1"/>
              </a:solidFill>
            </a:endParaRPr>
          </a:p>
          <a:p>
            <a:pPr indent="0" lvl="0" marL="0" rtl="0" algn="l">
              <a:lnSpc>
                <a:spcPct val="35000"/>
              </a:lnSpc>
              <a:spcBef>
                <a:spcPts val="1200"/>
              </a:spcBef>
              <a:spcAft>
                <a:spcPts val="0"/>
              </a:spcAft>
              <a:buNone/>
            </a:pPr>
            <a:r>
              <a:rPr lang="en">
                <a:solidFill>
                  <a:schemeClr val="dk1"/>
                </a:solidFill>
              </a:rPr>
              <a:t>        min_idx = i</a:t>
            </a:r>
            <a:endParaRPr>
              <a:solidFill>
                <a:schemeClr val="dk1"/>
              </a:solidFill>
            </a:endParaRPr>
          </a:p>
          <a:p>
            <a:pPr indent="0" lvl="0" marL="0" rtl="0" algn="l">
              <a:lnSpc>
                <a:spcPct val="35000"/>
              </a:lnSpc>
              <a:spcBef>
                <a:spcPts val="1200"/>
              </a:spcBef>
              <a:spcAft>
                <a:spcPts val="0"/>
              </a:spcAft>
              <a:buNone/>
            </a:pPr>
            <a:r>
              <a:rPr lang="en">
                <a:solidFill>
                  <a:schemeClr val="dk1"/>
                </a:solidFill>
              </a:rPr>
              <a:t>        for j from i + 1 to length(array)</a:t>
            </a:r>
            <a:endParaRPr>
              <a:solidFill>
                <a:schemeClr val="dk1"/>
              </a:solidFill>
            </a:endParaRPr>
          </a:p>
          <a:p>
            <a:pPr indent="0" lvl="0" marL="0" rtl="0" algn="l">
              <a:lnSpc>
                <a:spcPct val="35000"/>
              </a:lnSpc>
              <a:spcBef>
                <a:spcPts val="1200"/>
              </a:spcBef>
              <a:spcAft>
                <a:spcPts val="0"/>
              </a:spcAft>
              <a:buNone/>
            </a:pPr>
            <a:r>
              <a:rPr lang="en">
                <a:solidFill>
                  <a:schemeClr val="dk1"/>
                </a:solidFill>
              </a:rPr>
              <a:t>            if array[j] &lt; array[min_idx]</a:t>
            </a:r>
            <a:endParaRPr>
              <a:solidFill>
                <a:schemeClr val="dk1"/>
              </a:solidFill>
            </a:endParaRPr>
          </a:p>
          <a:p>
            <a:pPr indent="0" lvl="0" marL="0" rtl="0" algn="l">
              <a:lnSpc>
                <a:spcPct val="35000"/>
              </a:lnSpc>
              <a:spcBef>
                <a:spcPts val="1200"/>
              </a:spcBef>
              <a:spcAft>
                <a:spcPts val="0"/>
              </a:spcAft>
              <a:buNone/>
            </a:pPr>
            <a:r>
              <a:rPr lang="en">
                <a:solidFill>
                  <a:schemeClr val="dk1"/>
                </a:solidFill>
              </a:rPr>
              <a:t>                min_idx = j</a:t>
            </a:r>
            <a:endParaRPr>
              <a:solidFill>
                <a:schemeClr val="dk1"/>
              </a:solidFill>
            </a:endParaRPr>
          </a:p>
          <a:p>
            <a:pPr indent="0" lvl="0" marL="0" rtl="0" algn="l">
              <a:lnSpc>
                <a:spcPct val="35000"/>
              </a:lnSpc>
              <a:spcBef>
                <a:spcPts val="1200"/>
              </a:spcBef>
              <a:spcAft>
                <a:spcPts val="0"/>
              </a:spcAft>
              <a:buNone/>
            </a:pPr>
            <a:r>
              <a:rPr lang="en">
                <a:solidFill>
                  <a:schemeClr val="dk1"/>
                </a:solidFill>
              </a:rPr>
              <a:t>        swap array[i] and array[min_idx]</a:t>
            </a:r>
            <a:endParaRPr>
              <a:solidFill>
                <a:schemeClr val="dk1"/>
              </a:solidFill>
            </a:endParaRPr>
          </a:p>
          <a:p>
            <a:pPr indent="0" lvl="0" marL="0" rtl="0" algn="l">
              <a:spcBef>
                <a:spcPts val="1200"/>
              </a:spcBef>
              <a:spcAft>
                <a:spcPts val="1200"/>
              </a:spcAft>
              <a:buNone/>
            </a:pPr>
            <a:r>
              <a:t/>
            </a:r>
            <a:endParaRPr>
              <a:solidFill>
                <a:schemeClr val="dk1"/>
              </a:solidFill>
            </a:endParaRPr>
          </a:p>
        </p:txBody>
      </p:sp>
      <p:pic>
        <p:nvPicPr>
          <p:cNvPr id="108" name="Google Shape;108;p20"/>
          <p:cNvPicPr preferRelativeResize="0"/>
          <p:nvPr/>
        </p:nvPicPr>
        <p:blipFill>
          <a:blip r:embed="rId3">
            <a:alphaModFix/>
          </a:blip>
          <a:stretch>
            <a:fillRect/>
          </a:stretch>
        </p:blipFill>
        <p:spPr>
          <a:xfrm>
            <a:off x="7228274" y="0"/>
            <a:ext cx="1915725" cy="917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Insertion Sort vs Selection Sort</a:t>
            </a:r>
            <a:endParaRPr/>
          </a:p>
          <a:p>
            <a:pPr indent="0" lvl="0" marL="0" rtl="0" algn="l">
              <a:spcBef>
                <a:spcPts val="0"/>
              </a:spcBef>
              <a:spcAft>
                <a:spcPts val="0"/>
              </a:spcAft>
              <a:buNone/>
            </a:pPr>
            <a:r>
              <a:t/>
            </a:r>
            <a:endParaRPr/>
          </a:p>
        </p:txBody>
      </p:sp>
      <p:pic>
        <p:nvPicPr>
          <p:cNvPr id="114" name="Google Shape;114;p21"/>
          <p:cNvPicPr preferRelativeResize="0"/>
          <p:nvPr/>
        </p:nvPicPr>
        <p:blipFill>
          <a:blip r:embed="rId3">
            <a:alphaModFix/>
          </a:blip>
          <a:stretch>
            <a:fillRect/>
          </a:stretch>
        </p:blipFill>
        <p:spPr>
          <a:xfrm>
            <a:off x="1124863" y="1017725"/>
            <a:ext cx="6894275" cy="3780200"/>
          </a:xfrm>
          <a:prstGeom prst="rect">
            <a:avLst/>
          </a:prstGeom>
          <a:noFill/>
          <a:ln>
            <a:noFill/>
          </a:ln>
        </p:spPr>
      </p:pic>
      <p:pic>
        <p:nvPicPr>
          <p:cNvPr id="115" name="Google Shape;115;p21"/>
          <p:cNvPicPr preferRelativeResize="0"/>
          <p:nvPr/>
        </p:nvPicPr>
        <p:blipFill>
          <a:blip r:embed="rId4">
            <a:alphaModFix/>
          </a:blip>
          <a:stretch>
            <a:fillRect/>
          </a:stretch>
        </p:blipFill>
        <p:spPr>
          <a:xfrm>
            <a:off x="7228274" y="0"/>
            <a:ext cx="1915725" cy="917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