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Garamond"/>
      <p:regular r:id="rId12"/>
      <p:bold r:id="rId13"/>
      <p:italic r:id="rId14"/>
      <p:boldItalic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hIQ+qIbmXu6vyVqUFp/6eQBdW8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Garamond-bold.fntdata"/><Relationship Id="rId12" Type="http://schemas.openxmlformats.org/officeDocument/2006/relationships/font" Target="fonts/Garamon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Garamond-boldItalic.fntdata"/><Relationship Id="rId14" Type="http://schemas.openxmlformats.org/officeDocument/2006/relationships/font" Target="fonts/Garamond-italic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3580606" y="-1875631"/>
            <a:ext cx="5030788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7285038" y="1828804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1697038" y="-812796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github.com/AaryanAnand10/KrishiMitra" TargetMode="External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7104580" y="1613521"/>
            <a:ext cx="4638605" cy="5154967"/>
          </a:xfrm>
          <a:custGeom>
            <a:rect b="b" l="l" r="r" t="t"/>
            <a:pathLst>
              <a:path extrusionOk="0" h="5154967" w="6184806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rgbClr val="7F7F7F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59916" t="0"/>
          <a:stretch/>
        </p:blipFill>
        <p:spPr>
          <a:xfrm>
            <a:off x="8302691" y="2477881"/>
            <a:ext cx="3203507" cy="342623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>
            <p:ph type="ctrTitle"/>
          </p:nvPr>
        </p:nvSpPr>
        <p:spPr>
          <a:xfrm>
            <a:off x="241586" y="-357307"/>
            <a:ext cx="10363200" cy="20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SMART INDIA HACKATHON 2024</a:t>
            </a:r>
            <a:endParaRPr b="1" sz="400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Krishi Mitra</a:t>
            </a:r>
            <a:endParaRPr b="1" sz="400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331275" y="2076450"/>
            <a:ext cx="7623300" cy="3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 ID</a:t>
            </a:r>
            <a:r>
              <a:rPr b="1" lang="en-US" sz="1800">
                <a:solidFill>
                  <a:schemeClr val="dk1"/>
                </a:solidFill>
              </a:rPr>
              <a:t>: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SIH1638</a:t>
            </a:r>
            <a:endParaRPr sz="800"/>
          </a:p>
          <a:p>
            <a:pPr indent="-2476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 Title</a:t>
            </a:r>
            <a:r>
              <a:rPr b="1" lang="en-US" sz="1800">
                <a:solidFill>
                  <a:schemeClr val="dk1"/>
                </a:solidFill>
              </a:rPr>
              <a:t>: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AI-Driven Crop Disease Prediction and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086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Management System</a:t>
            </a:r>
            <a:endParaRPr sz="800"/>
          </a:p>
          <a:p>
            <a:pPr indent="-2476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Theme</a:t>
            </a:r>
            <a:r>
              <a:rPr b="1" lang="en-US" sz="1800">
                <a:solidFill>
                  <a:schemeClr val="dk1"/>
                </a:solidFill>
              </a:rPr>
              <a:t>: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Agriculture, FoodTech &amp; Rural Development</a:t>
            </a:r>
            <a:endParaRPr sz="800"/>
          </a:p>
          <a:p>
            <a:pPr indent="-2476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 Category</a:t>
            </a:r>
            <a:r>
              <a:rPr b="1" lang="en-US" sz="1800">
                <a:solidFill>
                  <a:schemeClr val="dk1"/>
                </a:solidFill>
              </a:rPr>
              <a:t>: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Software</a:t>
            </a:r>
            <a:endParaRPr sz="800"/>
          </a:p>
          <a:p>
            <a:pPr indent="-2476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Name</a:t>
            </a:r>
            <a:r>
              <a:rPr b="1" lang="en-US" sz="1800">
                <a:solidFill>
                  <a:schemeClr val="dk1"/>
                </a:solidFill>
              </a:rPr>
              <a:t>: LocalHost:8080</a:t>
            </a:r>
            <a:endParaRPr b="1" sz="1800">
              <a:solidFill>
                <a:schemeClr val="dk1"/>
              </a:solidFill>
            </a:endParaRPr>
          </a:p>
          <a:p>
            <a:pPr indent="-2476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Github Repo: 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https://github.com/AaryanAnand10/KrishiMitra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74006" y="0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>
            <p:ph type="title"/>
          </p:nvPr>
        </p:nvSpPr>
        <p:spPr>
          <a:xfrm>
            <a:off x="182998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0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KrishiMitra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-82925" y="1142988"/>
            <a:ext cx="11839500" cy="52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01625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Noto Sans Symbols"/>
              <a:buChar char="❖"/>
            </a:pPr>
            <a:r>
              <a:rPr b="1" lang="en-US" sz="25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Proposed Solutio</a:t>
            </a:r>
            <a:r>
              <a:rPr b="1" lang="en-US" sz="2500" u="sng">
                <a:solidFill>
                  <a:schemeClr val="dk2"/>
                </a:solidFill>
              </a:rPr>
              <a:t>n</a:t>
            </a:r>
            <a:endParaRPr b="1" sz="2500" u="sng">
              <a:solidFill>
                <a:schemeClr val="dk2"/>
              </a:solidFill>
            </a:endParaRP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dk1"/>
                </a:solidFill>
              </a:rPr>
              <a:t>Integrated AI Platform:</a:t>
            </a:r>
            <a:endParaRPr b="1" sz="1350">
              <a:solidFill>
                <a:schemeClr val="dk1"/>
              </a:solidFill>
            </a:endParaRPr>
          </a:p>
          <a:p>
            <a:pPr indent="-857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-US" sz="1350">
                <a:solidFill>
                  <a:schemeClr val="dk1"/>
                </a:solidFill>
              </a:rPr>
              <a:t> Comprehensive system designed to enhance agricultural practices by connecting farmers, researchers, and industry stakeholders.</a:t>
            </a:r>
            <a:endParaRPr sz="1350">
              <a:solidFill>
                <a:schemeClr val="dk1"/>
              </a:solidFill>
            </a:endParaRPr>
          </a:p>
          <a:p>
            <a:pPr indent="-85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-US" sz="1350">
                <a:solidFill>
                  <a:schemeClr val="dk1"/>
                </a:solidFill>
              </a:rPr>
              <a:t> Facilitates seamless information exchange across language and geographical boundaries.</a:t>
            </a:r>
            <a:endParaRPr sz="13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dk1"/>
                </a:solidFill>
              </a:rPr>
              <a:t>Core Components:</a:t>
            </a:r>
            <a:endParaRPr b="1" sz="1350">
              <a:solidFill>
                <a:schemeClr val="dk1"/>
              </a:solidFill>
            </a:endParaRPr>
          </a:p>
          <a:p>
            <a:pPr indent="-857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en-US" sz="1350">
                <a:solidFill>
                  <a:schemeClr val="dk1"/>
                </a:solidFill>
              </a:rPr>
              <a:t> AI-Driven Application:</a:t>
            </a:r>
            <a:endParaRPr b="1" sz="1350">
              <a:solidFill>
                <a:schemeClr val="dk1"/>
              </a:solidFill>
            </a:endParaRPr>
          </a:p>
          <a:p>
            <a:pPr indent="-31432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AutoNum type="romanLcPeriod"/>
            </a:pPr>
            <a:r>
              <a:rPr lang="en-US" sz="1350">
                <a:solidFill>
                  <a:schemeClr val="dk1"/>
                </a:solidFill>
              </a:rPr>
              <a:t>Ut</a:t>
            </a:r>
            <a:r>
              <a:rPr lang="en-US" sz="1350">
                <a:solidFill>
                  <a:schemeClr val="dk1"/>
                </a:solidFill>
              </a:rPr>
              <a:t>ilizes advanced computer vision algorithms to perform real-time pest and disease detection.</a:t>
            </a:r>
            <a:endParaRPr sz="1350">
              <a:solidFill>
                <a:schemeClr val="dk1"/>
              </a:solidFill>
            </a:endParaRPr>
          </a:p>
          <a:p>
            <a:pPr indent="-31432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AutoNum type="romanLcPeriod"/>
            </a:pPr>
            <a:r>
              <a:rPr lang="en-US" sz="1350">
                <a:solidFill>
                  <a:schemeClr val="dk1"/>
                </a:solidFill>
              </a:rPr>
              <a:t>Provides immediate notifications and actionable insights to farmers for effective crop management.</a:t>
            </a:r>
            <a:endParaRPr sz="1350">
              <a:solidFill>
                <a:schemeClr val="dk1"/>
              </a:solidFill>
            </a:endParaRPr>
          </a:p>
          <a:p>
            <a:pPr indent="-85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en-US" sz="1350">
                <a:solidFill>
                  <a:schemeClr val="dk1"/>
                </a:solidFill>
              </a:rPr>
              <a:t> Personalized RAG-Based Chatbot:</a:t>
            </a:r>
            <a:endParaRPr b="1" sz="1350">
              <a:solidFill>
                <a:schemeClr val="dk1"/>
              </a:solidFill>
            </a:endParaRPr>
          </a:p>
          <a:p>
            <a:pPr indent="-31432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AutoNum type="romanLcPeriod"/>
            </a:pPr>
            <a:r>
              <a:rPr lang="en-US" sz="1350">
                <a:solidFill>
                  <a:schemeClr val="dk1"/>
                </a:solidFill>
              </a:rPr>
              <a:t>Incorporates Retrieval-Augmented Generation (RAG) techniques to offer tailored assistance.</a:t>
            </a:r>
            <a:endParaRPr sz="1350">
              <a:solidFill>
                <a:schemeClr val="dk1"/>
              </a:solidFill>
            </a:endParaRPr>
          </a:p>
          <a:p>
            <a:pPr indent="-31432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AutoNum type="romanLcPeriod"/>
            </a:pPr>
            <a:r>
              <a:rPr lang="en-US" sz="1350">
                <a:solidFill>
                  <a:schemeClr val="dk1"/>
                </a:solidFill>
              </a:rPr>
              <a:t>Supports multilingual interactions, allowing farmers to receive data-driven guidance and answers in their preferred language.</a:t>
            </a:r>
            <a:endParaRPr sz="13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dk1"/>
                </a:solidFill>
              </a:rPr>
              <a:t>Key Features:</a:t>
            </a:r>
            <a:endParaRPr b="1" sz="1350">
              <a:solidFill>
                <a:schemeClr val="dk1"/>
              </a:solidFill>
            </a:endParaRPr>
          </a:p>
          <a:p>
            <a:pPr indent="-857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en-US" sz="1350">
                <a:solidFill>
                  <a:schemeClr val="dk1"/>
                </a:solidFill>
              </a:rPr>
              <a:t> </a:t>
            </a:r>
            <a:r>
              <a:rPr b="1" lang="en-US" sz="1350">
                <a:solidFill>
                  <a:schemeClr val="dk1"/>
                </a:solidFill>
              </a:rPr>
              <a:t>U</a:t>
            </a:r>
            <a:r>
              <a:rPr b="1" lang="en-US" sz="1350">
                <a:solidFill>
                  <a:schemeClr val="dk1"/>
                </a:solidFill>
              </a:rPr>
              <a:t>nified Interface:</a:t>
            </a:r>
            <a:endParaRPr b="1" sz="1350">
              <a:solidFill>
                <a:schemeClr val="dk1"/>
              </a:solidFill>
            </a:endParaRPr>
          </a:p>
          <a:p>
            <a:pPr indent="-31432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■"/>
            </a:pPr>
            <a:r>
              <a:rPr lang="en-US" sz="1350">
                <a:solidFill>
                  <a:schemeClr val="dk1"/>
                </a:solidFill>
              </a:rPr>
              <a:t>Streamlined, user-friendly platform that integrates diverse agricultural tools and knowledge resources.</a:t>
            </a:r>
            <a:endParaRPr sz="1350">
              <a:solidFill>
                <a:schemeClr val="dk1"/>
              </a:solidFill>
            </a:endParaRPr>
          </a:p>
          <a:p>
            <a:pPr indent="-85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en-US" sz="1350">
                <a:solidFill>
                  <a:schemeClr val="dk1"/>
                </a:solidFill>
              </a:rPr>
              <a:t> Sustainable Productivity:</a:t>
            </a:r>
            <a:endParaRPr b="1" sz="1350">
              <a:solidFill>
                <a:schemeClr val="dk1"/>
              </a:solidFill>
            </a:endParaRPr>
          </a:p>
          <a:p>
            <a:pPr indent="-31432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■"/>
            </a:pPr>
            <a:r>
              <a:rPr lang="en-US" sz="1350">
                <a:solidFill>
                  <a:schemeClr val="dk1"/>
                </a:solidFill>
              </a:rPr>
              <a:t>Enhances crop protection and productivity through cutting-edge technology and real-time data, supporting sustainable agricultural practices.</a:t>
            </a:r>
            <a:endParaRPr b="1" sz="1350">
              <a:solidFill>
                <a:schemeClr val="dk1"/>
              </a:solidFill>
            </a:endParaRPr>
          </a:p>
        </p:txBody>
      </p:sp>
      <p:sp>
        <p:nvSpPr>
          <p:cNvPr id="102" name="Google Shape;102;p2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descr="Your startup LOGO" id="103" name="Google Shape;103;p2"/>
          <p:cNvSpPr/>
          <p:nvPr/>
        </p:nvSpPr>
        <p:spPr>
          <a:xfrm>
            <a:off x="141514" y="107066"/>
            <a:ext cx="1251857" cy="807334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  8080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5424" y="26590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 txBox="1"/>
          <p:nvPr>
            <p:ph idx="11" type="ftr"/>
          </p:nvPr>
        </p:nvSpPr>
        <p:spPr>
          <a:xfrm>
            <a:off x="4648200" y="6356353"/>
            <a:ext cx="320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</a:t>
            </a:r>
            <a:endParaRPr b="0" i="0" sz="1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/>
          <p:nvPr>
            <p:ph type="title"/>
          </p:nvPr>
        </p:nvSpPr>
        <p:spPr>
          <a:xfrm>
            <a:off x="228075" y="84413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TECHNICAL APPROACH</a:t>
            </a:r>
            <a:endParaRPr/>
          </a:p>
        </p:txBody>
      </p:sp>
      <p:sp>
        <p:nvSpPr>
          <p:cNvPr id="113" name="Google Shape;113;p3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14" name="Google Shape;114;p3"/>
          <p:cNvSpPr txBox="1"/>
          <p:nvPr>
            <p:ph idx="11" type="ftr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@SIH Idea submission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descr="Your startup LOGO" id="116" name="Google Shape;116;p3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 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696475" y="1974350"/>
            <a:ext cx="83274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The solution is an all-in-one AI-powered platform designed to transform agriculture by connecting farmers, researchers, and other key players. </a:t>
            </a:r>
            <a:endParaRPr sz="15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This platform breaks down language and geographical barriers, allowing users to share and access important information on the latest farming trends, diseases, and innovative practices.</a:t>
            </a:r>
            <a:endParaRPr sz="15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To tackle pest problems more effectively, the platform includes SmartDetect, a service that combines AI and drone technology. Drones regularly scan fields for pests, and if needed, SmartDetect uses eco-friendly vibration technology to eliminate them. </a:t>
            </a:r>
            <a:endParaRPr sz="15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This service, available through a monthly subscription, ensures that farmers get consistent, precise pest management without relying on harmful chemicals.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FEASIBILITY AND VIABILITY</a:t>
            </a:r>
            <a:endParaRPr/>
          </a:p>
        </p:txBody>
      </p:sp>
      <p:sp>
        <p:nvSpPr>
          <p:cNvPr id="125" name="Google Shape;125;p4"/>
          <p:cNvSpPr txBox="1"/>
          <p:nvPr/>
        </p:nvSpPr>
        <p:spPr>
          <a:xfrm>
            <a:off x="222200" y="1367263"/>
            <a:ext cx="5873700" cy="44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b="1" lang="en-US" sz="1500"/>
              <a:t>Technical Feasibility:</a:t>
            </a:r>
            <a:r>
              <a:rPr lang="en-US" sz="1500"/>
              <a:t> </a:t>
            </a:r>
            <a:br>
              <a:rPr lang="en-US" sz="1500"/>
            </a:br>
            <a:r>
              <a:rPr lang="en-US" sz="1500"/>
              <a:t>Leveraging advancements in AI and drone technology, integrating AI-driven pest detection with drone surveillance is feasible, supported by existing agricultural tools.</a:t>
            </a:r>
            <a:endParaRPr sz="15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b="1" lang="en-US" sz="1500"/>
              <a:t>Challenges:</a:t>
            </a:r>
            <a:endParaRPr b="1" sz="1500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Cost: High initial technology adoption costs.</a:t>
            </a:r>
            <a:endParaRPr sz="1500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Adoption: Resistance from farmers used to traditional methods.</a:t>
            </a:r>
            <a:endParaRPr sz="1500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Complexity: Adapting the platform for diverse languages and regions.</a:t>
            </a:r>
            <a:endParaRPr sz="1500"/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b="1" lang="en-US" sz="1500"/>
              <a:t>Mitigat</a:t>
            </a:r>
            <a:r>
              <a:rPr b="1" lang="en-US" sz="1500"/>
              <a:t>ion Strategies: </a:t>
            </a:r>
            <a:endParaRPr b="1" sz="1500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Financial Support: Offer subsidies or incentives to lower adoption costs.</a:t>
            </a:r>
            <a:endParaRPr sz="1500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User Experience: Design a user-friendly platform with localized support for easy transition.</a:t>
            </a:r>
            <a:endParaRPr sz="1500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Security: Implement strong data security and a phased rollout for secure and gradual adoption.</a:t>
            </a:r>
            <a:endParaRPr sz="1500"/>
          </a:p>
        </p:txBody>
      </p:sp>
      <p:sp>
        <p:nvSpPr>
          <p:cNvPr id="126" name="Google Shape;126;p4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1" i="0" sz="1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7" name="Google Shape;127;p4"/>
          <p:cNvSpPr txBox="1"/>
          <p:nvPr>
            <p:ph idx="11" type="ftr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</a:t>
            </a:r>
            <a:endParaRPr b="0" i="0" sz="1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descr="Your startup LOGO" id="129" name="Google Shape;129;p4"/>
          <p:cNvSpPr/>
          <p:nvPr/>
        </p:nvSpPr>
        <p:spPr>
          <a:xfrm>
            <a:off x="222196" y="187748"/>
            <a:ext cx="1251857" cy="807334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 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1875" y="1505025"/>
            <a:ext cx="5627726" cy="420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IMPACT AND BENEFITS</a:t>
            </a:r>
            <a:endParaRPr/>
          </a:p>
        </p:txBody>
      </p:sp>
      <p:sp>
        <p:nvSpPr>
          <p:cNvPr id="138" name="Google Shape;138;p5"/>
          <p:cNvSpPr txBox="1"/>
          <p:nvPr/>
        </p:nvSpPr>
        <p:spPr>
          <a:xfrm>
            <a:off x="293925" y="1416200"/>
            <a:ext cx="74805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Impact on Farmers:</a:t>
            </a:r>
            <a:endParaRPr b="1"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Significantly improves pest management, crucial in regions like Assam where climate change has worsened pest issues.</a:t>
            </a:r>
            <a:endParaRPr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Provides real-time detection and management tools, reducing crop losses and optimizing pesticide use.</a:t>
            </a:r>
            <a:endParaRPr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Enhances income for farmers, particularly small tea growers, by addressing outdated methods and high costs.</a:t>
            </a:r>
            <a:endParaRPr sz="1800"/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Benefits of the Solution:</a:t>
            </a:r>
            <a:endParaRPr b="1"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Economic: Lowers production costs, increases crop yields, and improves overall farm profitability.</a:t>
            </a:r>
            <a:endParaRPr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Environmental: Reduces excessive pesticide use, mitigating crop toxicity and soil degradation.</a:t>
            </a:r>
            <a:endParaRPr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Overall: Supports healthier farms, strengthens communities, and promotes a sustainable future for agriculture.</a:t>
            </a:r>
            <a:endParaRPr sz="1800"/>
          </a:p>
        </p:txBody>
      </p:sp>
      <p:sp>
        <p:nvSpPr>
          <p:cNvPr id="139" name="Google Shape;139;p5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1" i="0" sz="1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0" name="Google Shape;140;p5"/>
          <p:cNvSpPr txBox="1"/>
          <p:nvPr>
            <p:ph idx="11" type="ftr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</a:t>
            </a:r>
            <a:endParaRPr b="0" i="0" sz="1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1" name="Google Shape;14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descr="Your startup LOGO" id="142" name="Google Shape;142;p5"/>
          <p:cNvSpPr/>
          <p:nvPr/>
        </p:nvSpPr>
        <p:spPr>
          <a:xfrm>
            <a:off x="293914" y="259466"/>
            <a:ext cx="1251857" cy="807334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 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5"/>
          <p:cNvPicPr preferRelativeResize="0"/>
          <p:nvPr/>
        </p:nvPicPr>
        <p:blipFill rotWithShape="1">
          <a:blip r:embed="rId4">
            <a:alphaModFix/>
          </a:blip>
          <a:srcRect b="3186" l="4618" r="13921" t="1972"/>
          <a:stretch/>
        </p:blipFill>
        <p:spPr>
          <a:xfrm>
            <a:off x="8054177" y="1601202"/>
            <a:ext cx="3776874" cy="339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5"/>
          <p:cNvSpPr txBox="1"/>
          <p:nvPr/>
        </p:nvSpPr>
        <p:spPr>
          <a:xfrm>
            <a:off x="8442925" y="5001075"/>
            <a:ext cx="3498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03059"/>
                </a:solidFill>
              </a:rPr>
              <a:t>Recent trend of seasonal incidence of tea mosquito bug in sub Himalayan tea plantation</a:t>
            </a:r>
            <a:endParaRPr sz="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RESEARCH  AND REFERENCES</a:t>
            </a:r>
            <a:endParaRPr/>
          </a:p>
        </p:txBody>
      </p:sp>
      <p:sp>
        <p:nvSpPr>
          <p:cNvPr id="152" name="Google Shape;152;p6"/>
          <p:cNvSpPr txBox="1"/>
          <p:nvPr/>
        </p:nvSpPr>
        <p:spPr>
          <a:xfrm>
            <a:off x="609600" y="1704450"/>
            <a:ext cx="110367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305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US" sz="1700"/>
              <a:t>Hettige, Budditha. (2011). A COMPUTATIONAL GRAMMAR OF SINHALA FOR ENGLISH-SINHALA MACHINE TRANSLATION. 10.13140/RG.2.1.2330.6968.</a:t>
            </a:r>
            <a:endParaRPr sz="17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27305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Wang, Qiang &amp; Wang, Hongfeng. (2022). Deep Learning Model-Based Machine Learning for Chinese and Japanese Translation. Wireless Communications and Mobile Computing. 2022. 1-8. 10.1155/2022/8762125.</a:t>
            </a:r>
            <a:endParaRPr sz="1700"/>
          </a:p>
        </p:txBody>
      </p:sp>
      <p:sp>
        <p:nvSpPr>
          <p:cNvPr id="153" name="Google Shape;153;p6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1" i="0" sz="1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4" name="Google Shape;154;p6"/>
          <p:cNvSpPr txBox="1"/>
          <p:nvPr>
            <p:ph idx="11" type="ftr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</a:t>
            </a:r>
            <a:endParaRPr b="0" i="0" sz="1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5" name="Google Shape;15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descr="Your startup LOGO" id="156" name="Google Shape;156;p6"/>
          <p:cNvSpPr/>
          <p:nvPr/>
        </p:nvSpPr>
        <p:spPr>
          <a:xfrm>
            <a:off x="293914" y="259466"/>
            <a:ext cx="1251857" cy="807334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 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780975" y="3621150"/>
            <a:ext cx="110367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Team Members :</a:t>
            </a:r>
            <a:endParaRPr b="1" sz="24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Aaryan Anand</a:t>
            </a:r>
            <a:endParaRPr sz="2000"/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Chaitanya Negi</a:t>
            </a:r>
            <a:endParaRPr sz="2000"/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Hrishikesh Sarma</a:t>
            </a:r>
            <a:endParaRPr sz="2000"/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Jayesh Jain</a:t>
            </a:r>
            <a:endParaRPr sz="2000"/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Shashanka Shekhar Sharma</a:t>
            </a:r>
            <a:endParaRPr sz="2000"/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Anushree Rathi</a:t>
            </a:r>
            <a:endParaRPr sz="2000"/>
          </a:p>
        </p:txBody>
      </p:sp>
      <p:pic>
        <p:nvPicPr>
          <p:cNvPr id="158" name="Google Shape;15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2000" y="3419025"/>
            <a:ext cx="2782799" cy="278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2013-12-12T18:46:50Z</dcterms:created>
  <dc:creator>Crowdfunder</dc:creator>
</cp:coreProperties>
</file>