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Open Sans" panose="020B0606030504020204" pitchFamily="34"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3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39729"/>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Logistic Regression for Breast Cancer Classification</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This project implements a Logistic Regression algorithm to classify breast cancer tumors as malignant or benign. Using the Wisconsin Breast Cancer Diagnostic dataset, the model achieves high accuracy in predicting tumor diagnosis based on cell nuclei characteristics. The project highlights the potential of AI-driven solutions in medical diagnostics and lays the groundwork for further exploration of advanced machine learning techniques in healthcare.</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92917"/>
            <a:ext cx="2470666"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2231" y="586502"/>
            <a:ext cx="5016460" cy="626983"/>
          </a:xfrm>
          <a:prstGeom prst="rect">
            <a:avLst/>
          </a:prstGeom>
          <a:noFill/>
          <a:ln/>
        </p:spPr>
        <p:txBody>
          <a:bodyPr wrap="none" lIns="0" tIns="0" rIns="0" bIns="0" rtlCol="0" anchor="t"/>
          <a:lstStyle/>
          <a:p>
            <a:pPr marL="0" indent="0" algn="l">
              <a:lnSpc>
                <a:spcPts val="4900"/>
              </a:lnSpc>
              <a:buNone/>
            </a:pPr>
            <a:r>
              <a:rPr lang="en-US" sz="3900" b="1" dirty="0">
                <a:solidFill>
                  <a:srgbClr val="443728"/>
                </a:solidFill>
                <a:latin typeface="Crimson Pro Bold" pitchFamily="34" charset="0"/>
                <a:ea typeface="Crimson Pro Bold" pitchFamily="34" charset="-122"/>
                <a:cs typeface="Crimson Pro Bold" pitchFamily="34" charset="-120"/>
              </a:rPr>
              <a:t>Project Objectives</a:t>
            </a:r>
            <a:endParaRPr lang="en-US" sz="3900" dirty="0"/>
          </a:p>
        </p:txBody>
      </p:sp>
      <p:sp>
        <p:nvSpPr>
          <p:cNvPr id="4" name="Shape 1"/>
          <p:cNvSpPr/>
          <p:nvPr/>
        </p:nvSpPr>
        <p:spPr>
          <a:xfrm>
            <a:off x="702231" y="1739979"/>
            <a:ext cx="451366" cy="451366"/>
          </a:xfrm>
          <a:prstGeom prst="roundRect">
            <a:avLst>
              <a:gd name="adj" fmla="val 18672"/>
            </a:avLst>
          </a:prstGeom>
          <a:solidFill>
            <a:srgbClr val="EBE2E0"/>
          </a:solidFill>
          <a:ln w="7620">
            <a:solidFill>
              <a:srgbClr val="D1C8C6"/>
            </a:solidFill>
            <a:prstDash val="solid"/>
          </a:ln>
        </p:spPr>
      </p:sp>
      <p:sp>
        <p:nvSpPr>
          <p:cNvPr id="5" name="Text 2"/>
          <p:cNvSpPr/>
          <p:nvPr/>
        </p:nvSpPr>
        <p:spPr>
          <a:xfrm>
            <a:off x="777419" y="1777544"/>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1</a:t>
            </a:r>
            <a:endParaRPr lang="en-US" sz="2350" dirty="0"/>
          </a:p>
        </p:txBody>
      </p:sp>
      <p:sp>
        <p:nvSpPr>
          <p:cNvPr id="6" name="Text 3"/>
          <p:cNvSpPr/>
          <p:nvPr/>
        </p:nvSpPr>
        <p:spPr>
          <a:xfrm>
            <a:off x="1354217" y="1739979"/>
            <a:ext cx="275070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Algorithm Understanding</a:t>
            </a:r>
            <a:endParaRPr lang="en-US" sz="1950" dirty="0"/>
          </a:p>
        </p:txBody>
      </p:sp>
      <p:sp>
        <p:nvSpPr>
          <p:cNvPr id="7" name="Text 4"/>
          <p:cNvSpPr/>
          <p:nvPr/>
        </p:nvSpPr>
        <p:spPr>
          <a:xfrm>
            <a:off x="1354217" y="2173843"/>
            <a:ext cx="7087553" cy="962978"/>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Gain a thorough understanding of Logistic Regression's mathematical foundations, including the sigmoid function and gradient descent optimization.</a:t>
            </a:r>
            <a:endParaRPr lang="en-US" sz="1550" dirty="0"/>
          </a:p>
        </p:txBody>
      </p:sp>
      <p:sp>
        <p:nvSpPr>
          <p:cNvPr id="8" name="Shape 5"/>
          <p:cNvSpPr/>
          <p:nvPr/>
        </p:nvSpPr>
        <p:spPr>
          <a:xfrm>
            <a:off x="702231" y="3563064"/>
            <a:ext cx="451366" cy="451366"/>
          </a:xfrm>
          <a:prstGeom prst="roundRect">
            <a:avLst>
              <a:gd name="adj" fmla="val 18672"/>
            </a:avLst>
          </a:prstGeom>
          <a:solidFill>
            <a:srgbClr val="EBE2E0"/>
          </a:solidFill>
          <a:ln w="7620">
            <a:solidFill>
              <a:srgbClr val="D1C8C6"/>
            </a:solidFill>
            <a:prstDash val="solid"/>
          </a:ln>
        </p:spPr>
      </p:sp>
      <p:sp>
        <p:nvSpPr>
          <p:cNvPr id="9" name="Text 6"/>
          <p:cNvSpPr/>
          <p:nvPr/>
        </p:nvSpPr>
        <p:spPr>
          <a:xfrm>
            <a:off x="777419" y="3600629"/>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2</a:t>
            </a:r>
            <a:endParaRPr lang="en-US" sz="2350" dirty="0"/>
          </a:p>
        </p:txBody>
      </p:sp>
      <p:sp>
        <p:nvSpPr>
          <p:cNvPr id="10" name="Text 7"/>
          <p:cNvSpPr/>
          <p:nvPr/>
        </p:nvSpPr>
        <p:spPr>
          <a:xfrm>
            <a:off x="1354217" y="3563064"/>
            <a:ext cx="250817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Data Preprocessing</a:t>
            </a:r>
            <a:endParaRPr lang="en-US" sz="1950" dirty="0"/>
          </a:p>
        </p:txBody>
      </p:sp>
      <p:sp>
        <p:nvSpPr>
          <p:cNvPr id="11" name="Text 8"/>
          <p:cNvSpPr/>
          <p:nvPr/>
        </p:nvSpPr>
        <p:spPr>
          <a:xfrm>
            <a:off x="1354217" y="3996928"/>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Clean and preprocess the dataset, handling missing values and standardizing features for model training.</a:t>
            </a:r>
            <a:endParaRPr lang="en-US" sz="1550" dirty="0"/>
          </a:p>
        </p:txBody>
      </p:sp>
      <p:sp>
        <p:nvSpPr>
          <p:cNvPr id="12" name="Shape 9"/>
          <p:cNvSpPr/>
          <p:nvPr/>
        </p:nvSpPr>
        <p:spPr>
          <a:xfrm>
            <a:off x="702231" y="5065157"/>
            <a:ext cx="451366" cy="451366"/>
          </a:xfrm>
          <a:prstGeom prst="roundRect">
            <a:avLst>
              <a:gd name="adj" fmla="val 18672"/>
            </a:avLst>
          </a:prstGeom>
          <a:solidFill>
            <a:srgbClr val="EBE2E0"/>
          </a:solidFill>
          <a:ln w="7620">
            <a:solidFill>
              <a:srgbClr val="D1C8C6"/>
            </a:solidFill>
            <a:prstDash val="solid"/>
          </a:ln>
        </p:spPr>
      </p:sp>
      <p:sp>
        <p:nvSpPr>
          <p:cNvPr id="13" name="Text 10"/>
          <p:cNvSpPr/>
          <p:nvPr/>
        </p:nvSpPr>
        <p:spPr>
          <a:xfrm>
            <a:off x="777419" y="5102721"/>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3</a:t>
            </a:r>
            <a:endParaRPr lang="en-US" sz="2350" dirty="0"/>
          </a:p>
        </p:txBody>
      </p:sp>
      <p:sp>
        <p:nvSpPr>
          <p:cNvPr id="14" name="Text 11"/>
          <p:cNvSpPr/>
          <p:nvPr/>
        </p:nvSpPr>
        <p:spPr>
          <a:xfrm>
            <a:off x="1354217" y="5065157"/>
            <a:ext cx="250817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Model Implementation</a:t>
            </a:r>
            <a:endParaRPr lang="en-US" sz="1950" dirty="0"/>
          </a:p>
        </p:txBody>
      </p:sp>
      <p:sp>
        <p:nvSpPr>
          <p:cNvPr id="15" name="Text 12"/>
          <p:cNvSpPr/>
          <p:nvPr/>
        </p:nvSpPr>
        <p:spPr>
          <a:xfrm>
            <a:off x="1354217" y="5499021"/>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Implement the Logistic Regression algorithm from scratch, including functions for computing the sigmoid, cost, and gradients.</a:t>
            </a:r>
            <a:endParaRPr lang="en-US" sz="1550" dirty="0"/>
          </a:p>
        </p:txBody>
      </p:sp>
      <p:sp>
        <p:nvSpPr>
          <p:cNvPr id="16" name="Shape 13"/>
          <p:cNvSpPr/>
          <p:nvPr/>
        </p:nvSpPr>
        <p:spPr>
          <a:xfrm>
            <a:off x="702231" y="6567249"/>
            <a:ext cx="451366" cy="451366"/>
          </a:xfrm>
          <a:prstGeom prst="roundRect">
            <a:avLst>
              <a:gd name="adj" fmla="val 18672"/>
            </a:avLst>
          </a:prstGeom>
          <a:solidFill>
            <a:srgbClr val="EBE2E0"/>
          </a:solidFill>
          <a:ln w="7620">
            <a:solidFill>
              <a:srgbClr val="D1C8C6"/>
            </a:solidFill>
            <a:prstDash val="solid"/>
          </a:ln>
        </p:spPr>
      </p:sp>
      <p:sp>
        <p:nvSpPr>
          <p:cNvPr id="17" name="Text 14"/>
          <p:cNvSpPr/>
          <p:nvPr/>
        </p:nvSpPr>
        <p:spPr>
          <a:xfrm>
            <a:off x="777419" y="6604814"/>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4</a:t>
            </a:r>
            <a:endParaRPr lang="en-US" sz="2350" dirty="0"/>
          </a:p>
        </p:txBody>
      </p:sp>
      <p:sp>
        <p:nvSpPr>
          <p:cNvPr id="18" name="Text 15"/>
          <p:cNvSpPr/>
          <p:nvPr/>
        </p:nvSpPr>
        <p:spPr>
          <a:xfrm>
            <a:off x="1354217" y="6567249"/>
            <a:ext cx="3303389"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Model Training and Evaluation</a:t>
            </a:r>
            <a:endParaRPr lang="en-US" sz="1950" dirty="0"/>
          </a:p>
        </p:txBody>
      </p:sp>
      <p:sp>
        <p:nvSpPr>
          <p:cNvPr id="19" name="Text 16"/>
          <p:cNvSpPr/>
          <p:nvPr/>
        </p:nvSpPr>
        <p:spPr>
          <a:xfrm>
            <a:off x="1354217" y="7001113"/>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Train the model on the WBCD dataset and evaluate its performance using metrics such as accuracy, precision, recall, and F1 score.</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8692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Early AI Models for Breast Cancer Diagnosis</a:t>
            </a:r>
            <a:endParaRPr lang="en-US" sz="4450" dirty="0"/>
          </a:p>
        </p:txBody>
      </p:sp>
      <p:sp>
        <p:nvSpPr>
          <p:cNvPr id="4" name="Text 1"/>
          <p:cNvSpPr/>
          <p:nvPr/>
        </p:nvSpPr>
        <p:spPr>
          <a:xfrm>
            <a:off x="6280190" y="2844641"/>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Early AI models for breast cancer diagnosis included decision trees and linear discriminant analysis (LDA). Logistic Regression (LR) emerged as a prominent model due to its ability to deliver probabilistic outputs, which are critical in medical diagnostics for estimating malignancy likelihood. Unlike more intricate approaches, LR's simplicity and interpretability made it a preferred choice for initial AI applications in healthcare, laying the groundwork for subsequent advancements.</a:t>
            </a:r>
            <a:endParaRPr lang="en-US" sz="1750" dirty="0"/>
          </a:p>
        </p:txBody>
      </p:sp>
      <p:pic>
        <p:nvPicPr>
          <p:cNvPr id="5" name="Image 1" descr="preencoded.png"/>
          <p:cNvPicPr>
            <a:picLocks noChangeAspect="1"/>
          </p:cNvPicPr>
          <p:nvPr/>
        </p:nvPicPr>
        <p:blipFill>
          <a:blip r:embed="rId4"/>
          <a:stretch>
            <a:fillRect/>
          </a:stretch>
        </p:blipFill>
        <p:spPr>
          <a:xfrm>
            <a:off x="6280190" y="5640110"/>
            <a:ext cx="566976" cy="566976"/>
          </a:xfrm>
          <a:prstGeom prst="rect">
            <a:avLst/>
          </a:prstGeom>
        </p:spPr>
      </p:pic>
      <p:sp>
        <p:nvSpPr>
          <p:cNvPr id="6" name="Text 2"/>
          <p:cNvSpPr/>
          <p:nvPr/>
        </p:nvSpPr>
        <p:spPr>
          <a:xfrm>
            <a:off x="6280190" y="6433899"/>
            <a:ext cx="2291953"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Decision Trees</a:t>
            </a:r>
            <a:endParaRPr lang="en-US" sz="2200" dirty="0"/>
          </a:p>
        </p:txBody>
      </p:sp>
      <p:pic>
        <p:nvPicPr>
          <p:cNvPr id="7" name="Image 2" descr="preencoded.png"/>
          <p:cNvPicPr>
            <a:picLocks noChangeAspect="1"/>
          </p:cNvPicPr>
          <p:nvPr/>
        </p:nvPicPr>
        <p:blipFill>
          <a:blip r:embed="rId5"/>
          <a:stretch>
            <a:fillRect/>
          </a:stretch>
        </p:blipFill>
        <p:spPr>
          <a:xfrm>
            <a:off x="8912304" y="5640110"/>
            <a:ext cx="566976" cy="566976"/>
          </a:xfrm>
          <a:prstGeom prst="rect">
            <a:avLst/>
          </a:prstGeom>
        </p:spPr>
      </p:pic>
      <p:sp>
        <p:nvSpPr>
          <p:cNvPr id="8" name="Text 3"/>
          <p:cNvSpPr/>
          <p:nvPr/>
        </p:nvSpPr>
        <p:spPr>
          <a:xfrm>
            <a:off x="8912304" y="6433899"/>
            <a:ext cx="2292072"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LDA</a:t>
            </a:r>
            <a:endParaRPr lang="en-US" sz="2200" dirty="0"/>
          </a:p>
        </p:txBody>
      </p:sp>
      <p:pic>
        <p:nvPicPr>
          <p:cNvPr id="9" name="Image 3" descr="preencoded.png"/>
          <p:cNvPicPr>
            <a:picLocks noChangeAspect="1"/>
          </p:cNvPicPr>
          <p:nvPr/>
        </p:nvPicPr>
        <p:blipFill>
          <a:blip r:embed="rId6"/>
          <a:stretch>
            <a:fillRect/>
          </a:stretch>
        </p:blipFill>
        <p:spPr>
          <a:xfrm>
            <a:off x="11544538" y="5640110"/>
            <a:ext cx="566976" cy="566976"/>
          </a:xfrm>
          <a:prstGeom prst="rect">
            <a:avLst/>
          </a:prstGeom>
        </p:spPr>
      </p:pic>
      <p:sp>
        <p:nvSpPr>
          <p:cNvPr id="10" name="Text 4"/>
          <p:cNvSpPr/>
          <p:nvPr/>
        </p:nvSpPr>
        <p:spPr>
          <a:xfrm>
            <a:off x="11544538" y="6433899"/>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Logistic Regression</a:t>
            </a:r>
            <a:endParaRPr lang="en-US" sz="2200" dirty="0"/>
          </a:p>
        </p:txBody>
      </p:sp>
      <p:pic>
        <p:nvPicPr>
          <p:cNvPr id="12" name="Picture 11">
            <a:extLst>
              <a:ext uri="{FF2B5EF4-FFF2-40B4-BE49-F238E27FC236}">
                <a16:creationId xmlns:a16="http://schemas.microsoft.com/office/drawing/2014/main" id="{9BF72EA6-1957-742F-0380-3ACEC2A3DB8C}"/>
              </a:ext>
            </a:extLst>
          </p:cNvPr>
          <p:cNvPicPr>
            <a:picLocks noChangeAspect="1"/>
          </p:cNvPicPr>
          <p:nvPr/>
        </p:nvPicPr>
        <p:blipFill>
          <a:blip r:embed="rId7"/>
          <a:stretch>
            <a:fillRect/>
          </a:stretch>
        </p:blipFill>
        <p:spPr>
          <a:xfrm>
            <a:off x="12690514" y="7845794"/>
            <a:ext cx="1838582" cy="2000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Supervised Learning Techniques for Tumor Classification</a:t>
            </a:r>
            <a:endParaRPr lang="en-US" sz="4450" dirty="0"/>
          </a:p>
        </p:txBody>
      </p:sp>
      <p:sp>
        <p:nvSpPr>
          <p:cNvPr id="3" name="Text 1"/>
          <p:cNvSpPr/>
          <p:nvPr/>
        </p:nvSpPr>
        <p:spPr>
          <a:xfrm>
            <a:off x="793790" y="3807143"/>
            <a:ext cx="2903458"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Logistic Regression (LR)</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LR serves as a baseline model in medical diagnostics, valued for its simplicity and transparency. By employing the sigmoid activation function, LR outputs probabilities that are ideal for binary classification tasks such as tumor detection.</a:t>
            </a:r>
            <a:endParaRPr lang="en-US" sz="1750" dirty="0"/>
          </a:p>
        </p:txBody>
      </p:sp>
      <p:sp>
        <p:nvSpPr>
          <p:cNvPr id="5" name="Text 3"/>
          <p:cNvSpPr/>
          <p:nvPr/>
        </p:nvSpPr>
        <p:spPr>
          <a:xfrm>
            <a:off x="7599521" y="3807143"/>
            <a:ext cx="3962281"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Support Vector Machines (SVMs)</a:t>
            </a:r>
            <a:endParaRPr lang="en-US" sz="2200" dirty="0"/>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SVMs have gained popularity for their ability to identify an optimal hyperplane that separates malignant and benign cases with high accuracy. Kernelized SVMs improve performance by mapping data into higher-dimensional spaces.</a:t>
            </a:r>
            <a:endParaRPr lang="en-US" sz="1750" dirty="0"/>
          </a:p>
        </p:txBody>
      </p:sp>
      <p:pic>
        <p:nvPicPr>
          <p:cNvPr id="8" name="Picture 7">
            <a:extLst>
              <a:ext uri="{FF2B5EF4-FFF2-40B4-BE49-F238E27FC236}">
                <a16:creationId xmlns:a16="http://schemas.microsoft.com/office/drawing/2014/main" id="{F0A818B9-3B3B-4DE1-57E3-C4FA1D2258F0}"/>
              </a:ext>
            </a:extLst>
          </p:cNvPr>
          <p:cNvPicPr>
            <a:picLocks noChangeAspect="1"/>
          </p:cNvPicPr>
          <p:nvPr/>
        </p:nvPicPr>
        <p:blipFill>
          <a:blip r:embed="rId3"/>
          <a:stretch>
            <a:fillRect/>
          </a:stretch>
        </p:blipFill>
        <p:spPr>
          <a:xfrm>
            <a:off x="12791818" y="7861559"/>
            <a:ext cx="1838582" cy="2000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3845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Dataset Overview</a:t>
            </a:r>
            <a:endParaRPr lang="en-US" sz="4450" dirty="0"/>
          </a:p>
        </p:txBody>
      </p:sp>
      <p:sp>
        <p:nvSpPr>
          <p:cNvPr id="4" name="Text 1"/>
          <p:cNvSpPr/>
          <p:nvPr/>
        </p:nvSpPr>
        <p:spPr>
          <a:xfrm>
            <a:off x="6280190" y="1987391"/>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The dataset used in this project is the Wisconsin Breast Cancer Diagnostic (WBCD) dataset, sourced from the UCI Machine Learning Repository. It contains 569 samples with 32 features each, computed from digitized images of fine needle aspirates (FNA) of breast masses. The features describe characteristics of cell nuclei, such as radius, texture, perimeter, and concavity.</a:t>
            </a:r>
            <a:endParaRPr lang="en-US" sz="1750" dirty="0"/>
          </a:p>
        </p:txBody>
      </p:sp>
      <p:sp>
        <p:nvSpPr>
          <p:cNvPr id="5" name="Shape 2"/>
          <p:cNvSpPr/>
          <p:nvPr/>
        </p:nvSpPr>
        <p:spPr>
          <a:xfrm>
            <a:off x="6280190" y="4419957"/>
            <a:ext cx="3664863" cy="1322189"/>
          </a:xfrm>
          <a:prstGeom prst="roundRect">
            <a:avLst>
              <a:gd name="adj" fmla="val 7205"/>
            </a:avLst>
          </a:prstGeom>
          <a:solidFill>
            <a:srgbClr val="EBE2E0"/>
          </a:solidFill>
          <a:ln w="7620">
            <a:solidFill>
              <a:srgbClr val="D1C8C6"/>
            </a:solidFill>
            <a:prstDash val="solid"/>
          </a:ln>
        </p:spPr>
      </p:sp>
      <p:sp>
        <p:nvSpPr>
          <p:cNvPr id="6" name="Text 3"/>
          <p:cNvSpPr/>
          <p:nvPr/>
        </p:nvSpPr>
        <p:spPr>
          <a:xfrm>
            <a:off x="6514624" y="46543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Samples</a:t>
            </a:r>
            <a:endParaRPr lang="en-US" sz="2200" dirty="0"/>
          </a:p>
        </p:txBody>
      </p:sp>
      <p:sp>
        <p:nvSpPr>
          <p:cNvPr id="7" name="Text 4"/>
          <p:cNvSpPr/>
          <p:nvPr/>
        </p:nvSpPr>
        <p:spPr>
          <a:xfrm>
            <a:off x="6514624" y="5144810"/>
            <a:ext cx="319599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569</a:t>
            </a:r>
            <a:endParaRPr lang="en-US" sz="1750" dirty="0"/>
          </a:p>
        </p:txBody>
      </p:sp>
      <p:sp>
        <p:nvSpPr>
          <p:cNvPr id="8" name="Shape 5"/>
          <p:cNvSpPr/>
          <p:nvPr/>
        </p:nvSpPr>
        <p:spPr>
          <a:xfrm>
            <a:off x="10171867" y="4419957"/>
            <a:ext cx="3664863" cy="1322189"/>
          </a:xfrm>
          <a:prstGeom prst="roundRect">
            <a:avLst>
              <a:gd name="adj" fmla="val 7205"/>
            </a:avLst>
          </a:prstGeom>
          <a:solidFill>
            <a:srgbClr val="EBE2E0"/>
          </a:solidFill>
          <a:ln w="7620">
            <a:solidFill>
              <a:srgbClr val="D1C8C6"/>
            </a:solidFill>
            <a:prstDash val="solid"/>
          </a:ln>
        </p:spPr>
      </p:sp>
      <p:sp>
        <p:nvSpPr>
          <p:cNvPr id="9" name="Text 6"/>
          <p:cNvSpPr/>
          <p:nvPr/>
        </p:nvSpPr>
        <p:spPr>
          <a:xfrm>
            <a:off x="10406301" y="46543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Features</a:t>
            </a:r>
            <a:endParaRPr lang="en-US" sz="2200" dirty="0"/>
          </a:p>
        </p:txBody>
      </p:sp>
      <p:sp>
        <p:nvSpPr>
          <p:cNvPr id="10" name="Text 7"/>
          <p:cNvSpPr/>
          <p:nvPr/>
        </p:nvSpPr>
        <p:spPr>
          <a:xfrm>
            <a:off x="10406301" y="5144810"/>
            <a:ext cx="319599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32</a:t>
            </a:r>
            <a:endParaRPr lang="en-US" sz="1750" dirty="0"/>
          </a:p>
        </p:txBody>
      </p:sp>
      <p:sp>
        <p:nvSpPr>
          <p:cNvPr id="11" name="Shape 8"/>
          <p:cNvSpPr/>
          <p:nvPr/>
        </p:nvSpPr>
        <p:spPr>
          <a:xfrm>
            <a:off x="6280190" y="5968960"/>
            <a:ext cx="7556421" cy="1322189"/>
          </a:xfrm>
          <a:prstGeom prst="roundRect">
            <a:avLst>
              <a:gd name="adj" fmla="val 7205"/>
            </a:avLst>
          </a:prstGeom>
          <a:solidFill>
            <a:srgbClr val="EBE2E0"/>
          </a:solidFill>
          <a:ln w="7620">
            <a:solidFill>
              <a:srgbClr val="D1C8C6"/>
            </a:solidFill>
            <a:prstDash val="solid"/>
          </a:ln>
        </p:spPr>
      </p:sp>
      <p:sp>
        <p:nvSpPr>
          <p:cNvPr id="12" name="Text 9"/>
          <p:cNvSpPr/>
          <p:nvPr/>
        </p:nvSpPr>
        <p:spPr>
          <a:xfrm>
            <a:off x="6514624" y="62033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Target</a:t>
            </a:r>
            <a:endParaRPr lang="en-US" sz="2200" dirty="0"/>
          </a:p>
        </p:txBody>
      </p:sp>
      <p:sp>
        <p:nvSpPr>
          <p:cNvPr id="13" name="Text 10"/>
          <p:cNvSpPr/>
          <p:nvPr/>
        </p:nvSpPr>
        <p:spPr>
          <a:xfrm>
            <a:off x="6514624" y="6693813"/>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Diagnosis (M=malignant, B=benign)</a:t>
            </a:r>
            <a:endParaRPr lang="en-US" sz="1750" dirty="0"/>
          </a:p>
        </p:txBody>
      </p:sp>
      <p:pic>
        <p:nvPicPr>
          <p:cNvPr id="15" name="Picture 14">
            <a:extLst>
              <a:ext uri="{FF2B5EF4-FFF2-40B4-BE49-F238E27FC236}">
                <a16:creationId xmlns:a16="http://schemas.microsoft.com/office/drawing/2014/main" id="{4F9ED55D-4408-1B1F-8802-21FEF7621C3A}"/>
              </a:ext>
            </a:extLst>
          </p:cNvPr>
          <p:cNvPicPr>
            <a:picLocks noChangeAspect="1"/>
          </p:cNvPicPr>
          <p:nvPr/>
        </p:nvPicPr>
        <p:blipFill>
          <a:blip r:embed="rId4"/>
          <a:stretch>
            <a:fillRect/>
          </a:stretch>
        </p:blipFill>
        <p:spPr>
          <a:xfrm>
            <a:off x="12682886" y="7915975"/>
            <a:ext cx="1838582" cy="2000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8633" y="839272"/>
            <a:ext cx="6935391" cy="644843"/>
          </a:xfrm>
          <a:prstGeom prst="rect">
            <a:avLst/>
          </a:prstGeom>
          <a:noFill/>
          <a:ln/>
        </p:spPr>
        <p:txBody>
          <a:bodyPr wrap="none" lIns="0" tIns="0" rIns="0" bIns="0" rtlCol="0" anchor="t"/>
          <a:lstStyle/>
          <a:p>
            <a:pPr marL="0" indent="0" algn="l">
              <a:lnSpc>
                <a:spcPts val="5050"/>
              </a:lnSpc>
              <a:buNone/>
            </a:pPr>
            <a:r>
              <a:rPr lang="en-US" sz="4050" b="1" dirty="0">
                <a:solidFill>
                  <a:srgbClr val="443728"/>
                </a:solidFill>
                <a:latin typeface="Crimson Pro Bold" pitchFamily="34" charset="0"/>
                <a:ea typeface="Crimson Pro Bold" pitchFamily="34" charset="-122"/>
                <a:cs typeface="Crimson Pro Bold" pitchFamily="34" charset="-120"/>
              </a:rPr>
              <a:t>Model Training &amp; Optimization</a:t>
            </a:r>
            <a:endParaRPr lang="en-US" sz="4050" dirty="0"/>
          </a:p>
        </p:txBody>
      </p:sp>
      <p:sp>
        <p:nvSpPr>
          <p:cNvPr id="4" name="Text 1"/>
          <p:cNvSpPr/>
          <p:nvPr/>
        </p:nvSpPr>
        <p:spPr>
          <a:xfrm>
            <a:off x="6208633" y="1793558"/>
            <a:ext cx="7699534" cy="1650206"/>
          </a:xfrm>
          <a:prstGeom prst="rect">
            <a:avLst/>
          </a:prstGeom>
          <a:noFill/>
          <a:ln/>
        </p:spPr>
        <p:txBody>
          <a:bodyPr wrap="squar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The Logistic Regression model was trained using gradient descent, a first-order optimization algorithm. Weights were initialized as a zero vector, and bias was set to zero. The binary cross-entropy cost function was employed to quantify the error between predicted probabilities and actual labels. Gradients were computed for weights and bias, and parameters were updated iteratively.</a:t>
            </a:r>
            <a:endParaRPr lang="en-US" sz="1600" dirty="0"/>
          </a:p>
        </p:txBody>
      </p:sp>
      <p:pic>
        <p:nvPicPr>
          <p:cNvPr id="5" name="Image 1" descr="preencoded.png"/>
          <p:cNvPicPr>
            <a:picLocks noChangeAspect="1"/>
          </p:cNvPicPr>
          <p:nvPr/>
        </p:nvPicPr>
        <p:blipFill>
          <a:blip r:embed="rId4"/>
          <a:stretch>
            <a:fillRect/>
          </a:stretch>
        </p:blipFill>
        <p:spPr>
          <a:xfrm>
            <a:off x="6208633" y="3675817"/>
            <a:ext cx="1031796" cy="1238131"/>
          </a:xfrm>
          <a:prstGeom prst="rect">
            <a:avLst/>
          </a:prstGeom>
        </p:spPr>
      </p:pic>
      <p:sp>
        <p:nvSpPr>
          <p:cNvPr id="6" name="Text 2"/>
          <p:cNvSpPr/>
          <p:nvPr/>
        </p:nvSpPr>
        <p:spPr>
          <a:xfrm>
            <a:off x="7549872" y="3882152"/>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Initialization</a:t>
            </a:r>
            <a:endParaRPr lang="en-US" sz="2000" dirty="0"/>
          </a:p>
        </p:txBody>
      </p:sp>
      <p:pic>
        <p:nvPicPr>
          <p:cNvPr id="7" name="Image 2" descr="preencoded.png"/>
          <p:cNvPicPr>
            <a:picLocks noChangeAspect="1"/>
          </p:cNvPicPr>
          <p:nvPr/>
        </p:nvPicPr>
        <p:blipFill>
          <a:blip r:embed="rId5"/>
          <a:stretch>
            <a:fillRect/>
          </a:stretch>
        </p:blipFill>
        <p:spPr>
          <a:xfrm>
            <a:off x="6208633" y="4913948"/>
            <a:ext cx="1031796" cy="1238131"/>
          </a:xfrm>
          <a:prstGeom prst="rect">
            <a:avLst/>
          </a:prstGeom>
        </p:spPr>
      </p:pic>
      <p:sp>
        <p:nvSpPr>
          <p:cNvPr id="8" name="Text 3"/>
          <p:cNvSpPr/>
          <p:nvPr/>
        </p:nvSpPr>
        <p:spPr>
          <a:xfrm>
            <a:off x="7549872" y="5120283"/>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Cost Function</a:t>
            </a:r>
            <a:endParaRPr lang="en-US" sz="2000" dirty="0"/>
          </a:p>
        </p:txBody>
      </p:sp>
      <p:pic>
        <p:nvPicPr>
          <p:cNvPr id="9" name="Image 3" descr="preencoded.png"/>
          <p:cNvPicPr>
            <a:picLocks noChangeAspect="1"/>
          </p:cNvPicPr>
          <p:nvPr/>
        </p:nvPicPr>
        <p:blipFill>
          <a:blip r:embed="rId6"/>
          <a:stretch>
            <a:fillRect/>
          </a:stretch>
        </p:blipFill>
        <p:spPr>
          <a:xfrm>
            <a:off x="6208633" y="6152078"/>
            <a:ext cx="1031796" cy="1238131"/>
          </a:xfrm>
          <a:prstGeom prst="rect">
            <a:avLst/>
          </a:prstGeom>
        </p:spPr>
      </p:pic>
      <p:sp>
        <p:nvSpPr>
          <p:cNvPr id="10" name="Text 4"/>
          <p:cNvSpPr/>
          <p:nvPr/>
        </p:nvSpPr>
        <p:spPr>
          <a:xfrm>
            <a:off x="7549872" y="6358414"/>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Gradient Descent</a:t>
            </a:r>
            <a:endParaRPr lang="en-US" sz="2000" dirty="0"/>
          </a:p>
        </p:txBody>
      </p:sp>
      <p:pic>
        <p:nvPicPr>
          <p:cNvPr id="12" name="Picture 11">
            <a:extLst>
              <a:ext uri="{FF2B5EF4-FFF2-40B4-BE49-F238E27FC236}">
                <a16:creationId xmlns:a16="http://schemas.microsoft.com/office/drawing/2014/main" id="{E62164AF-BAC4-0E42-4EA6-7667D6CBF906}"/>
              </a:ext>
            </a:extLst>
          </p:cNvPr>
          <p:cNvPicPr>
            <a:picLocks noChangeAspect="1"/>
          </p:cNvPicPr>
          <p:nvPr/>
        </p:nvPicPr>
        <p:blipFill>
          <a:blip r:embed="rId7"/>
          <a:stretch>
            <a:fillRect/>
          </a:stretch>
        </p:blipFill>
        <p:spPr>
          <a:xfrm>
            <a:off x="12560226" y="7845794"/>
            <a:ext cx="1838582" cy="2000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862"/>
          </a:xfrm>
          <a:prstGeom prst="rect">
            <a:avLst/>
          </a:prstGeom>
        </p:spPr>
      </p:pic>
      <p:sp>
        <p:nvSpPr>
          <p:cNvPr id="3" name="Text 0"/>
          <p:cNvSpPr/>
          <p:nvPr/>
        </p:nvSpPr>
        <p:spPr>
          <a:xfrm>
            <a:off x="669012" y="525542"/>
            <a:ext cx="4778573" cy="597337"/>
          </a:xfrm>
          <a:prstGeom prst="rect">
            <a:avLst/>
          </a:prstGeom>
          <a:noFill/>
          <a:ln/>
        </p:spPr>
        <p:txBody>
          <a:bodyPr wrap="none" lIns="0" tIns="0" rIns="0" bIns="0" rtlCol="0" anchor="t"/>
          <a:lstStyle/>
          <a:p>
            <a:pPr marL="0" indent="0" algn="l">
              <a:lnSpc>
                <a:spcPts val="4700"/>
              </a:lnSpc>
              <a:buNone/>
            </a:pPr>
            <a:r>
              <a:rPr lang="en-US" sz="3750" b="1" dirty="0">
                <a:solidFill>
                  <a:srgbClr val="443728"/>
                </a:solidFill>
                <a:latin typeface="Crimson Pro Bold" pitchFamily="34" charset="0"/>
                <a:ea typeface="Crimson Pro Bold" pitchFamily="34" charset="-122"/>
                <a:cs typeface="Crimson Pro Bold" pitchFamily="34" charset="-120"/>
              </a:rPr>
              <a:t>Model Evaluation</a:t>
            </a:r>
            <a:endParaRPr lang="en-US" sz="3750" dirty="0"/>
          </a:p>
        </p:txBody>
      </p:sp>
      <p:sp>
        <p:nvSpPr>
          <p:cNvPr id="4" name="Text 1"/>
          <p:cNvSpPr/>
          <p:nvPr/>
        </p:nvSpPr>
        <p:spPr>
          <a:xfrm>
            <a:off x="669012" y="1409581"/>
            <a:ext cx="7805976" cy="1528763"/>
          </a:xfrm>
          <a:prstGeom prst="rect">
            <a:avLst/>
          </a:prstGeom>
          <a:noFill/>
          <a:ln/>
        </p:spPr>
        <p:txBody>
          <a:bodyPr wrap="squar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The trained Logistic Regression model was evaluated on both training and test sets to assess its generalization and performance. The model achieved an accuracy of 0.9825 on the training set and 0.9823 on the test set. These results demonstrate exceptional performance, with nearly identical metrics on training and test sets, suggesting minimal overfitting and robust generalization to unseen data.</a:t>
            </a:r>
            <a:endParaRPr lang="en-US" sz="1500" dirty="0"/>
          </a:p>
        </p:txBody>
      </p:sp>
      <p:sp>
        <p:nvSpPr>
          <p:cNvPr id="5" name="Text 2"/>
          <p:cNvSpPr/>
          <p:nvPr/>
        </p:nvSpPr>
        <p:spPr>
          <a:xfrm>
            <a:off x="669012" y="3248858"/>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98.23%</a:t>
            </a:r>
            <a:endParaRPr lang="en-US" sz="4950" dirty="0"/>
          </a:p>
        </p:txBody>
      </p:sp>
      <p:sp>
        <p:nvSpPr>
          <p:cNvPr id="6" name="Text 3"/>
          <p:cNvSpPr/>
          <p:nvPr/>
        </p:nvSpPr>
        <p:spPr>
          <a:xfrm>
            <a:off x="1354217" y="4118372"/>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Test Accuracy</a:t>
            </a:r>
            <a:endParaRPr lang="en-US" sz="1850" dirty="0"/>
          </a:p>
        </p:txBody>
      </p:sp>
      <p:sp>
        <p:nvSpPr>
          <p:cNvPr id="7" name="Text 4"/>
          <p:cNvSpPr/>
          <p:nvPr/>
        </p:nvSpPr>
        <p:spPr>
          <a:xfrm>
            <a:off x="669012" y="4531638"/>
            <a:ext cx="3759637" cy="305753"/>
          </a:xfrm>
          <a:prstGeom prst="rect">
            <a:avLst/>
          </a:prstGeom>
          <a:noFill/>
          <a:ln/>
        </p:spPr>
        <p:txBody>
          <a:bodyPr wrap="non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Percentage of correctly classified samples</a:t>
            </a:r>
            <a:endParaRPr lang="en-US" sz="1500" dirty="0"/>
          </a:p>
        </p:txBody>
      </p:sp>
      <p:sp>
        <p:nvSpPr>
          <p:cNvPr id="8" name="Text 5"/>
          <p:cNvSpPr/>
          <p:nvPr/>
        </p:nvSpPr>
        <p:spPr>
          <a:xfrm>
            <a:off x="4715351" y="3248858"/>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97.62%</a:t>
            </a:r>
            <a:endParaRPr lang="en-US" sz="4950" dirty="0"/>
          </a:p>
        </p:txBody>
      </p:sp>
      <p:sp>
        <p:nvSpPr>
          <p:cNvPr id="9" name="Text 6"/>
          <p:cNvSpPr/>
          <p:nvPr/>
        </p:nvSpPr>
        <p:spPr>
          <a:xfrm>
            <a:off x="5400556" y="4118372"/>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Precision</a:t>
            </a:r>
            <a:endParaRPr lang="en-US" sz="1850" dirty="0"/>
          </a:p>
        </p:txBody>
      </p:sp>
      <p:sp>
        <p:nvSpPr>
          <p:cNvPr id="10" name="Text 7"/>
          <p:cNvSpPr/>
          <p:nvPr/>
        </p:nvSpPr>
        <p:spPr>
          <a:xfrm>
            <a:off x="4715351" y="4531638"/>
            <a:ext cx="3759637" cy="611505"/>
          </a:xfrm>
          <a:prstGeom prst="rect">
            <a:avLst/>
          </a:prstGeom>
          <a:noFill/>
          <a:ln/>
        </p:spPr>
        <p:txBody>
          <a:bodyPr wrap="squar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Proportion of true positives among predicted positives</a:t>
            </a:r>
            <a:endParaRPr lang="en-US" sz="1500" dirty="0"/>
          </a:p>
        </p:txBody>
      </p:sp>
      <p:sp>
        <p:nvSpPr>
          <p:cNvPr id="11" name="Text 8"/>
          <p:cNvSpPr/>
          <p:nvPr/>
        </p:nvSpPr>
        <p:spPr>
          <a:xfrm>
            <a:off x="2692122" y="5812036"/>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97.62%</a:t>
            </a:r>
            <a:endParaRPr lang="en-US" sz="4950" dirty="0"/>
          </a:p>
        </p:txBody>
      </p:sp>
      <p:sp>
        <p:nvSpPr>
          <p:cNvPr id="12" name="Text 9"/>
          <p:cNvSpPr/>
          <p:nvPr/>
        </p:nvSpPr>
        <p:spPr>
          <a:xfrm>
            <a:off x="3377327" y="6681549"/>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Recall</a:t>
            </a:r>
            <a:endParaRPr lang="en-US" sz="1850" dirty="0"/>
          </a:p>
        </p:txBody>
      </p:sp>
      <p:sp>
        <p:nvSpPr>
          <p:cNvPr id="13" name="Text 10"/>
          <p:cNvSpPr/>
          <p:nvPr/>
        </p:nvSpPr>
        <p:spPr>
          <a:xfrm>
            <a:off x="2692122" y="7094815"/>
            <a:ext cx="3759637" cy="611505"/>
          </a:xfrm>
          <a:prstGeom prst="rect">
            <a:avLst/>
          </a:prstGeom>
          <a:noFill/>
          <a:ln/>
        </p:spPr>
        <p:txBody>
          <a:bodyPr wrap="squar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Proportion of true positives among actual positives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3549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a:t>
            </a:r>
            <a:endParaRPr lang="en-US" sz="4450" dirty="0"/>
          </a:p>
        </p:txBody>
      </p:sp>
      <p:sp>
        <p:nvSpPr>
          <p:cNvPr id="3" name="Text 1"/>
          <p:cNvSpPr/>
          <p:nvPr/>
        </p:nvSpPr>
        <p:spPr>
          <a:xfrm>
            <a:off x="793790" y="2517338"/>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The project demonstrated the effectiveness of Logistic Regression for binary classification tasks, achieving high accuracy and robust generalization on the WBCD dataset. The results highlight the potential of AI-driven solutions in medical diagnostics. Future work will focus on addressing limitations and exploring advanced techniques to further improve model performance and applicability.</a:t>
            </a:r>
            <a:endParaRPr lang="en-US" sz="1750" dirty="0"/>
          </a:p>
        </p:txBody>
      </p:sp>
      <p:sp>
        <p:nvSpPr>
          <p:cNvPr id="4" name="Shape 2"/>
          <p:cNvSpPr/>
          <p:nvPr/>
        </p:nvSpPr>
        <p:spPr>
          <a:xfrm>
            <a:off x="793790" y="4224099"/>
            <a:ext cx="2173724" cy="807958"/>
          </a:xfrm>
          <a:prstGeom prst="roundRect">
            <a:avLst>
              <a:gd name="adj" fmla="val 11791"/>
            </a:avLst>
          </a:prstGeom>
          <a:solidFill>
            <a:srgbClr val="EBE2E0"/>
          </a:solidFill>
          <a:ln w="7620">
            <a:solidFill>
              <a:srgbClr val="D1C8C6"/>
            </a:solidFill>
            <a:prstDash val="solid"/>
          </a:ln>
        </p:spPr>
      </p:sp>
      <p:pic>
        <p:nvPicPr>
          <p:cNvPr id="5" name="Image 0" descr="preencoded.png"/>
          <p:cNvPicPr>
            <a:picLocks noChangeAspect="1"/>
          </p:cNvPicPr>
          <p:nvPr/>
        </p:nvPicPr>
        <p:blipFill>
          <a:blip r:embed="rId3"/>
          <a:stretch>
            <a:fillRect/>
          </a:stretch>
        </p:blipFill>
        <p:spPr>
          <a:xfrm>
            <a:off x="1721167" y="4428768"/>
            <a:ext cx="318968" cy="398621"/>
          </a:xfrm>
          <a:prstGeom prst="rect">
            <a:avLst/>
          </a:prstGeom>
        </p:spPr>
      </p:pic>
      <p:sp>
        <p:nvSpPr>
          <p:cNvPr id="6" name="Text 3"/>
          <p:cNvSpPr/>
          <p:nvPr/>
        </p:nvSpPr>
        <p:spPr>
          <a:xfrm>
            <a:off x="3194328" y="4450913"/>
            <a:ext cx="1729859"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High Accuracy</a:t>
            </a:r>
            <a:endParaRPr lang="en-US" sz="2200" dirty="0"/>
          </a:p>
        </p:txBody>
      </p:sp>
      <p:sp>
        <p:nvSpPr>
          <p:cNvPr id="7" name="Shape 4"/>
          <p:cNvSpPr/>
          <p:nvPr/>
        </p:nvSpPr>
        <p:spPr>
          <a:xfrm>
            <a:off x="3080861" y="5016818"/>
            <a:ext cx="10642402" cy="15240"/>
          </a:xfrm>
          <a:prstGeom prst="roundRect">
            <a:avLst>
              <a:gd name="adj" fmla="val 625116"/>
            </a:avLst>
          </a:prstGeom>
          <a:solidFill>
            <a:srgbClr val="D1C8C6"/>
          </a:solidFill>
          <a:ln/>
        </p:spPr>
      </p:sp>
      <p:sp>
        <p:nvSpPr>
          <p:cNvPr id="8" name="Shape 5"/>
          <p:cNvSpPr/>
          <p:nvPr/>
        </p:nvSpPr>
        <p:spPr>
          <a:xfrm>
            <a:off x="793790" y="5145405"/>
            <a:ext cx="4347567" cy="807958"/>
          </a:xfrm>
          <a:prstGeom prst="roundRect">
            <a:avLst>
              <a:gd name="adj" fmla="val 11791"/>
            </a:avLst>
          </a:prstGeom>
          <a:solidFill>
            <a:srgbClr val="EBE2E0"/>
          </a:solidFill>
          <a:ln w="7620">
            <a:solidFill>
              <a:srgbClr val="D1C8C6"/>
            </a:solidFill>
            <a:prstDash val="solid"/>
          </a:ln>
        </p:spPr>
      </p:sp>
      <p:pic>
        <p:nvPicPr>
          <p:cNvPr id="9" name="Image 1" descr="preencoded.png"/>
          <p:cNvPicPr>
            <a:picLocks noChangeAspect="1"/>
          </p:cNvPicPr>
          <p:nvPr/>
        </p:nvPicPr>
        <p:blipFill>
          <a:blip r:embed="rId4"/>
          <a:stretch>
            <a:fillRect/>
          </a:stretch>
        </p:blipFill>
        <p:spPr>
          <a:xfrm>
            <a:off x="2808089" y="5350073"/>
            <a:ext cx="318968" cy="398621"/>
          </a:xfrm>
          <a:prstGeom prst="rect">
            <a:avLst/>
          </a:prstGeom>
        </p:spPr>
      </p:pic>
      <p:sp>
        <p:nvSpPr>
          <p:cNvPr id="10" name="Text 6"/>
          <p:cNvSpPr/>
          <p:nvPr/>
        </p:nvSpPr>
        <p:spPr>
          <a:xfrm>
            <a:off x="5368171" y="5372219"/>
            <a:ext cx="2684264"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Robust Generalization</a:t>
            </a:r>
            <a:endParaRPr lang="en-US" sz="2200" dirty="0"/>
          </a:p>
        </p:txBody>
      </p:sp>
      <p:sp>
        <p:nvSpPr>
          <p:cNvPr id="11" name="Shape 7"/>
          <p:cNvSpPr/>
          <p:nvPr/>
        </p:nvSpPr>
        <p:spPr>
          <a:xfrm>
            <a:off x="5254704" y="5938123"/>
            <a:ext cx="8468558" cy="15240"/>
          </a:xfrm>
          <a:prstGeom prst="roundRect">
            <a:avLst>
              <a:gd name="adj" fmla="val 625116"/>
            </a:avLst>
          </a:prstGeom>
          <a:solidFill>
            <a:srgbClr val="D1C8C6"/>
          </a:solidFill>
          <a:ln/>
        </p:spPr>
      </p:sp>
      <p:sp>
        <p:nvSpPr>
          <p:cNvPr id="12" name="Shape 8"/>
          <p:cNvSpPr/>
          <p:nvPr/>
        </p:nvSpPr>
        <p:spPr>
          <a:xfrm>
            <a:off x="793790" y="6066711"/>
            <a:ext cx="6521410" cy="807958"/>
          </a:xfrm>
          <a:prstGeom prst="roundRect">
            <a:avLst>
              <a:gd name="adj" fmla="val 11791"/>
            </a:avLst>
          </a:prstGeom>
          <a:solidFill>
            <a:srgbClr val="EBE2E0"/>
          </a:solidFill>
          <a:ln w="7620">
            <a:solidFill>
              <a:srgbClr val="D1C8C6"/>
            </a:solidFill>
            <a:prstDash val="solid"/>
          </a:ln>
        </p:spPr>
      </p:sp>
      <p:pic>
        <p:nvPicPr>
          <p:cNvPr id="13" name="Image 2" descr="preencoded.png"/>
          <p:cNvPicPr>
            <a:picLocks noChangeAspect="1"/>
          </p:cNvPicPr>
          <p:nvPr/>
        </p:nvPicPr>
        <p:blipFill>
          <a:blip r:embed="rId5"/>
          <a:stretch>
            <a:fillRect/>
          </a:stretch>
        </p:blipFill>
        <p:spPr>
          <a:xfrm>
            <a:off x="3895011" y="6271379"/>
            <a:ext cx="318968" cy="398621"/>
          </a:xfrm>
          <a:prstGeom prst="rect">
            <a:avLst/>
          </a:prstGeom>
        </p:spPr>
      </p:pic>
      <p:sp>
        <p:nvSpPr>
          <p:cNvPr id="14" name="Text 9"/>
          <p:cNvSpPr/>
          <p:nvPr/>
        </p:nvSpPr>
        <p:spPr>
          <a:xfrm>
            <a:off x="7542014" y="6293525"/>
            <a:ext cx="2652474"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Future Enhancements</a:t>
            </a:r>
            <a:endParaRPr lang="en-US" sz="2200" dirty="0"/>
          </a:p>
        </p:txBody>
      </p:sp>
      <p:pic>
        <p:nvPicPr>
          <p:cNvPr id="16" name="Picture 15">
            <a:extLst>
              <a:ext uri="{FF2B5EF4-FFF2-40B4-BE49-F238E27FC236}">
                <a16:creationId xmlns:a16="http://schemas.microsoft.com/office/drawing/2014/main" id="{F138F770-956A-6CF7-2F42-586E6A626A0D}"/>
              </a:ext>
            </a:extLst>
          </p:cNvPr>
          <p:cNvPicPr>
            <a:picLocks noChangeAspect="1"/>
          </p:cNvPicPr>
          <p:nvPr/>
        </p:nvPicPr>
        <p:blipFill>
          <a:blip r:embed="rId6"/>
          <a:stretch>
            <a:fillRect/>
          </a:stretch>
        </p:blipFill>
        <p:spPr>
          <a:xfrm>
            <a:off x="12591757" y="7877325"/>
            <a:ext cx="1838582" cy="20005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665</Words>
  <Application>Microsoft Office PowerPoint</Application>
  <PresentationFormat>Custom</PresentationFormat>
  <Paragraphs>62</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Crimson Pro 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2</cp:revision>
  <dcterms:created xsi:type="dcterms:W3CDTF">2025-03-19T18:48:32Z</dcterms:created>
  <dcterms:modified xsi:type="dcterms:W3CDTF">2025-03-19T18:51:50Z</dcterms:modified>
</cp:coreProperties>
</file>