
<file path=[Content_Types].xml><?xml version="1.0" encoding="utf-8"?>
<Types xmlns="http://schemas.openxmlformats.org/package/2006/content-types">
  <Default Extension="xlsx" ContentType="application/vnd.openxmlformats-officedocument.spreadsheetml.sheet"/>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drawings/drawing1.xml" ContentType="application/vnd.openxmlformats-officedocument.drawingml.chartshap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8"/>
  </p:notesMasterIdLst>
  <p:handoutMasterIdLst>
    <p:handoutMasterId r:id="rId19"/>
  </p:handoutMasterIdLst>
  <p:sldIdLst>
    <p:sldId id="258" r:id="rId3"/>
    <p:sldId id="262" r:id="rId4"/>
    <p:sldId id="256" r:id="rId5"/>
    <p:sldId id="257" r:id="rId6"/>
    <p:sldId id="284" r:id="rId7"/>
    <p:sldId id="286" r:id="rId8"/>
    <p:sldId id="260" r:id="rId9"/>
    <p:sldId id="287" r:id="rId10"/>
    <p:sldId id="288" r:id="rId11"/>
    <p:sldId id="289" r:id="rId12"/>
    <p:sldId id="264" r:id="rId13"/>
    <p:sldId id="261" r:id="rId14"/>
    <p:sldId id="283"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chartUserShapes" Target="../drawings/drawing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bg1"/>
                </a:solidFill>
                <a:latin typeface="+mn-lt"/>
                <a:ea typeface="+mn-ea"/>
                <a:cs typeface="+mn-cs"/>
              </a:defRPr>
            </a:pPr>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bg1"/>
                </a:solidFill>
                <a:latin typeface="+mn-lt"/>
                <a:ea typeface="+mn-ea"/>
                <a:cs typeface="+mn-cs"/>
              </a:defRPr>
            </a:pPr>
          </a:p>
        </c:txPr>
        <c:crossAx val="1000041416"/>
        <c:crosses val="autoZero"/>
        <c:crossBetween val="between"/>
      </c:valAx>
      <c:spPr>
        <a:noFill/>
        <a:ln>
          <a:noFill/>
        </a:ln>
        <a:effectLst/>
      </c:spPr>
    </c:plotArea>
    <c:plotVisOnly val="1"/>
    <c:dispBlanksAs val="gap"/>
    <c:showDLblsOverMax val="0"/>
  </c:chart>
  <c:spPr>
    <a:noFill/>
    <a:ln>
      <a:noFill/>
    </a:ln>
    <a:effectLst/>
  </c:spPr>
  <c:txPr>
    <a:bodyPr/>
    <a:lstStyle/>
    <a:p>
      <a:pPr>
        <a:defRPr lang="en-US">
          <a:latin typeface="+mn-lt"/>
        </a:defRPr>
      </a:pPr>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png"/></Relationships>
</file>

<file path=ppt/drawings/drawing1.xml><?xml version="1.0" encoding="utf-8"?>
<c:userShapes xmlns:c="http://schemas.openxmlformats.org/drawingml/2006/chart">
  <cdr:relSizeAnchor xmlns:cdr="http://schemas.openxmlformats.org/drawingml/2006/chartDrawing">
    <cdr:from>
      <cdr:x>8.42681e-8</cdr:x>
      <cdr:y>0</cdr:y>
    </cdr:from>
    <cdr:to>
      <cdr:x>0.4512</cdr:x>
      <cdr:y>1</cdr:y>
    </cdr:to>
    <cdr:pic xmlns:a="http://schemas.openxmlformats.org/drawingml/2006/main">
      <cdr:nvPicPr>
        <cdr:cNvPr id="2" name="Picture 1"/>
        <cdr:cNvPicPr/>
      </cdr:nvPicPr>
      <cdr:blipFill>
        <a:blip xmlns:r="http://schemas.openxmlformats.org/officeDocument/2006/relationships" r:embed="rId1"/>
        <a:stretch>
          <a:fillRect/>
        </a:stretch>
      </cdr:blipFill>
      <cdr:spPr>
        <a:xfrm>
          <a:off x="1" y="0"/>
          <a:ext cx="5354319" cy="4444199"/>
        </a:xfrm>
        <a:prstGeom prst="rect">
          <a:avLst/>
        </a:prstGeom>
      </cdr:spPr>
    </cdr:pic>
  </cdr:relSizeAnchor>
  <cdr:relSizeAnchor xmlns:cdr="http://schemas.openxmlformats.org/drawingml/2006/chartDrawing">
    <cdr:from>
      <cdr:x>0.44863</cdr:x>
      <cdr:y>0</cdr:y>
    </cdr:from>
    <cdr:to>
      <cdr:x>1</cdr:x>
      <cdr:y>1</cdr:y>
    </cdr:to>
    <cdr:pic xmlns:a="http://schemas.openxmlformats.org/drawingml/2006/main">
      <cdr:nvPicPr>
        <cdr:cNvPr id="3" name="Picture 2"/>
        <cdr:cNvPicPr/>
      </cdr:nvPicPr>
      <cdr:blipFill>
        <a:blip xmlns:r="http://schemas.openxmlformats.org/officeDocument/2006/relationships" r:embed="rId2"/>
        <a:stretch>
          <a:fillRect/>
        </a:stretch>
      </cdr:blipFill>
      <cdr:spPr>
        <a:xfrm>
          <a:off x="5323840" y="0"/>
          <a:ext cx="6543040" cy="4444198"/>
        </a:xfrm>
        <a:prstGeom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p:cNvGrpSpPr/>
          <p:nvPr userDrawn="1"/>
        </p:nvGrpSpPr>
        <p:grpSpPr>
          <a:xfrm>
            <a:off x="-1604709" y="-3756"/>
            <a:ext cx="13796710" cy="6861756"/>
            <a:chOff x="-1604709" y="-3756"/>
            <a:chExt cx="13796710" cy="6861756"/>
          </a:xfrm>
        </p:grpSpPr>
        <p:grpSp>
          <p:nvGrpSpPr>
            <p:cNvPr id="8" name="Group 7"/>
            <p:cNvGrpSpPr/>
            <p:nvPr/>
          </p:nvGrpSpPr>
          <p:grpSpPr>
            <a:xfrm>
              <a:off x="-16298" y="0"/>
              <a:ext cx="12208299" cy="6858000"/>
              <a:chOff x="-16298" y="0"/>
              <a:chExt cx="12208299" cy="6858000"/>
            </a:xfrm>
          </p:grpSpPr>
          <p:sp>
            <p:nvSpPr>
              <p:cNvPr id="15"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p:cNvGrpSpPr/>
            <p:nvPr/>
          </p:nvGrpSpPr>
          <p:grpSpPr>
            <a:xfrm>
              <a:off x="-760406" y="4672937"/>
              <a:ext cx="1520812" cy="1520812"/>
              <a:chOff x="-1604709" y="3012880"/>
              <a:chExt cx="3211378" cy="3211378"/>
            </a:xfrm>
          </p:grpSpPr>
          <p:sp>
            <p:nvSpPr>
              <p:cNvPr id="13" name="Freeform: Shape 12"/>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endParaRPr lang="en-US" noProof="0"/>
          </a:p>
        </p:txBody>
      </p:sp>
      <p:sp>
        <p:nvSpPr>
          <p:cNvPr id="3" name="Subtitle 2"/>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endParaRPr 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20" name="Content Placeholder 2"/>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1" name="Content Placeholder 3"/>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endParaRPr lang="en-US" noProof="0" dirty="0"/>
          </a:p>
        </p:txBody>
      </p:sp>
      <p:sp>
        <p:nvSpPr>
          <p:cNvPr id="21" name="Picture Placeholder 8"/>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endParaRPr lang="en-US" noProof="0" dirty="0"/>
          </a:p>
        </p:txBody>
      </p:sp>
      <p:sp>
        <p:nvSpPr>
          <p:cNvPr id="22" name="Picture Placeholder 8"/>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endParaRPr lang="en-US" noProof="0" dirty="0"/>
          </a:p>
        </p:txBody>
      </p:sp>
      <p:sp>
        <p:nvSpPr>
          <p:cNvPr id="23" name="Picture Placeholder 8"/>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endParaRPr lang="en-US" noProof="0" dirty="0"/>
          </a:p>
        </p:txBody>
      </p:sp>
      <p:sp>
        <p:nvSpPr>
          <p:cNvPr id="24" name="Picture Placeholder 8"/>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endParaRPr lang="en-US" noProof="0" dirty="0"/>
          </a:p>
        </p:txBody>
      </p:sp>
      <p:sp>
        <p:nvSpPr>
          <p:cNvPr id="26" name="Text Placeholder 22"/>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27" name="Text Placeholder 22"/>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28" name="Text Placeholder 22"/>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29" name="Text Placeholder 22"/>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30" name="Text Placeholder 22"/>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cxnSp>
        <p:nvCxnSpPr>
          <p:cNvPr id="7" name="Straight Connector 6"/>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13" name="Picture Placeholder 12"/>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endParaRPr lang="en-US" noProof="0" dirty="0"/>
          </a:p>
        </p:txBody>
      </p:sp>
      <p:sp>
        <p:nvSpPr>
          <p:cNvPr id="36" name="Text Placeholder 22"/>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37" name="Text Placeholder 22"/>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13" name="Picture Placeholder 12"/>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20" name="Picture Placeholder 2"/>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endParaRPr lang="en-US" noProof="0" dirty="0"/>
          </a:p>
        </p:txBody>
      </p:sp>
      <p:sp>
        <p:nvSpPr>
          <p:cNvPr id="21" name="Text Placeholder 3"/>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endParaRPr 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21" name="Text Placeholder 3"/>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endParaRPr lang="en-US" noProof="0"/>
          </a:p>
        </p:txBody>
      </p:sp>
      <p:sp>
        <p:nvSpPr>
          <p:cNvPr id="22" name="Content Placeholder 2"/>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p:cNvGrpSpPr/>
          <p:nvPr userDrawn="1"/>
        </p:nvGrpSpPr>
        <p:grpSpPr>
          <a:xfrm rot="16200000">
            <a:off x="499388" y="-322655"/>
            <a:ext cx="535531" cy="645309"/>
            <a:chOff x="10945855" y="7317026"/>
            <a:chExt cx="2483924" cy="2993104"/>
          </a:xfrm>
        </p:grpSpPr>
        <p:sp>
          <p:nvSpPr>
            <p:cNvPr id="25"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p:cNvGrpSpPr/>
          <p:nvPr userDrawn="1"/>
        </p:nvGrpSpPr>
        <p:grpSpPr>
          <a:xfrm>
            <a:off x="0" y="0"/>
            <a:ext cx="6881966" cy="6858876"/>
            <a:chOff x="-5321" y="1096"/>
            <a:chExt cx="5924073" cy="5904197"/>
          </a:xfrm>
        </p:grpSpPr>
        <p:sp>
          <p:nvSpPr>
            <p:cNvPr id="17" name="Right Triangle 16"/>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endParaRPr lang="en-US"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endParaRPr lang="en-US" noProof="0"/>
          </a:p>
        </p:txBody>
      </p:sp>
      <p:sp>
        <p:nvSpPr>
          <p:cNvPr id="35" name="Freeform: Shape 34"/>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p:cNvGrpSpPr/>
          <p:nvPr userDrawn="1"/>
        </p:nvGrpSpPr>
        <p:grpSpPr>
          <a:xfrm rot="16200000">
            <a:off x="431651" y="-917359"/>
            <a:ext cx="1532001" cy="1826463"/>
            <a:chOff x="10800164" y="7142066"/>
            <a:chExt cx="2775293" cy="3308724"/>
          </a:xfrm>
        </p:grpSpPr>
        <p:sp>
          <p:nvSpPr>
            <p:cNvPr id="17" name="Freeform: Shape 16"/>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p:cNvGrpSpPr/>
          <p:nvPr userDrawn="1"/>
        </p:nvGrpSpPr>
        <p:grpSpPr>
          <a:xfrm rot="16200000">
            <a:off x="1992859" y="-497210"/>
            <a:ext cx="818398" cy="986162"/>
            <a:chOff x="10945855" y="7317026"/>
            <a:chExt cx="2483924" cy="2993104"/>
          </a:xfrm>
        </p:grpSpPr>
        <p:sp>
          <p:nvSpPr>
            <p:cNvPr id="20" name="Freeform: Shape 19"/>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endParaRPr lang="en-US" noProof="0"/>
          </a:p>
        </p:txBody>
      </p:sp>
      <p:sp>
        <p:nvSpPr>
          <p:cNvPr id="22"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23" name="Title 1"/>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endParaRPr 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p:cNvGrpSpPr/>
          <p:nvPr userDrawn="1"/>
        </p:nvGrpSpPr>
        <p:grpSpPr>
          <a:xfrm>
            <a:off x="9776075" y="2057401"/>
            <a:ext cx="4413559" cy="3934444"/>
            <a:chOff x="9222437" y="1088097"/>
            <a:chExt cx="5433318" cy="4843502"/>
          </a:xfrm>
        </p:grpSpPr>
        <p:sp>
          <p:nvSpPr>
            <p:cNvPr id="27" name="Freeform: Shape 26"/>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p:cNvGrpSpPr/>
          <p:nvPr userDrawn="1"/>
        </p:nvGrpSpPr>
        <p:grpSpPr>
          <a:xfrm rot="16200000" flipH="1">
            <a:off x="9913705" y="6257994"/>
            <a:ext cx="1052473" cy="1209445"/>
            <a:chOff x="10800165" y="7142066"/>
            <a:chExt cx="2775293" cy="3189215"/>
          </a:xfrm>
        </p:grpSpPr>
        <p:sp>
          <p:nvSpPr>
            <p:cNvPr id="32" name="Freeform: Shape 31"/>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endParaRPr lang="en-US" noProof="0"/>
          </a:p>
        </p:txBody>
      </p:sp>
      <p:sp>
        <p:nvSpPr>
          <p:cNvPr id="3" name="Text Placeholder 2"/>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endParaRPr lang="en-US" noProof="0"/>
          </a:p>
        </p:txBody>
      </p:sp>
      <p:sp>
        <p:nvSpPr>
          <p:cNvPr id="3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p:cNvSpPr txBox="1"/>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endParaRPr lang="en-US" sz="18400" noProof="0" dirty="0">
              <a:solidFill>
                <a:schemeClr val="accent1">
                  <a:lumMod val="60000"/>
                  <a:lumOff val="40000"/>
                </a:schemeClr>
              </a:solidFill>
              <a:latin typeface="+mj-lt"/>
            </a:endParaRPr>
          </a:p>
        </p:txBody>
      </p:sp>
      <p:sp>
        <p:nvSpPr>
          <p:cNvPr id="2" name="Title 1"/>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endParaRPr lang="en-US" noProof="0"/>
          </a:p>
        </p:txBody>
      </p:sp>
      <p:sp>
        <p:nvSpPr>
          <p:cNvPr id="19"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7" name="Text Placeholder 6"/>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endParaRPr 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20" name="Content Placeholder 2"/>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25" name="Text Placeholder 2"/>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26" name="Text Placeholder 4"/>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27" name="Content Placeholder 3"/>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8" name="Content Placeholder 5"/>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endParaRPr lang="en-US" noProof="0"/>
          </a:p>
        </p:txBody>
      </p:sp>
      <p:sp>
        <p:nvSpPr>
          <p:cNvPr id="3" name="Text Placeholder 2"/>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Slide Number Placeholder 5"/>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fld>
            <a:endParaRPr lang="en-US" noProof="0" dirty="0"/>
          </a:p>
        </p:txBody>
      </p:sp>
      <p:sp>
        <p:nvSpPr>
          <p:cNvPr id="5" name="Rectangle 4"/>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p:cNvSpPr txBox="1"/>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endParaRPr lang="en-US" noProof="0" dirty="0">
              <a:latin typeface="+mj-lt"/>
            </a:endParaRPr>
          </a:p>
        </p:txBody>
      </p:sp>
      <p:grpSp>
        <p:nvGrpSpPr>
          <p:cNvPr id="12" name="Group 11"/>
          <p:cNvGrpSpPr/>
          <p:nvPr userDrawn="1"/>
        </p:nvGrpSpPr>
        <p:grpSpPr>
          <a:xfrm rot="16200000">
            <a:off x="499388" y="-322655"/>
            <a:ext cx="535531" cy="645309"/>
            <a:chOff x="10945855" y="7317026"/>
            <a:chExt cx="2483924" cy="2993104"/>
          </a:xfrm>
        </p:grpSpPr>
        <p:sp>
          <p:nvSpPr>
            <p:cNvPr id="13"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p:cNvGrpSpPr/>
          <p:nvPr userDrawn="1"/>
        </p:nvGrpSpPr>
        <p:grpSpPr>
          <a:xfrm>
            <a:off x="-1" y="1357409"/>
            <a:ext cx="12192001" cy="4846320"/>
            <a:chOff x="-1" y="1357409"/>
            <a:chExt cx="12192001" cy="4917518"/>
          </a:xfrm>
        </p:grpSpPr>
        <p:sp>
          <p:nvSpPr>
            <p:cNvPr id="16" name="Rectangle: Single Corner Snipped 18"/>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17"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p:cNvSpPr txBox="1"/>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fld>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11.xml"/><Relationship Id="rId6" Type="http://schemas.openxmlformats.org/officeDocument/2006/relationships/image" Target="../media/image3.svg"/><Relationship Id="rId5" Type="http://schemas.openxmlformats.org/officeDocument/2006/relationships/image" Target="../media/image4.png"/><Relationship Id="rId4" Type="http://schemas.openxmlformats.org/officeDocument/2006/relationships/image" Target="../media/image2.svg"/><Relationship Id="rId3" Type="http://schemas.openxmlformats.org/officeDocument/2006/relationships/image" Target="../media/image3.png"/><Relationship Id="rId2" Type="http://schemas.openxmlformats.org/officeDocument/2006/relationships/image" Target="../media/image1.sv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63D6C4-4840-40CC-AC84-17E24B3B7BDE}" type="slidenum">
              <a:rPr lang="en-US" smtClean="0"/>
            </a:fld>
            <a:endParaRPr lang="en-US" dirty="0"/>
          </a:p>
        </p:txBody>
      </p:sp>
      <p:pic>
        <p:nvPicPr>
          <p:cNvPr id="5" name="Picture 4"/>
          <p:cNvPicPr>
            <a:picLocks noChangeAspect="1"/>
          </p:cNvPicPr>
          <p:nvPr/>
        </p:nvPicPr>
        <p:blipFill>
          <a:blip r:embed="rId1"/>
          <a:stretch>
            <a:fillRect/>
          </a:stretch>
        </p:blipFill>
        <p:spPr>
          <a:xfrm>
            <a:off x="129540" y="199490"/>
            <a:ext cx="11917680" cy="6676265"/>
          </a:xfrm>
          <a:prstGeom prst="rect">
            <a:avLst/>
          </a:prstGeom>
          <a:ln w="228600" cap="sq" cmpd="thickThin">
            <a:solidFill>
              <a:srgbClr val="000000"/>
            </a:solidFill>
            <a:prstDash val="solid"/>
            <a:miter lim="800000"/>
            <a:headEnd/>
            <a:tailEnd/>
          </a:ln>
          <a:effectLst>
            <a:innerShdw blurRad="76200">
              <a:srgbClr val="000000"/>
            </a:innerShdw>
          </a:effectLst>
        </p:spPr>
      </p:pic>
      <p:sp>
        <p:nvSpPr>
          <p:cNvPr id="4" name="TextBox 3"/>
          <p:cNvSpPr txBox="1"/>
          <p:nvPr/>
        </p:nvSpPr>
        <p:spPr>
          <a:xfrm>
            <a:off x="3886200" y="510540"/>
            <a:ext cx="6324600" cy="1323439"/>
          </a:xfrm>
          <a:prstGeom prst="rect">
            <a:avLst/>
          </a:prstGeom>
          <a:noFill/>
        </p:spPr>
        <p:txBody>
          <a:bodyPr wrap="square" rtlCol="0">
            <a:spAutoFit/>
          </a:bodyPr>
          <a:lstStyle/>
          <a:p>
            <a:pPr algn="ctr"/>
            <a:r>
              <a:rPr lang="en-IN" sz="4000" b="1" dirty="0">
                <a:solidFill>
                  <a:schemeClr val="bg1"/>
                </a:solidFill>
                <a:latin typeface="Segoe UI Black" panose="020B0A02040204020203" pitchFamily="34" charset="0"/>
                <a:ea typeface="Segoe UI Black" panose="020B0A02040204020203" pitchFamily="34" charset="0"/>
              </a:rPr>
              <a:t>MULTI PURPOSE QUADCOPTER</a:t>
            </a:r>
            <a:endParaRPr lang="en-IN" sz="4000" b="1" dirty="0">
              <a:solidFill>
                <a:schemeClr val="bg1"/>
              </a:solidFill>
              <a:latin typeface="Segoe UI Black" panose="020B0A02040204020203" pitchFamily="34" charset="0"/>
              <a:ea typeface="Segoe UI Black" panose="020B0A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3429000"/>
            <a:ext cx="11214100" cy="923330"/>
          </a:xfrm>
        </p:spPr>
        <p:txBody>
          <a:bodyPr/>
          <a:lstStyle/>
          <a:p>
            <a:pPr algn="ctr"/>
            <a:r>
              <a:rPr lang="en-US" sz="6000" dirty="0"/>
              <a:t>PROJECT PROPOSAL</a:t>
            </a:r>
            <a:endParaRPr lang="en-IN" sz="6000" dirty="0"/>
          </a:p>
        </p:txBody>
      </p:sp>
      <p:sp>
        <p:nvSpPr>
          <p:cNvPr id="4" name="Slide Number Placeholder 3"/>
          <p:cNvSpPr>
            <a:spLocks noGrp="1"/>
          </p:cNvSpPr>
          <p:nvPr>
            <p:ph type="sldNum" sz="quarter" idx="12"/>
          </p:nvPr>
        </p:nvSpPr>
        <p:spPr/>
        <p:txBody>
          <a:bodyPr/>
          <a:lstStyle/>
          <a:p>
            <a:fld id="{C263D6C4-4840-40CC-AC84-17E24B3B7BDE}" type="slidenum">
              <a:rPr lang="en-US" noProof="0" smtClean="0"/>
            </a:fld>
            <a:endParaRPr lang="en-US" noProof="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OBJECTIVES</a:t>
            </a:r>
            <a:endParaRPr lang="en-US" dirty="0"/>
          </a:p>
        </p:txBody>
      </p:sp>
      <p:pic>
        <p:nvPicPr>
          <p:cNvPr id="8" name="Picture Placeholder 7" descr="Triangular pattern design with dimension"/>
          <p:cNvPicPr>
            <a:picLocks noGrp="1" noChangeAspect="1"/>
          </p:cNvPicPr>
          <p:nvPr>
            <p:ph type="pic" sz="quarter" idx="19"/>
          </p:nvPr>
        </p:nvPicPr>
        <p:blipFill rotWithShape="1">
          <a:blip r:embed="rId1">
            <a:extLst>
              <a:ext uri="{28A0092B-C50C-407E-A947-70E740481C1C}">
                <a14:useLocalDpi xmlns:a14="http://schemas.microsoft.com/office/drawing/2010/main" val="0"/>
              </a:ext>
            </a:extLst>
          </a:blip>
          <a:srcRect/>
          <a:stretch>
            <a:fillRect/>
          </a:stretch>
        </p:blipFill>
        <p:spPr>
          <a:xfrm>
            <a:off x="-2" y="1352575"/>
            <a:ext cx="12192002" cy="2289897"/>
          </a:xfrm>
        </p:spPr>
      </p:pic>
      <p:sp>
        <p:nvSpPr>
          <p:cNvPr id="19" name="Text Placeholder 18"/>
          <p:cNvSpPr>
            <a:spLocks noGrp="1"/>
          </p:cNvSpPr>
          <p:nvPr>
            <p:ph type="body" sz="quarter" idx="18"/>
          </p:nvPr>
        </p:nvSpPr>
        <p:spPr>
          <a:xfrm>
            <a:off x="-1" y="3642472"/>
            <a:ext cx="11097087" cy="2536386"/>
          </a:xfrm>
        </p:spPr>
        <p:txBody>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dirty="0"/>
              <a:t>To ensure allocation of resources to every victim during disaster management.</a:t>
            </a:r>
            <a:endParaRPr lang="en-US" sz="2400" dirty="0"/>
          </a:p>
          <a:p>
            <a:pPr marL="342900" indent="-342900">
              <a:buFont typeface="Arial" panose="020B0604020202020204" pitchFamily="34" charset="0"/>
              <a:buChar char="•"/>
            </a:pPr>
            <a:r>
              <a:rPr lang="en-US" sz="2400" dirty="0"/>
              <a:t>Could act as a surveillance quadcopter.</a:t>
            </a:r>
            <a:endParaRPr lang="en-US" sz="2400" dirty="0"/>
          </a:p>
          <a:p>
            <a:pPr marL="342900" indent="-342900">
              <a:buFont typeface="Arial" panose="020B0604020202020204" pitchFamily="34" charset="0"/>
              <a:buChar char="•"/>
            </a:pPr>
            <a:r>
              <a:rPr lang="en-US" sz="2400" dirty="0"/>
              <a:t>It will be equipped with a night vision camera for night surveillance.</a:t>
            </a:r>
            <a:endParaRPr lang="en-US" sz="2400" dirty="0"/>
          </a:p>
          <a:p>
            <a:pPr marL="342900" indent="-342900">
              <a:buFont typeface="Arial" panose="020B0604020202020204" pitchFamily="34" charset="0"/>
              <a:buChar char="•"/>
            </a:pPr>
            <a:r>
              <a:rPr lang="en-US" sz="2400" dirty="0"/>
              <a:t>Further modifications could be made to turn it into a military based quadcopter.</a:t>
            </a:r>
            <a:endParaRPr lang="en-US" sz="2400" dirty="0"/>
          </a:p>
          <a:p>
            <a:endParaRPr lang="en-US" sz="2000" dirty="0"/>
          </a:p>
          <a:p>
            <a:pPr marL="342900" indent="-342900">
              <a:buFont typeface="Arial" panose="020B0604020202020204" pitchFamily="34" charset="0"/>
              <a:buChar char="•"/>
            </a:pPr>
            <a:endParaRPr lang="en-US" sz="2000" dirty="0"/>
          </a:p>
        </p:txBody>
      </p:sp>
      <p:sp>
        <p:nvSpPr>
          <p:cNvPr id="2" name="Slide Number Placeholder 1"/>
          <p:cNvSpPr>
            <a:spLocks noGrp="1"/>
          </p:cNvSpPr>
          <p:nvPr>
            <p:ph type="sldNum" sz="quarter" idx="12"/>
          </p:nvPr>
        </p:nvSpPr>
        <p:spPr/>
        <p:txBody>
          <a:bodyPr/>
          <a:lstStyle/>
          <a:p>
            <a:fld id="{C263D6C4-4840-40CC-AC84-17E24B3B7BD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BLOCK DIAGRAM FOR IMAGE RECOGNITION</a:t>
            </a:r>
            <a:endParaRPr lang="en-US" dirty="0"/>
          </a:p>
        </p:txBody>
      </p:sp>
      <p:sp>
        <p:nvSpPr>
          <p:cNvPr id="2" name="Slide Number Placeholder 1"/>
          <p:cNvSpPr>
            <a:spLocks noGrp="1"/>
          </p:cNvSpPr>
          <p:nvPr>
            <p:ph type="sldNum" sz="quarter" idx="12"/>
          </p:nvPr>
        </p:nvSpPr>
        <p:spPr/>
        <p:txBody>
          <a:bodyPr/>
          <a:lstStyle/>
          <a:p>
            <a:fld id="{C263D6C4-4840-40CC-AC84-17E24B3B7BDE}" type="slidenum">
              <a:rPr lang="en-US" smtClean="0"/>
            </a:fld>
            <a:endParaRPr lang="en-US" dirty="0"/>
          </a:p>
        </p:txBody>
      </p:sp>
      <p:sp>
        <p:nvSpPr>
          <p:cNvPr id="8" name="Text Placeholder 7"/>
          <p:cNvSpPr>
            <a:spLocks noGrp="1"/>
          </p:cNvSpPr>
          <p:nvPr>
            <p:ph type="body" sz="quarter" idx="2"/>
          </p:nvPr>
        </p:nvSpPr>
        <p:spPr>
          <a:xfrm>
            <a:off x="0" y="2019254"/>
            <a:ext cx="11518900" cy="3355023"/>
          </a:xfrm>
        </p:spPr>
        <p:txBody>
          <a:bodyPr/>
          <a:lstStyle/>
          <a:p>
            <a:endParaRPr lang="en-US" dirty="0"/>
          </a:p>
          <a:p>
            <a:endParaRPr lang="en-US" dirty="0"/>
          </a:p>
        </p:txBody>
      </p:sp>
      <p:pic>
        <p:nvPicPr>
          <p:cNvPr id="9" name="Picture 8"/>
          <p:cNvPicPr>
            <a:picLocks noChangeAspect="1"/>
          </p:cNvPicPr>
          <p:nvPr/>
        </p:nvPicPr>
        <p:blipFill>
          <a:blip r:embed="rId1"/>
          <a:stretch>
            <a:fillRect/>
          </a:stretch>
        </p:blipFill>
        <p:spPr>
          <a:xfrm>
            <a:off x="1651247" y="2019253"/>
            <a:ext cx="8016536" cy="3653577"/>
          </a:xfrm>
          <a:prstGeom prst="rect">
            <a:avLst/>
          </a:prstGeom>
        </p:spPr>
      </p:pic>
      <p:cxnSp>
        <p:nvCxnSpPr>
          <p:cNvPr id="15" name="Straight Connector 14"/>
          <p:cNvCxnSpPr/>
          <p:nvPr/>
        </p:nvCxnSpPr>
        <p:spPr>
          <a:xfrm>
            <a:off x="7279689" y="3053918"/>
            <a:ext cx="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FUTURE SCOPE</a:t>
            </a:r>
            <a:endParaRPr lang="en-US" dirty="0"/>
          </a:p>
        </p:txBody>
      </p:sp>
      <p:pic>
        <p:nvPicPr>
          <p:cNvPr id="20" name="Picture Placeholder 19" descr="Triangular pattern design with dimension"/>
          <p:cNvPicPr>
            <a:picLocks noGrp="1" noChangeAspect="1"/>
          </p:cNvPicPr>
          <p:nvPr>
            <p:ph type="pic" sz="quarter" idx="19"/>
          </p:nvPr>
        </p:nvPicPr>
        <p:blipFill>
          <a:blip r:embed="rId1">
            <a:extLst>
              <a:ext uri="{28A0092B-C50C-407E-A947-70E740481C1C}">
                <a14:useLocalDpi xmlns:a14="http://schemas.microsoft.com/office/drawing/2010/main" val="0"/>
              </a:ext>
            </a:extLst>
          </a:blip>
          <a:srcRect/>
          <a:stretch>
            <a:fillRect/>
          </a:stretch>
        </p:blipFill>
        <p:spPr/>
      </p:pic>
      <p:sp>
        <p:nvSpPr>
          <p:cNvPr id="19" name="Text Placeholder 18"/>
          <p:cNvSpPr>
            <a:spLocks noGrp="1"/>
          </p:cNvSpPr>
          <p:nvPr>
            <p:ph type="body" sz="quarter" idx="18"/>
          </p:nvPr>
        </p:nvSpPr>
        <p:spPr/>
        <p:txBody>
          <a:bodyPr/>
          <a:lstStyle/>
          <a:p>
            <a:pPr marL="514350" indent="-514350">
              <a:buFont typeface="Arial" panose="020B0604020202020204" pitchFamily="34" charset="0"/>
              <a:buChar char="•"/>
            </a:pPr>
            <a:r>
              <a:rPr lang="en-US" sz="2800" dirty="0"/>
              <a:t>A quadcopter equipped with GPS technology</a:t>
            </a:r>
            <a:endParaRPr lang="en-US" sz="2800" dirty="0"/>
          </a:p>
        </p:txBody>
      </p:sp>
      <p:sp>
        <p:nvSpPr>
          <p:cNvPr id="21" name="Text Placeholder 20"/>
          <p:cNvSpPr>
            <a:spLocks noGrp="1"/>
          </p:cNvSpPr>
          <p:nvPr>
            <p:ph type="body" sz="quarter" idx="20"/>
          </p:nvPr>
        </p:nvSpPr>
        <p:spPr/>
        <p:txBody>
          <a:bodyPr/>
          <a:lstStyle/>
          <a:p>
            <a:pPr marL="457200" indent="-457200">
              <a:buFont typeface="Arial" panose="020B0604020202020204" pitchFamily="34" charset="0"/>
              <a:buChar char="•"/>
            </a:pPr>
            <a:r>
              <a:rPr lang="en-US" sz="2800" dirty="0"/>
              <a:t>To be used as a payload in relief measures</a:t>
            </a:r>
            <a:endParaRPr lang="en-US" sz="2800" dirty="0"/>
          </a:p>
        </p:txBody>
      </p:sp>
      <p:sp>
        <p:nvSpPr>
          <p:cNvPr id="22" name="Text Placeholder 21"/>
          <p:cNvSpPr>
            <a:spLocks noGrp="1"/>
          </p:cNvSpPr>
          <p:nvPr>
            <p:ph type="body" sz="quarter" idx="21"/>
          </p:nvPr>
        </p:nvSpPr>
        <p:spPr/>
        <p:txBody>
          <a:bodyPr/>
          <a:lstStyle/>
          <a:p>
            <a:pPr marL="457200" indent="-457200">
              <a:buFont typeface="Arial" panose="020B0604020202020204" pitchFamily="34" charset="0"/>
              <a:buChar char="•"/>
            </a:pPr>
            <a:r>
              <a:rPr lang="en-US" sz="2800" dirty="0"/>
              <a:t>To be made as an autonomous quadcopter</a:t>
            </a:r>
            <a:endParaRPr lang="en-US" sz="2800" dirty="0"/>
          </a:p>
        </p:txBody>
      </p:sp>
      <p:sp>
        <p:nvSpPr>
          <p:cNvPr id="2" name="Slide Number Placeholder 1"/>
          <p:cNvSpPr>
            <a:spLocks noGrp="1"/>
          </p:cNvSpPr>
          <p:nvPr>
            <p:ph type="sldNum" sz="quarter" idx="12"/>
          </p:nvPr>
        </p:nvSpPr>
        <p:spPr/>
        <p:txBody>
          <a:bodyPr/>
          <a:lstStyle/>
          <a:p>
            <a:fld id="{C263D6C4-4840-40CC-AC84-17E24B3B7BD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3399" y="3200400"/>
            <a:ext cx="7551057" cy="2859313"/>
          </a:xfrm>
        </p:spPr>
        <p:txBody>
          <a:bodyPr/>
          <a:lstStyle/>
          <a:p>
            <a:r>
              <a:rPr lang="en-US" dirty="0"/>
              <a:t>THE CAMERA SEES MORE THAN THE EYE, SO WHY NOT MAKE USE OF IT?</a:t>
            </a:r>
            <a:br>
              <a:rPr lang="en-US" dirty="0"/>
            </a:br>
            <a:r>
              <a:rPr lang="en-US" dirty="0"/>
              <a:t>- EDWARD WESTON</a:t>
            </a:r>
            <a:endParaRPr lang="en-US" dirty="0"/>
          </a:p>
        </p:txBody>
      </p:sp>
      <p:sp>
        <p:nvSpPr>
          <p:cNvPr id="2" name="Slide Number Placeholder 1"/>
          <p:cNvSpPr>
            <a:spLocks noGrp="1"/>
          </p:cNvSpPr>
          <p:nvPr>
            <p:ph type="sldNum" sz="quarter" idx="12"/>
          </p:nvPr>
        </p:nvSpPr>
        <p:spPr/>
        <p:txBody>
          <a:bodyPr/>
          <a:lstStyle/>
          <a:p>
            <a:fld id="{C263D6C4-4840-40CC-AC84-17E24B3B7BD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 </a:t>
            </a:r>
            <a:endParaRPr lang="en-GB" dirty="0"/>
          </a:p>
        </p:txBody>
      </p:sp>
      <p:pic>
        <p:nvPicPr>
          <p:cNvPr id="3" name="3D Model 2" descr="Video Drone"/>
          <p:cNvPicPr>
            <a:picLocks noGrp="1" noRot="1" noChangeAspect="1" noMove="1" noResize="1" noEditPoints="1" noAdjustHandles="1" noChangeArrowheads="1" noChangeShapeType="1" noCrop="1"/>
          </p:cNvPicPr>
          <p:nvPr/>
        </p:nvPicPr>
        <p:blipFill>
          <a:blip r:embed="rId1"/>
          <a:stretch>
            <a:fillRect/>
          </a:stretch>
        </p:blipFill>
        <p:spPr>
          <a:xfrm>
            <a:off x="462342" y="670393"/>
            <a:ext cx="4009235" cy="2447442"/>
          </a:xfrm>
          <a:prstGeom prst="rect">
            <a:avLst/>
          </a:prstGeom>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Contents:</a:t>
            </a:r>
            <a:endParaRPr lang="en-US" dirty="0"/>
          </a:p>
        </p:txBody>
      </p:sp>
      <p:pic>
        <p:nvPicPr>
          <p:cNvPr id="25" name="Picture Placeholder 24" descr="Information"/>
          <p:cNvPicPr>
            <a:picLocks noGrp="1" noChangeAspect="1"/>
          </p:cNvPicPr>
          <p:nvPr>
            <p:ph type="pic" sz="quarter" idx="13"/>
          </p:nvPr>
        </p:nvPicPr>
        <p:blipFill>
          <a:blip r:embed="rId1">
            <a:extLst>
              <a:ext uri="{96DAC541-7B7A-43D3-8B79-37D633B846F1}">
                <asvg:svgBlip xmlns:asvg="http://schemas.microsoft.com/office/drawing/2016/SVG/main" r:embed="rId2"/>
              </a:ext>
            </a:extLst>
          </a:blip>
          <a:srcRect/>
          <a:stretch>
            <a:fillRect/>
          </a:stretch>
        </p:blipFill>
        <p:spPr>
          <a:xfrm>
            <a:off x="978212" y="2325316"/>
            <a:ext cx="1259505" cy="1259505"/>
          </a:xfrm>
        </p:spPr>
      </p:pic>
      <p:sp>
        <p:nvSpPr>
          <p:cNvPr id="19" name="Text Placeholder 18"/>
          <p:cNvSpPr>
            <a:spLocks noGrp="1"/>
          </p:cNvSpPr>
          <p:nvPr>
            <p:ph type="body" sz="quarter" idx="18"/>
          </p:nvPr>
        </p:nvSpPr>
        <p:spPr/>
        <p:txBody>
          <a:bodyPr/>
          <a:lstStyle/>
          <a:p>
            <a:r>
              <a:rPr lang="en-US" sz="2400" b="1" dirty="0">
                <a:solidFill>
                  <a:schemeClr val="accent2">
                    <a:lumMod val="40000"/>
                    <a:lumOff val="60000"/>
                  </a:schemeClr>
                </a:solidFill>
              </a:rPr>
              <a:t>Introduction</a:t>
            </a:r>
            <a:endParaRPr lang="en-US" sz="2400" b="1" dirty="0">
              <a:solidFill>
                <a:schemeClr val="accent2">
                  <a:lumMod val="40000"/>
                  <a:lumOff val="60000"/>
                </a:schemeClr>
              </a:solidFill>
            </a:endParaRPr>
          </a:p>
        </p:txBody>
      </p:sp>
      <p:pic>
        <p:nvPicPr>
          <p:cNvPr id="29" name="Picture Placeholder 28" descr="Document"/>
          <p:cNvPicPr>
            <a:picLocks noGrp="1" noChangeAspect="1"/>
          </p:cNvPicPr>
          <p:nvPr>
            <p:ph type="pic" sz="quarter" idx="15"/>
          </p:nvPr>
        </p:nvPicPr>
        <p:blipFill>
          <a:blip r:embed="rId3">
            <a:extLst>
              <a:ext uri="{96DAC541-7B7A-43D3-8B79-37D633B846F1}">
                <asvg:svgBlip xmlns:asvg="http://schemas.microsoft.com/office/drawing/2016/SVG/main" r:embed="rId4"/>
              </a:ext>
            </a:extLst>
          </a:blip>
          <a:srcRect/>
          <a:stretch>
            <a:fillRect/>
          </a:stretch>
        </p:blipFill>
        <p:spPr>
          <a:xfrm>
            <a:off x="5466247" y="2325315"/>
            <a:ext cx="1259505" cy="1259505"/>
          </a:xfrm>
        </p:spPr>
      </p:pic>
      <p:sp>
        <p:nvSpPr>
          <p:cNvPr id="21" name="Text Placeholder 20"/>
          <p:cNvSpPr>
            <a:spLocks noGrp="1"/>
          </p:cNvSpPr>
          <p:nvPr>
            <p:ph type="body" sz="quarter" idx="20"/>
          </p:nvPr>
        </p:nvSpPr>
        <p:spPr>
          <a:xfrm>
            <a:off x="4994570" y="4254459"/>
            <a:ext cx="2556850" cy="728147"/>
          </a:xfrm>
        </p:spPr>
        <p:txBody>
          <a:bodyPr/>
          <a:lstStyle/>
          <a:p>
            <a:r>
              <a:rPr lang="en-US" sz="2400" b="1" dirty="0">
                <a:solidFill>
                  <a:schemeClr val="accent2">
                    <a:lumMod val="40000"/>
                    <a:lumOff val="60000"/>
                  </a:schemeClr>
                </a:solidFill>
              </a:rPr>
              <a:t>Literature Survey</a:t>
            </a:r>
            <a:endParaRPr lang="en-US" sz="2400" b="1" dirty="0">
              <a:solidFill>
                <a:schemeClr val="accent2">
                  <a:lumMod val="40000"/>
                  <a:lumOff val="60000"/>
                </a:schemeClr>
              </a:solidFill>
            </a:endParaRPr>
          </a:p>
        </p:txBody>
      </p:sp>
      <p:pic>
        <p:nvPicPr>
          <p:cNvPr id="33" name="Picture Placeholder 32" descr="Head with Gears"/>
          <p:cNvPicPr>
            <a:picLocks noGrp="1" noChangeAspect="1"/>
          </p:cNvPicPr>
          <p:nvPr>
            <p:ph type="pic" sz="quarter" idx="17"/>
          </p:nvPr>
        </p:nvPicPr>
        <p:blipFill>
          <a:blip r:embed="rId5">
            <a:extLst>
              <a:ext uri="{96DAC541-7B7A-43D3-8B79-37D633B846F1}">
                <asvg:svgBlip xmlns:asvg="http://schemas.microsoft.com/office/drawing/2016/SVG/main" r:embed="rId6"/>
              </a:ext>
            </a:extLst>
          </a:blip>
          <a:srcRect t="63" b="63"/>
          <a:stretch>
            <a:fillRect/>
          </a:stretch>
        </p:blipFill>
        <p:spPr>
          <a:xfrm>
            <a:off x="9954283" y="2249116"/>
            <a:ext cx="1259505" cy="1259505"/>
          </a:xfrm>
        </p:spPr>
      </p:pic>
      <p:sp>
        <p:nvSpPr>
          <p:cNvPr id="23" name="Text Placeholder 22"/>
          <p:cNvSpPr>
            <a:spLocks noGrp="1"/>
          </p:cNvSpPr>
          <p:nvPr>
            <p:ph type="body" sz="quarter" idx="22"/>
          </p:nvPr>
        </p:nvSpPr>
        <p:spPr>
          <a:xfrm>
            <a:off x="9193385" y="4307799"/>
            <a:ext cx="2781299" cy="674807"/>
          </a:xfrm>
        </p:spPr>
        <p:txBody>
          <a:bodyPr/>
          <a:lstStyle/>
          <a:p>
            <a:r>
              <a:rPr lang="en-US" sz="2400" b="1" dirty="0">
                <a:solidFill>
                  <a:schemeClr val="accent2">
                    <a:lumMod val="40000"/>
                    <a:lumOff val="60000"/>
                  </a:schemeClr>
                </a:solidFill>
              </a:rPr>
              <a:t>Project Proposal</a:t>
            </a:r>
            <a:endParaRPr lang="en-US" sz="2400" b="1" dirty="0">
              <a:solidFill>
                <a:schemeClr val="accent2">
                  <a:lumMod val="40000"/>
                  <a:lumOff val="60000"/>
                </a:schemeClr>
              </a:solidFill>
            </a:endParaRPr>
          </a:p>
        </p:txBody>
      </p:sp>
      <p:sp>
        <p:nvSpPr>
          <p:cNvPr id="2" name="Slide Number Placeholder 1"/>
          <p:cNvSpPr>
            <a:spLocks noGrp="1"/>
          </p:cNvSpPr>
          <p:nvPr>
            <p:ph type="sldNum" sz="quarter" idx="12"/>
          </p:nvPr>
        </p:nvSpPr>
        <p:spPr/>
        <p:txBody>
          <a:bodyPr/>
          <a:lstStyle/>
          <a:p>
            <a:fld id="{C263D6C4-4840-40CC-AC84-17E24B3B7BD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95828" y="2263140"/>
            <a:ext cx="7077456" cy="1243584"/>
          </a:xfrm>
        </p:spPr>
        <p:txBody>
          <a:bodyPr/>
          <a:lstStyle/>
          <a:p>
            <a:pPr algn="ctr"/>
            <a:r>
              <a:rPr lang="en-US" dirty="0"/>
              <a:t>INTRODUCTION</a:t>
            </a:r>
            <a:endParaRPr lang="en-US" dirty="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31850" y="1143000"/>
            <a:ext cx="7854950" cy="5113020"/>
          </a:xfrm>
        </p:spPr>
        <p:txBody>
          <a:bodyPr>
            <a:normAutofit/>
          </a:bodyPr>
          <a:lstStyle/>
          <a:p>
            <a:r>
              <a:rPr lang="en-US" sz="2800" dirty="0"/>
              <a:t>We intend to make a quadcopter installed with a camera on it which would help us provide relief services during disaster management and could act as a very efficient part of the defense artillery. This quadcopter would be equipped with computer vision algorithms which would instill in  it the ability to detect the coordinates of humans and ensure proper allocation of resources.</a:t>
            </a:r>
            <a:endParaRPr lang="en-US" sz="2800" dirty="0"/>
          </a:p>
        </p:txBody>
      </p:sp>
      <p:sp>
        <p:nvSpPr>
          <p:cNvPr id="2" name="Slide Number Placeholder 1"/>
          <p:cNvSpPr>
            <a:spLocks noGrp="1"/>
          </p:cNvSpPr>
          <p:nvPr>
            <p:ph type="sldNum" sz="quarter" idx="12"/>
          </p:nvPr>
        </p:nvSpPr>
        <p:spPr/>
        <p:txBody>
          <a:bodyPr/>
          <a:lstStyle/>
          <a:p>
            <a:fld id="{C263D6C4-4840-40CC-AC84-17E24B3B7BD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Chart</a:t>
            </a:r>
            <a:endParaRPr lang="en-US" dirty="0"/>
          </a:p>
        </p:txBody>
      </p:sp>
      <p:graphicFrame>
        <p:nvGraphicFramePr>
          <p:cNvPr id="7" name="Chart 6" title="Gross Revenue Placeholder Chart"/>
          <p:cNvGraphicFramePr/>
          <p:nvPr/>
        </p:nvGraphicFramePr>
        <p:xfrm>
          <a:off x="121920" y="1712075"/>
          <a:ext cx="11866880" cy="4444199"/>
        </p:xfrm>
        <a:graphic>
          <a:graphicData uri="http://schemas.openxmlformats.org/drawingml/2006/chart">
            <c:chart xmlns:c="http://schemas.openxmlformats.org/drawingml/2006/chart" xmlns:r="http://schemas.openxmlformats.org/officeDocument/2006/relationships" r:id="rId1"/>
          </a:graphicData>
        </a:graphic>
      </p:graphicFrame>
      <p:sp>
        <p:nvSpPr>
          <p:cNvPr id="2" name="Slide Number Placeholder 1"/>
          <p:cNvSpPr>
            <a:spLocks noGrp="1"/>
          </p:cNvSpPr>
          <p:nvPr>
            <p:ph type="sldNum" sz="quarter" idx="12"/>
          </p:nvPr>
        </p:nvSpPr>
        <p:spPr/>
        <p:txBody>
          <a:bodyPr/>
          <a:lstStyle/>
          <a:p>
            <a:fld id="{C263D6C4-4840-40CC-AC84-17E24B3B7BD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Chart</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fld>
            <a:endParaRPr lang="en-US" noProof="0" dirty="0"/>
          </a:p>
        </p:txBody>
      </p:sp>
      <p:pic>
        <p:nvPicPr>
          <p:cNvPr id="5" name="Picture 4"/>
          <p:cNvPicPr>
            <a:picLocks noChangeAspect="1"/>
          </p:cNvPicPr>
          <p:nvPr/>
        </p:nvPicPr>
        <p:blipFill>
          <a:blip r:embed="rId1"/>
          <a:stretch>
            <a:fillRect/>
          </a:stretch>
        </p:blipFill>
        <p:spPr>
          <a:xfrm>
            <a:off x="1349474" y="1371600"/>
            <a:ext cx="9493051" cy="48056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3428" y="2999472"/>
            <a:ext cx="7781544" cy="859055"/>
          </a:xfrm>
        </p:spPr>
        <p:txBody>
          <a:bodyPr/>
          <a:lstStyle/>
          <a:p>
            <a:r>
              <a:rPr lang="en-US" dirty="0"/>
              <a:t>Literature Survey </a:t>
            </a:r>
            <a:endParaRPr lang="en-US" dirty="0"/>
          </a:p>
        </p:txBody>
      </p:sp>
      <p:sp>
        <p:nvSpPr>
          <p:cNvPr id="2" name="Slide Number Placeholder 1"/>
          <p:cNvSpPr>
            <a:spLocks noGrp="1"/>
          </p:cNvSpPr>
          <p:nvPr>
            <p:ph type="sldNum" sz="quarter" idx="12"/>
          </p:nvPr>
        </p:nvSpPr>
        <p:spPr/>
        <p:txBody>
          <a:bodyPr/>
          <a:lstStyle/>
          <a:p>
            <a:fld id="{C263D6C4-4840-40CC-AC84-17E24B3B7BD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fld>
            <a:endParaRPr lang="en-US" noProof="0" dirty="0"/>
          </a:p>
        </p:txBody>
      </p:sp>
      <p:sp>
        <p:nvSpPr>
          <p:cNvPr id="5" name="Text Placeholder 4"/>
          <p:cNvSpPr>
            <a:spLocks noGrp="1"/>
          </p:cNvSpPr>
          <p:nvPr>
            <p:ph type="body" sz="quarter" idx="3"/>
          </p:nvPr>
        </p:nvSpPr>
        <p:spPr>
          <a:xfrm>
            <a:off x="159797" y="1077481"/>
            <a:ext cx="11427781" cy="1302182"/>
          </a:xfrm>
        </p:spPr>
        <p:txBody>
          <a:bodyPr>
            <a:noAutofit/>
          </a:bodyPr>
          <a:lstStyle/>
          <a:p>
            <a:r>
              <a:rPr lang="en-US" b="0" dirty="0"/>
              <a:t>UAV PHOTOGRAMMETRIC SOLUTION USING A RASPBERRY PI CAMERA MODULE AND SMART DEVICES: TEST AND RESULTS</a:t>
            </a:r>
            <a:endParaRPr lang="en-US" b="0" dirty="0"/>
          </a:p>
          <a:p>
            <a:r>
              <a:rPr lang="en-US" b="0" dirty="0"/>
              <a:t>By Marco </a:t>
            </a:r>
            <a:r>
              <a:rPr lang="en-US" b="0" dirty="0" err="1"/>
              <a:t>Piras</a:t>
            </a:r>
            <a:endParaRPr lang="en-US" b="0" dirty="0"/>
          </a:p>
          <a:p>
            <a:endParaRPr lang="en-US" b="0" dirty="0"/>
          </a:p>
          <a:p>
            <a:br>
              <a:rPr lang="en-US" b="0" dirty="0"/>
            </a:br>
            <a:endParaRPr lang="en-IN" dirty="0"/>
          </a:p>
        </p:txBody>
      </p:sp>
      <p:sp>
        <p:nvSpPr>
          <p:cNvPr id="7" name="Content Placeholder 6"/>
          <p:cNvSpPr>
            <a:spLocks noGrp="1"/>
          </p:cNvSpPr>
          <p:nvPr>
            <p:ph sz="quarter" idx="4"/>
          </p:nvPr>
        </p:nvSpPr>
        <p:spPr>
          <a:xfrm>
            <a:off x="230819" y="2505075"/>
            <a:ext cx="11427781" cy="3684588"/>
          </a:xfrm>
        </p:spPr>
        <p:txBody>
          <a:bodyPr>
            <a:normAutofit lnSpcReduction="10000"/>
          </a:bodyPr>
          <a:lstStyle/>
          <a:p>
            <a:r>
              <a:rPr lang="en-US" dirty="0"/>
              <a:t>Nowadays, smart technologies are an important part of our action and life, both in indoor and outdoor environment. There are several smart devices very friendly to be setting, where they can be integrated and embedded with other sensors, having a very low cost. Raspberry allows to install an internal camera called Raspberry Pi Camera Module, both in RGB band and NIR band. The advantage of this system is the limited cost ( This paper will describe a research where a Raspberry Pi with the Camera Module was installed onto a UAV </a:t>
            </a:r>
            <a:r>
              <a:rPr lang="en-US" dirty="0" err="1"/>
              <a:t>hexacopter</a:t>
            </a:r>
            <a:r>
              <a:rPr lang="en-US" dirty="0"/>
              <a:t> based on </a:t>
            </a:r>
            <a:r>
              <a:rPr lang="en-US" dirty="0" err="1"/>
              <a:t>arducopter</a:t>
            </a:r>
            <a:r>
              <a:rPr lang="en-US" dirty="0"/>
              <a:t> system, with purpose to collect pictures for photogrammetry issue. Firstly, the system was tested with aim to verify the performance of </a:t>
            </a:r>
            <a:r>
              <a:rPr lang="en-US" dirty="0" err="1"/>
              <a:t>RPi</a:t>
            </a:r>
            <a:r>
              <a:rPr lang="en-US" dirty="0"/>
              <a:t> camera in terms of frame per second/resolution and the power requirement. Moreover, a GNSS receiver </a:t>
            </a:r>
            <a:r>
              <a:rPr lang="en-US" dirty="0" err="1"/>
              <a:t>Ublox</a:t>
            </a:r>
            <a:r>
              <a:rPr lang="en-US" dirty="0"/>
              <a:t> M8T was installed and connected to the Raspberry platform in order to collect real time position and the raw data, for data processing and to define the time reference. IMU was also tested to see the impact of UAV rotors noise on different sensors like accelerometer, Gyroscope and Magnetometer. A comparison of the achieved results (accuracy) on some check points of the point clouds obtained by the camera will be reported as well in order to </a:t>
            </a:r>
            <a:r>
              <a:rPr lang="en-US" dirty="0" err="1"/>
              <a:t>analyse</a:t>
            </a:r>
            <a:r>
              <a:rPr lang="en-US" dirty="0"/>
              <a:t> in deeper the main discrepancy on the generated point cloud and the potentiality of these proposed approach. In this contribute, the assembling of the system is described, in particular the dataset acquired and the results carried out will be analyzed.</a:t>
            </a:r>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fld>
            <a:endParaRPr lang="en-US" noProof="0" dirty="0"/>
          </a:p>
        </p:txBody>
      </p:sp>
      <p:sp>
        <p:nvSpPr>
          <p:cNvPr id="4" name="Text Placeholder 3"/>
          <p:cNvSpPr>
            <a:spLocks noGrp="1"/>
          </p:cNvSpPr>
          <p:nvPr>
            <p:ph type="body" idx="1"/>
          </p:nvPr>
        </p:nvSpPr>
        <p:spPr>
          <a:xfrm>
            <a:off x="444500" y="1681163"/>
            <a:ext cx="11303000" cy="823912"/>
          </a:xfrm>
        </p:spPr>
        <p:txBody>
          <a:bodyPr>
            <a:normAutofit/>
          </a:bodyPr>
          <a:lstStyle/>
          <a:p>
            <a:r>
              <a:rPr lang="en-IN" b="0" dirty="0"/>
              <a:t>Survey on Computer Vision for UAVs: Current Developments and Trends- by </a:t>
            </a:r>
            <a:r>
              <a:rPr lang="en-IN" b="0" dirty="0" err="1"/>
              <a:t>Christoforos</a:t>
            </a:r>
            <a:r>
              <a:rPr lang="en-IN" b="0" dirty="0"/>
              <a:t> </a:t>
            </a:r>
            <a:r>
              <a:rPr lang="en-IN" b="0" dirty="0" err="1"/>
              <a:t>Kanellakis</a:t>
            </a:r>
            <a:endParaRPr lang="en-IN" b="0" dirty="0"/>
          </a:p>
          <a:p>
            <a:endParaRPr lang="en-IN" b="0" dirty="0"/>
          </a:p>
          <a:p>
            <a:endParaRPr lang="en-IN" dirty="0"/>
          </a:p>
        </p:txBody>
      </p:sp>
      <p:sp>
        <p:nvSpPr>
          <p:cNvPr id="6" name="Content Placeholder 5"/>
          <p:cNvSpPr>
            <a:spLocks noGrp="1"/>
          </p:cNvSpPr>
          <p:nvPr>
            <p:ph sz="half" idx="2"/>
          </p:nvPr>
        </p:nvSpPr>
        <p:spPr>
          <a:xfrm>
            <a:off x="444500" y="2505075"/>
            <a:ext cx="10412890" cy="3684588"/>
          </a:xfrm>
        </p:spPr>
        <p:txBody>
          <a:bodyPr>
            <a:normAutofit/>
          </a:bodyPr>
          <a:lstStyle/>
          <a:p>
            <a:pPr marL="0" indent="0">
              <a:buNone/>
            </a:pPr>
            <a:r>
              <a:rPr lang="en-US" dirty="0"/>
              <a:t>During last decade the scientific research on Unmanned Aerial Vehicles (UAVs) increased spectacularly and led to the design of multiple types of aerial platforms. The major challenge today is the development of autonomously operating aerial agents capable of completing missions independently of human interaction. To this extent, visual sensing techniques have been integrated in the control pipeline of the UAVs in order to enhance their navigation and guidance skills. The aim of this article is to present a comprehensive literature review on vision based applications for UAVs focusing mainly on current developments and trends. These applications are sorted in different categories according to the research topics among various research groups. More specifically vision based position-attitude control, pose estimation and mapping, obstacle detection as well as target tracking are the identified components towards autonomous agents. Aerial platforms could reach greater level of autonomy by integrating all these technologies onboard. Additionally, throughout this article the concept of fusion multiple sensors is highlighted, while an overview on the challenges addressed and future trends in autonomous agent development will be also provided</a:t>
            </a:r>
            <a:endParaRPr lang="en-IN" dirty="0"/>
          </a:p>
        </p:txBody>
      </p:sp>
      <p:sp>
        <p:nvSpPr>
          <p:cNvPr id="10" name="Text Placeholder 3"/>
          <p:cNvSpPr txBox="1"/>
          <p:nvPr/>
        </p:nvSpPr>
        <p:spPr>
          <a:xfrm>
            <a:off x="6297613" y="1681163"/>
            <a:ext cx="5157787" cy="82391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20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accent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2"/>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IN" b="0" dirty="0"/>
          </a:p>
          <a:p>
            <a:endParaRPr lang="en-IN" b="0"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blue presentation</Template>
  <TotalTime>0</TotalTime>
  <Words>4037</Words>
  <Application>WPS Presentation</Application>
  <PresentationFormat>Widescreen</PresentationFormat>
  <Paragraphs>90</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Trebuchet MS</vt:lpstr>
      <vt:lpstr>Trade Gothic LT Pro</vt:lpstr>
      <vt:lpstr>Tahoma</vt:lpstr>
      <vt:lpstr>Segoe UI Black</vt:lpstr>
      <vt:lpstr>Yu Gothic UI</vt:lpstr>
      <vt:lpstr>Microsoft YaHei</vt:lpstr>
      <vt:lpstr>Arial Unicode MS</vt:lpstr>
      <vt:lpstr>Calibri</vt:lpstr>
      <vt:lpstr>Office Theme</vt:lpstr>
      <vt:lpstr>PowerPoint 演示文稿</vt:lpstr>
      <vt:lpstr>Contents:</vt:lpstr>
      <vt:lpstr>INTRODUCTION</vt:lpstr>
      <vt:lpstr>PowerPoint 演示文稿</vt:lpstr>
      <vt:lpstr>Chart</vt:lpstr>
      <vt:lpstr>Chart</vt:lpstr>
      <vt:lpstr>Literature Survey </vt:lpstr>
      <vt:lpstr>PowerPoint 演示文稿</vt:lpstr>
      <vt:lpstr>PowerPoint 演示文稿</vt:lpstr>
      <vt:lpstr>PROJECT PROPOSAL</vt:lpstr>
      <vt:lpstr>OBJECTIVES</vt:lpstr>
      <vt:lpstr>BLOCK DIAGRAM FOR IMAGE RECOGNITION</vt:lpstr>
      <vt:lpstr>FUTURE SCOPE</vt:lpstr>
      <vt:lpstr>THE CAMERA SEES MORE THAN THE EYE, SO WHY NOT MAKE USE OF IT? - EDWARD WESTON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Aaryan gupta</cp:lastModifiedBy>
  <cp:revision>3</cp:revision>
  <dcterms:created xsi:type="dcterms:W3CDTF">2019-09-22T06:20:00Z</dcterms:created>
  <dcterms:modified xsi:type="dcterms:W3CDTF">2020-08-07T18:44:57Z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1033-11.2.0.9085</vt:lpwstr>
  </property>
</Properties>
</file>