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Bold" charset="1" panose="020B0704020202020204"/>
      <p:regular r:id="rId23"/>
    </p:embeddedFont>
    <p:embeddedFont>
      <p:font typeface="Arimo" charset="1" panose="020B06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notesSlides/notesSlide3.xml" Type="http://schemas.openxmlformats.org/officeDocument/2006/relationships/notesSlide"/><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notesSlides/notesSlide11.xml" Type="http://schemas.openxmlformats.org/officeDocument/2006/relationships/notesSlide"/><Relationship Id="rId35" Target="notesSlides/notesSlide12.xml" Type="http://schemas.openxmlformats.org/officeDocument/2006/relationships/notesSlide"/><Relationship Id="rId36" Target="notesSlides/notesSlide13.xml" Type="http://schemas.openxmlformats.org/officeDocument/2006/relationships/notesSlide"/><Relationship Id="rId37" Target="notesSlides/notesSlide14.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png" Type="http://schemas.openxmlformats.org/officeDocument/2006/relationships/image"/><Relationship Id="rId4" Target="https://github.com/AaryanKhClasses/SangeetAI" TargetMode="External" Type="http://schemas.openxmlformats.org/officeDocument/2006/relationships/hyperlink"/><Relationship Id="rId5" Target="https://github.com/AaryanKhClasses/SangeetAI/blob/main/SangeetAI.mp4" TargetMode="External" Type="http://schemas.openxmlformats.org/officeDocument/2006/relationships/hyperlink"/><Relationship Id="rId6" Target="https://youtu.be/6zbYdPkekaY" TargetMode="External" Type="http://schemas.openxmlformats.org/officeDocument/2006/relationships/hyperlink"/><Relationship Id="rId7" Target="https://sangeetai-xi.vercel.app"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jpeg" Type="http://schemas.openxmlformats.org/officeDocument/2006/relationships/image"/><Relationship Id="rId4"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293200" y="5791000"/>
            <a:ext cx="17520000" cy="4007400"/>
            <a:chOff x="0" y="0"/>
            <a:chExt cx="23360000" cy="5343200"/>
          </a:xfrm>
        </p:grpSpPr>
        <p:sp>
          <p:nvSpPr>
            <p:cNvPr name="Freeform 4" id="4"/>
            <p:cNvSpPr/>
            <p:nvPr/>
          </p:nvSpPr>
          <p:spPr>
            <a:xfrm flipH="false" flipV="false" rot="0">
              <a:off x="0" y="0"/>
              <a:ext cx="23360000" cy="5343200"/>
            </a:xfrm>
            <a:custGeom>
              <a:avLst/>
              <a:gdLst/>
              <a:ahLst/>
              <a:cxnLst/>
              <a:rect r="r" b="b" t="t" l="l"/>
              <a:pathLst>
                <a:path h="5343200" w="23360000">
                  <a:moveTo>
                    <a:pt x="0" y="0"/>
                  </a:moveTo>
                  <a:lnTo>
                    <a:pt x="23360000" y="0"/>
                  </a:lnTo>
                  <a:lnTo>
                    <a:pt x="23360000" y="5343200"/>
                  </a:lnTo>
                  <a:lnTo>
                    <a:pt x="0" y="5343200"/>
                  </a:lnTo>
                  <a:close/>
                </a:path>
              </a:pathLst>
            </a:custGeom>
            <a:solidFill>
              <a:srgbClr val="000000">
                <a:alpha val="0"/>
              </a:srgbClr>
            </a:solidFill>
          </p:spPr>
        </p:sp>
        <p:sp>
          <p:nvSpPr>
            <p:cNvPr name="TextBox 5" id="5"/>
            <p:cNvSpPr txBox="true"/>
            <p:nvPr/>
          </p:nvSpPr>
          <p:spPr>
            <a:xfrm>
              <a:off x="0" y="-28575"/>
              <a:ext cx="23360000" cy="5371775"/>
            </a:xfrm>
            <a:prstGeom prst="rect">
              <a:avLst/>
            </a:prstGeom>
          </p:spPr>
          <p:txBody>
            <a:bodyPr anchor="t" rtlCol="false" tIns="0" lIns="0" bIns="0" rIns="0"/>
            <a:lstStyle/>
            <a:p>
              <a:pPr algn="l">
                <a:lnSpc>
                  <a:spcPts val="4320"/>
                </a:lnSpc>
              </a:pPr>
              <a:r>
                <a:rPr lang="en-US" b="true" sz="3600">
                  <a:solidFill>
                    <a:srgbClr val="000000"/>
                  </a:solidFill>
                  <a:latin typeface="Arimo Bold"/>
                  <a:ea typeface="Arimo Bold"/>
                  <a:cs typeface="Arimo Bold"/>
                  <a:sym typeface="Arimo Bold"/>
                </a:rPr>
                <a:t>Team Details</a:t>
              </a:r>
            </a:p>
            <a:p>
              <a:pPr algn="l">
                <a:lnSpc>
                  <a:spcPts val="3359"/>
                </a:lnSpc>
              </a:pPr>
            </a:p>
            <a:p>
              <a:pPr algn="l" marL="2011680" indent="-670560" lvl="2">
                <a:lnSpc>
                  <a:spcPts val="4320"/>
                </a:lnSpc>
                <a:buAutoNum type="alphaLcPeriod" startAt="1"/>
              </a:pPr>
              <a:r>
                <a:rPr lang="en-US" b="true" sz="3600">
                  <a:solidFill>
                    <a:srgbClr val="000000"/>
                  </a:solidFill>
                  <a:latin typeface="Arimo Bold"/>
                  <a:ea typeface="Arimo Bold"/>
                  <a:cs typeface="Arimo Bold"/>
                  <a:sym typeface="Arimo Bold"/>
                </a:rPr>
                <a:t>Team name:  </a:t>
              </a:r>
              <a:r>
                <a:rPr lang="en-US" sz="3600">
                  <a:solidFill>
                    <a:srgbClr val="000000"/>
                  </a:solidFill>
                  <a:latin typeface="Arimo"/>
                  <a:ea typeface="Arimo"/>
                  <a:cs typeface="Arimo"/>
                  <a:sym typeface="Arimo"/>
                </a:rPr>
                <a:t>Codebreakers. </a:t>
              </a:r>
            </a:p>
            <a:p>
              <a:pPr algn="l" marL="2011223" indent="-670408" lvl="2">
                <a:lnSpc>
                  <a:spcPts val="4320"/>
                </a:lnSpc>
                <a:buAutoNum type="alphaLcPeriod" startAt="1"/>
              </a:pPr>
              <a:r>
                <a:rPr lang="en-US" b="true" sz="3600">
                  <a:solidFill>
                    <a:srgbClr val="000000"/>
                  </a:solidFill>
                  <a:latin typeface="Arimo Bold"/>
                  <a:ea typeface="Arimo Bold"/>
                  <a:cs typeface="Arimo Bold"/>
                  <a:sym typeface="Arimo Bold"/>
                </a:rPr>
                <a:t>Team leader name: </a:t>
              </a:r>
              <a:r>
                <a:rPr lang="en-US" sz="3600">
                  <a:solidFill>
                    <a:srgbClr val="000000"/>
                  </a:solidFill>
                  <a:latin typeface="Arimo"/>
                  <a:ea typeface="Arimo"/>
                  <a:cs typeface="Arimo"/>
                  <a:sym typeface="Arimo"/>
                </a:rPr>
                <a:t>Aaryan Rajesh Khedekar.</a:t>
              </a:r>
            </a:p>
            <a:p>
              <a:pPr algn="l" marL="2011680" indent="-670560" lvl="2">
                <a:lnSpc>
                  <a:spcPts val="4320"/>
                </a:lnSpc>
                <a:buAutoNum type="alphaLcPeriod" startAt="1"/>
              </a:pPr>
              <a:r>
                <a:rPr lang="en-US" b="true" sz="3600">
                  <a:solidFill>
                    <a:srgbClr val="000000"/>
                  </a:solidFill>
                  <a:latin typeface="Arimo Bold"/>
                  <a:ea typeface="Arimo Bold"/>
                  <a:cs typeface="Arimo Bold"/>
                  <a:sym typeface="Arimo Bold"/>
                </a:rPr>
                <a:t>Problem Statement: </a:t>
              </a:r>
              <a:r>
                <a:rPr lang="en-US" sz="3600">
                  <a:solidFill>
                    <a:srgbClr val="000000"/>
                  </a:solidFill>
                  <a:latin typeface="Arimo"/>
                  <a:ea typeface="Arimo"/>
                  <a:cs typeface="Arimo"/>
                  <a:sym typeface="Arimo"/>
                </a:rPr>
                <a:t>Library &amp; Tool for analysis &amp; synthesis of Indian Classical Music.</a:t>
              </a:r>
            </a:p>
            <a:p>
              <a:pPr algn="l" marL="1564640" indent="-521547" lvl="2">
                <a:lnSpc>
                  <a:spcPts val="33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298800" y="1637100"/>
            <a:ext cx="17690400" cy="6702400"/>
            <a:chOff x="0" y="0"/>
            <a:chExt cx="23587200" cy="8936534"/>
          </a:xfrm>
        </p:grpSpPr>
        <p:sp>
          <p:nvSpPr>
            <p:cNvPr name="Freeform 4" id="4"/>
            <p:cNvSpPr/>
            <p:nvPr/>
          </p:nvSpPr>
          <p:spPr>
            <a:xfrm flipH="false" flipV="false" rot="0">
              <a:off x="0" y="0"/>
              <a:ext cx="23587201" cy="8936534"/>
            </a:xfrm>
            <a:custGeom>
              <a:avLst/>
              <a:gdLst/>
              <a:ahLst/>
              <a:cxnLst/>
              <a:rect r="r" b="b" t="t" l="l"/>
              <a:pathLst>
                <a:path h="8936534" w="23587201">
                  <a:moveTo>
                    <a:pt x="0" y="0"/>
                  </a:moveTo>
                  <a:lnTo>
                    <a:pt x="23587201" y="0"/>
                  </a:lnTo>
                  <a:lnTo>
                    <a:pt x="23587201" y="8936534"/>
                  </a:lnTo>
                  <a:lnTo>
                    <a:pt x="0" y="8936534"/>
                  </a:lnTo>
                  <a:close/>
                </a:path>
              </a:pathLst>
            </a:custGeom>
            <a:solidFill>
              <a:srgbClr val="000000">
                <a:alpha val="0"/>
              </a:srgbClr>
            </a:solidFill>
          </p:spPr>
        </p:sp>
        <p:sp>
          <p:nvSpPr>
            <p:cNvPr name="TextBox 5" id="5"/>
            <p:cNvSpPr txBox="true"/>
            <p:nvPr/>
          </p:nvSpPr>
          <p:spPr>
            <a:xfrm>
              <a:off x="0" y="-28575"/>
              <a:ext cx="23587200" cy="8965109"/>
            </a:xfrm>
            <a:prstGeom prst="rect">
              <a:avLst/>
            </a:prstGeom>
          </p:spPr>
          <p:txBody>
            <a:bodyPr anchor="t" rtlCol="false" tIns="0" lIns="0" bIns="0" rIns="0"/>
            <a:lstStyle/>
            <a:p>
              <a:pPr algn="l">
                <a:lnSpc>
                  <a:spcPts val="4320"/>
                </a:lnSpc>
              </a:pPr>
              <a:r>
                <a:rPr lang="en-US" b="true" sz="3600" u="sng">
                  <a:solidFill>
                    <a:srgbClr val="000000"/>
                  </a:solidFill>
                  <a:latin typeface="Arimo Bold"/>
                  <a:ea typeface="Arimo Bold"/>
                  <a:cs typeface="Arimo Bold"/>
                  <a:sym typeface="Arimo Bold"/>
                </a:rPr>
                <a:t>Estimated implementation cost </a:t>
              </a:r>
            </a:p>
            <a:p>
              <a:pPr algn="l">
                <a:lnSpc>
                  <a:spcPts val="4320"/>
                </a:lnSpc>
              </a:pPr>
            </a:p>
            <a:p>
              <a:pPr algn="l" marL="777240" indent="-388620" lvl="1">
                <a:lnSpc>
                  <a:spcPts val="4320"/>
                </a:lnSpc>
                <a:buFont typeface="Arial"/>
                <a:buChar char="•"/>
              </a:pPr>
              <a:r>
                <a:rPr lang="en-US" b="true" sz="3600">
                  <a:solidFill>
                    <a:srgbClr val="000000"/>
                  </a:solidFill>
                  <a:latin typeface="Arimo Bold"/>
                  <a:ea typeface="Arimo Bold"/>
                  <a:cs typeface="Arimo Bold"/>
                  <a:sym typeface="Arimo Bold"/>
                </a:rPr>
                <a:t>Development Costs :</a:t>
              </a:r>
            </a:p>
            <a:p>
              <a:pPr algn="l">
                <a:lnSpc>
                  <a:spcPts val="4320"/>
                </a:lnSpc>
              </a:pPr>
              <a:r>
                <a:rPr lang="en-US" sz="3600">
                  <a:solidFill>
                    <a:srgbClr val="000000"/>
                  </a:solidFill>
                  <a:latin typeface="Arimo"/>
                  <a:ea typeface="Arimo"/>
                  <a:cs typeface="Arimo"/>
                  <a:sym typeface="Arimo"/>
                </a:rPr>
                <a:t>The development of such a platform would additionally require certain more things like AI &amp; ML Integration, Cloud Hosting &amp; Storage, Music Content Creation, UI/UX &amp; Graphic Design and Pre-launch Marketing. That would estimate about $50,000 – $140,000.</a:t>
              </a:r>
            </a:p>
            <a:p>
              <a:pPr algn="l" marL="777240" indent="-388620" lvl="1">
                <a:lnSpc>
                  <a:spcPts val="4320"/>
                </a:lnSpc>
                <a:buFont typeface="Arial"/>
                <a:buChar char="•"/>
              </a:pPr>
              <a:r>
                <a:rPr lang="en-US" b="true" sz="3600">
                  <a:solidFill>
                    <a:srgbClr val="000000"/>
                  </a:solidFill>
                  <a:latin typeface="Arimo Bold"/>
                  <a:ea typeface="Arimo Bold"/>
                  <a:cs typeface="Arimo Bold"/>
                  <a:sym typeface="Arimo Bold"/>
                </a:rPr>
                <a:t>Running Costs :</a:t>
              </a:r>
            </a:p>
            <a:p>
              <a:pPr algn="l">
                <a:lnSpc>
                  <a:spcPts val="4320"/>
                </a:lnSpc>
              </a:pPr>
              <a:r>
                <a:rPr lang="en-US" sz="3600">
                  <a:solidFill>
                    <a:srgbClr val="000000"/>
                  </a:solidFill>
                  <a:latin typeface="Arimo"/>
                  <a:ea typeface="Arimo"/>
                  <a:cs typeface="Arimo"/>
                  <a:sym typeface="Arimo"/>
                </a:rPr>
                <a:t>The Running costs includes App Maintenance &amp; Updates, Cloud Hosting &amp; AI Processing, Marketing &amp; User Acquisition, Cloud Hosting &amp; AI Processing. That would estimate around $7,000 – $25,000/month.</a:t>
              </a:r>
            </a:p>
            <a:p>
              <a:pPr algn="l">
                <a:lnSpc>
                  <a:spcPts val="4320"/>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420900" y="1028700"/>
            <a:ext cx="17446200" cy="1197600"/>
            <a:chOff x="0" y="0"/>
            <a:chExt cx="23261600" cy="1596800"/>
          </a:xfrm>
        </p:grpSpPr>
        <p:sp>
          <p:nvSpPr>
            <p:cNvPr name="Freeform 4" id="4"/>
            <p:cNvSpPr/>
            <p:nvPr/>
          </p:nvSpPr>
          <p:spPr>
            <a:xfrm flipH="false" flipV="false" rot="0">
              <a:off x="0" y="0"/>
              <a:ext cx="23261600" cy="1596800"/>
            </a:xfrm>
            <a:custGeom>
              <a:avLst/>
              <a:gdLst/>
              <a:ahLst/>
              <a:cxnLst/>
              <a:rect r="r" b="b" t="t" l="l"/>
              <a:pathLst>
                <a:path h="1596800" w="23261600">
                  <a:moveTo>
                    <a:pt x="0" y="0"/>
                  </a:moveTo>
                  <a:lnTo>
                    <a:pt x="23261600" y="0"/>
                  </a:lnTo>
                  <a:lnTo>
                    <a:pt x="23261600" y="1596800"/>
                  </a:lnTo>
                  <a:lnTo>
                    <a:pt x="0" y="1596800"/>
                  </a:lnTo>
                  <a:close/>
                </a:path>
              </a:pathLst>
            </a:custGeom>
            <a:solidFill>
              <a:srgbClr val="000000">
                <a:alpha val="0"/>
              </a:srgbClr>
            </a:solidFill>
          </p:spPr>
        </p:sp>
        <p:sp>
          <p:nvSpPr>
            <p:cNvPr name="TextBox 5" id="5"/>
            <p:cNvSpPr txBox="true"/>
            <p:nvPr/>
          </p:nvSpPr>
          <p:spPr>
            <a:xfrm>
              <a:off x="0" y="-28575"/>
              <a:ext cx="23261600" cy="1625375"/>
            </a:xfrm>
            <a:prstGeom prst="rect">
              <a:avLst/>
            </a:prstGeom>
          </p:spPr>
          <p:txBody>
            <a:bodyPr anchor="t" rtlCol="false" tIns="0" lIns="0" bIns="0" rIns="0"/>
            <a:lstStyle/>
            <a:p>
              <a:pPr algn="l">
                <a:lnSpc>
                  <a:spcPts val="4320"/>
                </a:lnSpc>
              </a:pPr>
              <a:r>
                <a:rPr lang="en-US" b="true" sz="3600" u="sng">
                  <a:solidFill>
                    <a:srgbClr val="000000"/>
                  </a:solidFill>
                  <a:latin typeface="Arimo Bold"/>
                  <a:ea typeface="Arimo Bold"/>
                  <a:cs typeface="Arimo Bold"/>
                  <a:sym typeface="Arimo Bold"/>
                </a:rPr>
                <a:t>Snapshots of the MVP</a:t>
              </a:r>
            </a:p>
          </p:txBody>
        </p:sp>
      </p:grpSp>
      <p:sp>
        <p:nvSpPr>
          <p:cNvPr name="Freeform 6" id="6"/>
          <p:cNvSpPr/>
          <p:nvPr/>
        </p:nvSpPr>
        <p:spPr>
          <a:xfrm flipH="false" flipV="false" rot="0">
            <a:off x="876782" y="1926827"/>
            <a:ext cx="6388734" cy="3652301"/>
          </a:xfrm>
          <a:custGeom>
            <a:avLst/>
            <a:gdLst/>
            <a:ahLst/>
            <a:cxnLst/>
            <a:rect r="r" b="b" t="t" l="l"/>
            <a:pathLst>
              <a:path h="3652301" w="6388734">
                <a:moveTo>
                  <a:pt x="0" y="0"/>
                </a:moveTo>
                <a:lnTo>
                  <a:pt x="6388734" y="0"/>
                </a:lnTo>
                <a:lnTo>
                  <a:pt x="6388734" y="3652300"/>
                </a:lnTo>
                <a:lnTo>
                  <a:pt x="0" y="3652300"/>
                </a:lnTo>
                <a:lnTo>
                  <a:pt x="0" y="0"/>
                </a:lnTo>
                <a:close/>
              </a:path>
            </a:pathLst>
          </a:custGeom>
          <a:blipFill>
            <a:blip r:embed="rId4"/>
            <a:stretch>
              <a:fillRect l="-10097" t="0" r="-8385" b="0"/>
            </a:stretch>
          </a:blipFill>
        </p:spPr>
      </p:sp>
      <p:sp>
        <p:nvSpPr>
          <p:cNvPr name="Freeform 7" id="7"/>
          <p:cNvSpPr/>
          <p:nvPr/>
        </p:nvSpPr>
        <p:spPr>
          <a:xfrm flipH="false" flipV="false" rot="0">
            <a:off x="876782" y="6093733"/>
            <a:ext cx="6388734" cy="3582314"/>
          </a:xfrm>
          <a:custGeom>
            <a:avLst/>
            <a:gdLst/>
            <a:ahLst/>
            <a:cxnLst/>
            <a:rect r="r" b="b" t="t" l="l"/>
            <a:pathLst>
              <a:path h="3582314" w="6388734">
                <a:moveTo>
                  <a:pt x="0" y="0"/>
                </a:moveTo>
                <a:lnTo>
                  <a:pt x="6388734" y="0"/>
                </a:lnTo>
                <a:lnTo>
                  <a:pt x="6388734" y="3582314"/>
                </a:lnTo>
                <a:lnTo>
                  <a:pt x="0" y="3582314"/>
                </a:lnTo>
                <a:lnTo>
                  <a:pt x="0" y="0"/>
                </a:lnTo>
                <a:close/>
              </a:path>
            </a:pathLst>
          </a:custGeom>
          <a:blipFill>
            <a:blip r:embed="rId5"/>
            <a:stretch>
              <a:fillRect l="-13328" t="0" r="-3489" b="0"/>
            </a:stretch>
          </a:blipFill>
        </p:spPr>
      </p:sp>
      <p:sp>
        <p:nvSpPr>
          <p:cNvPr name="Freeform 8" id="8"/>
          <p:cNvSpPr/>
          <p:nvPr/>
        </p:nvSpPr>
        <p:spPr>
          <a:xfrm flipH="false" flipV="false" rot="0">
            <a:off x="10174414" y="6023746"/>
            <a:ext cx="6912719" cy="3652301"/>
          </a:xfrm>
          <a:custGeom>
            <a:avLst/>
            <a:gdLst/>
            <a:ahLst/>
            <a:cxnLst/>
            <a:rect r="r" b="b" t="t" l="l"/>
            <a:pathLst>
              <a:path h="3652301" w="6912719">
                <a:moveTo>
                  <a:pt x="0" y="0"/>
                </a:moveTo>
                <a:lnTo>
                  <a:pt x="6912719" y="0"/>
                </a:lnTo>
                <a:lnTo>
                  <a:pt x="6912719" y="3652301"/>
                </a:lnTo>
                <a:lnTo>
                  <a:pt x="0" y="3652301"/>
                </a:lnTo>
                <a:lnTo>
                  <a:pt x="0" y="0"/>
                </a:lnTo>
                <a:close/>
              </a:path>
            </a:pathLst>
          </a:custGeom>
          <a:blipFill>
            <a:blip r:embed="rId6"/>
            <a:stretch>
              <a:fillRect l="-14020" t="-1928" r="0" b="-1928"/>
            </a:stretch>
          </a:blipFill>
        </p:spPr>
      </p:sp>
      <p:sp>
        <p:nvSpPr>
          <p:cNvPr name="Freeform 9" id="9"/>
          <p:cNvSpPr/>
          <p:nvPr/>
        </p:nvSpPr>
        <p:spPr>
          <a:xfrm flipH="false" flipV="false" rot="0">
            <a:off x="10174414" y="1842632"/>
            <a:ext cx="6912719" cy="3582314"/>
          </a:xfrm>
          <a:custGeom>
            <a:avLst/>
            <a:gdLst/>
            <a:ahLst/>
            <a:cxnLst/>
            <a:rect r="r" b="b" t="t" l="l"/>
            <a:pathLst>
              <a:path h="3582314" w="6912719">
                <a:moveTo>
                  <a:pt x="0" y="0"/>
                </a:moveTo>
                <a:lnTo>
                  <a:pt x="6912719" y="0"/>
                </a:lnTo>
                <a:lnTo>
                  <a:pt x="6912719" y="3582314"/>
                </a:lnTo>
                <a:lnTo>
                  <a:pt x="0" y="3582314"/>
                </a:lnTo>
                <a:lnTo>
                  <a:pt x="0" y="0"/>
                </a:lnTo>
                <a:close/>
              </a:path>
            </a:pathLst>
          </a:custGeom>
          <a:blipFill>
            <a:blip r:embed="rId7"/>
            <a:stretch>
              <a:fillRect l="-4161" t="0" r="-3640" b="-111"/>
            </a:stretch>
          </a:blipFill>
        </p:spPr>
      </p:sp>
      <p:grpSp>
        <p:nvGrpSpPr>
          <p:cNvPr name="Group 10" id="10"/>
          <p:cNvGrpSpPr/>
          <p:nvPr/>
        </p:nvGrpSpPr>
        <p:grpSpPr>
          <a:xfrm rot="0">
            <a:off x="876782" y="5456833"/>
            <a:ext cx="2623298" cy="1197600"/>
            <a:chOff x="0" y="0"/>
            <a:chExt cx="3497731" cy="1596800"/>
          </a:xfrm>
        </p:grpSpPr>
        <p:sp>
          <p:nvSpPr>
            <p:cNvPr name="Freeform 11" id="11"/>
            <p:cNvSpPr/>
            <p:nvPr/>
          </p:nvSpPr>
          <p:spPr>
            <a:xfrm flipH="false" flipV="false" rot="0">
              <a:off x="0" y="0"/>
              <a:ext cx="3497731" cy="1596800"/>
            </a:xfrm>
            <a:custGeom>
              <a:avLst/>
              <a:gdLst/>
              <a:ahLst/>
              <a:cxnLst/>
              <a:rect r="r" b="b" t="t" l="l"/>
              <a:pathLst>
                <a:path h="1596800" w="3497731">
                  <a:moveTo>
                    <a:pt x="0" y="0"/>
                  </a:moveTo>
                  <a:lnTo>
                    <a:pt x="3497731" y="0"/>
                  </a:lnTo>
                  <a:lnTo>
                    <a:pt x="3497731" y="1596800"/>
                  </a:lnTo>
                  <a:lnTo>
                    <a:pt x="0" y="1596800"/>
                  </a:lnTo>
                  <a:close/>
                </a:path>
              </a:pathLst>
            </a:custGeom>
            <a:solidFill>
              <a:srgbClr val="000000">
                <a:alpha val="0"/>
              </a:srgbClr>
            </a:solidFill>
          </p:spPr>
        </p:sp>
        <p:sp>
          <p:nvSpPr>
            <p:cNvPr name="TextBox 12" id="12"/>
            <p:cNvSpPr txBox="true"/>
            <p:nvPr/>
          </p:nvSpPr>
          <p:spPr>
            <a:xfrm>
              <a:off x="0" y="-28575"/>
              <a:ext cx="3497731" cy="1625375"/>
            </a:xfrm>
            <a:prstGeom prst="rect">
              <a:avLst/>
            </a:prstGeom>
          </p:spPr>
          <p:txBody>
            <a:bodyPr anchor="t" rtlCol="false" tIns="0" lIns="0" bIns="0" rIns="0"/>
            <a:lstStyle/>
            <a:p>
              <a:pPr algn="l">
                <a:lnSpc>
                  <a:spcPts val="4320"/>
                </a:lnSpc>
              </a:pPr>
              <a:r>
                <a:rPr lang="en-US" b="true" sz="3600" u="sng">
                  <a:solidFill>
                    <a:srgbClr val="000000"/>
                  </a:solidFill>
                  <a:latin typeface="Arimo Bold"/>
                  <a:ea typeface="Arimo Bold"/>
                  <a:cs typeface="Arimo Bold"/>
                  <a:sym typeface="Arimo Bold"/>
                </a:rPr>
                <a:t>Home Page</a:t>
              </a:r>
            </a:p>
          </p:txBody>
        </p:sp>
      </p:grpSp>
      <p:grpSp>
        <p:nvGrpSpPr>
          <p:cNvPr name="Group 13" id="13"/>
          <p:cNvGrpSpPr/>
          <p:nvPr/>
        </p:nvGrpSpPr>
        <p:grpSpPr>
          <a:xfrm rot="0">
            <a:off x="876782" y="9539574"/>
            <a:ext cx="2623298" cy="1197600"/>
            <a:chOff x="0" y="0"/>
            <a:chExt cx="3497731" cy="1596800"/>
          </a:xfrm>
        </p:grpSpPr>
        <p:sp>
          <p:nvSpPr>
            <p:cNvPr name="Freeform 14" id="14"/>
            <p:cNvSpPr/>
            <p:nvPr/>
          </p:nvSpPr>
          <p:spPr>
            <a:xfrm flipH="false" flipV="false" rot="0">
              <a:off x="0" y="0"/>
              <a:ext cx="3497731" cy="1596800"/>
            </a:xfrm>
            <a:custGeom>
              <a:avLst/>
              <a:gdLst/>
              <a:ahLst/>
              <a:cxnLst/>
              <a:rect r="r" b="b" t="t" l="l"/>
              <a:pathLst>
                <a:path h="1596800" w="3497731">
                  <a:moveTo>
                    <a:pt x="0" y="0"/>
                  </a:moveTo>
                  <a:lnTo>
                    <a:pt x="3497731" y="0"/>
                  </a:lnTo>
                  <a:lnTo>
                    <a:pt x="3497731" y="1596800"/>
                  </a:lnTo>
                  <a:lnTo>
                    <a:pt x="0" y="1596800"/>
                  </a:lnTo>
                  <a:close/>
                </a:path>
              </a:pathLst>
            </a:custGeom>
            <a:solidFill>
              <a:srgbClr val="000000">
                <a:alpha val="0"/>
              </a:srgbClr>
            </a:solidFill>
          </p:spPr>
        </p:sp>
        <p:sp>
          <p:nvSpPr>
            <p:cNvPr name="TextBox 15" id="15"/>
            <p:cNvSpPr txBox="true"/>
            <p:nvPr/>
          </p:nvSpPr>
          <p:spPr>
            <a:xfrm>
              <a:off x="0" y="-28575"/>
              <a:ext cx="3497731" cy="1625375"/>
            </a:xfrm>
            <a:prstGeom prst="rect">
              <a:avLst/>
            </a:prstGeom>
          </p:spPr>
          <p:txBody>
            <a:bodyPr anchor="t" rtlCol="false" tIns="0" lIns="0" bIns="0" rIns="0"/>
            <a:lstStyle/>
            <a:p>
              <a:pPr algn="l">
                <a:lnSpc>
                  <a:spcPts val="4320"/>
                </a:lnSpc>
              </a:pPr>
              <a:r>
                <a:rPr lang="en-US" b="true" sz="3600" u="sng">
                  <a:solidFill>
                    <a:srgbClr val="000000"/>
                  </a:solidFill>
                  <a:latin typeface="Arimo Bold"/>
                  <a:ea typeface="Arimo Bold"/>
                  <a:cs typeface="Arimo Bold"/>
                  <a:sym typeface="Arimo Bold"/>
                </a:rPr>
                <a:t>Tuner</a:t>
              </a:r>
            </a:p>
          </p:txBody>
        </p:sp>
      </p:grpSp>
      <p:grpSp>
        <p:nvGrpSpPr>
          <p:cNvPr name="Group 16" id="16"/>
          <p:cNvGrpSpPr/>
          <p:nvPr/>
        </p:nvGrpSpPr>
        <p:grpSpPr>
          <a:xfrm rot="0">
            <a:off x="10174414" y="5284137"/>
            <a:ext cx="2623298" cy="1197600"/>
            <a:chOff x="0" y="0"/>
            <a:chExt cx="3497731" cy="1596800"/>
          </a:xfrm>
        </p:grpSpPr>
        <p:sp>
          <p:nvSpPr>
            <p:cNvPr name="Freeform 17" id="17"/>
            <p:cNvSpPr/>
            <p:nvPr/>
          </p:nvSpPr>
          <p:spPr>
            <a:xfrm flipH="false" flipV="false" rot="0">
              <a:off x="0" y="0"/>
              <a:ext cx="3497731" cy="1596800"/>
            </a:xfrm>
            <a:custGeom>
              <a:avLst/>
              <a:gdLst/>
              <a:ahLst/>
              <a:cxnLst/>
              <a:rect r="r" b="b" t="t" l="l"/>
              <a:pathLst>
                <a:path h="1596800" w="3497731">
                  <a:moveTo>
                    <a:pt x="0" y="0"/>
                  </a:moveTo>
                  <a:lnTo>
                    <a:pt x="3497731" y="0"/>
                  </a:lnTo>
                  <a:lnTo>
                    <a:pt x="3497731" y="1596800"/>
                  </a:lnTo>
                  <a:lnTo>
                    <a:pt x="0" y="1596800"/>
                  </a:lnTo>
                  <a:close/>
                </a:path>
              </a:pathLst>
            </a:custGeom>
            <a:solidFill>
              <a:srgbClr val="000000">
                <a:alpha val="0"/>
              </a:srgbClr>
            </a:solidFill>
          </p:spPr>
        </p:sp>
        <p:sp>
          <p:nvSpPr>
            <p:cNvPr name="TextBox 18" id="18"/>
            <p:cNvSpPr txBox="true"/>
            <p:nvPr/>
          </p:nvSpPr>
          <p:spPr>
            <a:xfrm>
              <a:off x="0" y="-28575"/>
              <a:ext cx="3497731" cy="1625375"/>
            </a:xfrm>
            <a:prstGeom prst="rect">
              <a:avLst/>
            </a:prstGeom>
          </p:spPr>
          <p:txBody>
            <a:bodyPr anchor="t" rtlCol="false" tIns="0" lIns="0" bIns="0" rIns="0"/>
            <a:lstStyle/>
            <a:p>
              <a:pPr algn="l">
                <a:lnSpc>
                  <a:spcPts val="4320"/>
                </a:lnSpc>
              </a:pPr>
              <a:r>
                <a:rPr lang="en-US" b="true" sz="3600" u="sng">
                  <a:solidFill>
                    <a:srgbClr val="000000"/>
                  </a:solidFill>
                  <a:latin typeface="Arimo Bold"/>
                  <a:ea typeface="Arimo Bold"/>
                  <a:cs typeface="Arimo Bold"/>
                  <a:sym typeface="Arimo Bold"/>
                </a:rPr>
                <a:t>ChatBot</a:t>
              </a:r>
            </a:p>
          </p:txBody>
        </p:sp>
      </p:grpSp>
      <p:grpSp>
        <p:nvGrpSpPr>
          <p:cNvPr name="Group 19" id="19"/>
          <p:cNvGrpSpPr/>
          <p:nvPr/>
        </p:nvGrpSpPr>
        <p:grpSpPr>
          <a:xfrm rot="0">
            <a:off x="10174414" y="9539574"/>
            <a:ext cx="4149285" cy="730225"/>
            <a:chOff x="0" y="0"/>
            <a:chExt cx="5639058" cy="992408"/>
          </a:xfrm>
        </p:grpSpPr>
        <p:sp>
          <p:nvSpPr>
            <p:cNvPr name="Freeform 20" id="20"/>
            <p:cNvSpPr/>
            <p:nvPr/>
          </p:nvSpPr>
          <p:spPr>
            <a:xfrm flipH="false" flipV="false" rot="0">
              <a:off x="0" y="0"/>
              <a:ext cx="5639058" cy="992408"/>
            </a:xfrm>
            <a:custGeom>
              <a:avLst/>
              <a:gdLst/>
              <a:ahLst/>
              <a:cxnLst/>
              <a:rect r="r" b="b" t="t" l="l"/>
              <a:pathLst>
                <a:path h="992408" w="5639058">
                  <a:moveTo>
                    <a:pt x="0" y="0"/>
                  </a:moveTo>
                  <a:lnTo>
                    <a:pt x="5639058" y="0"/>
                  </a:lnTo>
                  <a:lnTo>
                    <a:pt x="5639058" y="992408"/>
                  </a:lnTo>
                  <a:lnTo>
                    <a:pt x="0" y="992408"/>
                  </a:lnTo>
                  <a:close/>
                </a:path>
              </a:pathLst>
            </a:custGeom>
            <a:solidFill>
              <a:srgbClr val="000000">
                <a:alpha val="0"/>
              </a:srgbClr>
            </a:solidFill>
          </p:spPr>
        </p:sp>
        <p:sp>
          <p:nvSpPr>
            <p:cNvPr name="TextBox 21" id="21"/>
            <p:cNvSpPr txBox="true"/>
            <p:nvPr/>
          </p:nvSpPr>
          <p:spPr>
            <a:xfrm>
              <a:off x="0" y="-28575"/>
              <a:ext cx="5639058" cy="1020983"/>
            </a:xfrm>
            <a:prstGeom prst="rect">
              <a:avLst/>
            </a:prstGeom>
          </p:spPr>
          <p:txBody>
            <a:bodyPr anchor="t" rtlCol="false" tIns="0" lIns="0" bIns="0" rIns="0"/>
            <a:lstStyle/>
            <a:p>
              <a:pPr algn="l">
                <a:lnSpc>
                  <a:spcPts val="4320"/>
                </a:lnSpc>
              </a:pPr>
              <a:r>
                <a:rPr lang="en-US" b="true" sz="3600" u="sng">
                  <a:solidFill>
                    <a:srgbClr val="000000"/>
                  </a:solidFill>
                  <a:latin typeface="Arimo Bold"/>
                  <a:ea typeface="Arimo Bold"/>
                  <a:cs typeface="Arimo Bold"/>
                  <a:sym typeface="Arimo Bold"/>
                </a:rPr>
                <a:t>Additional features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219900" y="1563800"/>
            <a:ext cx="17788200" cy="7788250"/>
            <a:chOff x="0" y="0"/>
            <a:chExt cx="23717600" cy="10384334"/>
          </a:xfrm>
        </p:grpSpPr>
        <p:sp>
          <p:nvSpPr>
            <p:cNvPr name="Freeform 4" id="4"/>
            <p:cNvSpPr/>
            <p:nvPr/>
          </p:nvSpPr>
          <p:spPr>
            <a:xfrm flipH="false" flipV="false" rot="0">
              <a:off x="0" y="0"/>
              <a:ext cx="23717600" cy="10384334"/>
            </a:xfrm>
            <a:custGeom>
              <a:avLst/>
              <a:gdLst/>
              <a:ahLst/>
              <a:cxnLst/>
              <a:rect r="r" b="b" t="t" l="l"/>
              <a:pathLst>
                <a:path h="10384334" w="23717600">
                  <a:moveTo>
                    <a:pt x="0" y="0"/>
                  </a:moveTo>
                  <a:lnTo>
                    <a:pt x="23717600" y="0"/>
                  </a:lnTo>
                  <a:lnTo>
                    <a:pt x="23717600" y="10384334"/>
                  </a:lnTo>
                  <a:lnTo>
                    <a:pt x="0" y="10384334"/>
                  </a:lnTo>
                  <a:close/>
                </a:path>
              </a:pathLst>
            </a:custGeom>
            <a:solidFill>
              <a:srgbClr val="000000">
                <a:alpha val="0"/>
              </a:srgbClr>
            </a:solidFill>
          </p:spPr>
        </p:sp>
        <p:sp>
          <p:nvSpPr>
            <p:cNvPr name="TextBox 5" id="5"/>
            <p:cNvSpPr txBox="true"/>
            <p:nvPr/>
          </p:nvSpPr>
          <p:spPr>
            <a:xfrm>
              <a:off x="0" y="-28575"/>
              <a:ext cx="23717600" cy="10412909"/>
            </a:xfrm>
            <a:prstGeom prst="rect">
              <a:avLst/>
            </a:prstGeom>
          </p:spPr>
          <p:txBody>
            <a:bodyPr anchor="t" rtlCol="false" tIns="0" lIns="0" bIns="0" rIns="0"/>
            <a:lstStyle/>
            <a:p>
              <a:pPr algn="l">
                <a:lnSpc>
                  <a:spcPts val="4320"/>
                </a:lnSpc>
              </a:pPr>
              <a:r>
                <a:rPr lang="en-US" b="true" sz="3600">
                  <a:solidFill>
                    <a:srgbClr val="000000"/>
                  </a:solidFill>
                  <a:latin typeface="Arimo Bold"/>
                  <a:ea typeface="Arimo Bold"/>
                  <a:cs typeface="Arimo Bold"/>
                  <a:sym typeface="Arimo Bold"/>
                </a:rPr>
                <a:t>Additional Details/Future Development</a:t>
              </a:r>
            </a:p>
            <a:p>
              <a:pPr algn="l" marL="777240" indent="-388620" lvl="1">
                <a:lnSpc>
                  <a:spcPts val="4320"/>
                </a:lnSpc>
                <a:buFont typeface="Arial"/>
                <a:buChar char="•"/>
              </a:pPr>
              <a:r>
                <a:rPr lang="en-US" sz="3600" u="sng">
                  <a:solidFill>
                    <a:srgbClr val="000000"/>
                  </a:solidFill>
                  <a:latin typeface="Arimo"/>
                  <a:ea typeface="Arimo"/>
                  <a:cs typeface="Arimo"/>
                  <a:sym typeface="Arimo"/>
                </a:rPr>
                <a:t>Voice Input &amp; Singing Feedback:</a:t>
              </a:r>
              <a:r>
                <a:rPr lang="en-US" sz="3600">
                  <a:solidFill>
                    <a:srgbClr val="000000"/>
                  </a:solidFill>
                  <a:latin typeface="Arimo"/>
                  <a:ea typeface="Arimo"/>
                  <a:cs typeface="Arimo"/>
                  <a:sym typeface="Arimo"/>
                </a:rPr>
                <a:t> Allow users to sing or play an instrument into the mic and get real-time feedback on pitch, raga, or rhythm accuracy and get AI-powered analysis onto their input.</a:t>
              </a:r>
            </a:p>
            <a:p>
              <a:pPr algn="l" marL="777240" indent="-388620" lvl="1">
                <a:lnSpc>
                  <a:spcPts val="4320"/>
                </a:lnSpc>
                <a:buFont typeface="Arial"/>
                <a:buChar char="•"/>
              </a:pPr>
              <a:r>
                <a:rPr lang="en-US" sz="3600" u="sng">
                  <a:solidFill>
                    <a:srgbClr val="000000"/>
                  </a:solidFill>
                  <a:latin typeface="Arimo"/>
                  <a:ea typeface="Arimo"/>
                  <a:cs typeface="Arimo"/>
                  <a:sym typeface="Arimo"/>
                </a:rPr>
                <a:t>Improve the overall UI of the application:</a:t>
              </a:r>
              <a:r>
                <a:rPr lang="en-US" sz="3600">
                  <a:solidFill>
                    <a:srgbClr val="000000"/>
                  </a:solidFill>
                  <a:latin typeface="Arimo"/>
                  <a:ea typeface="Arimo"/>
                  <a:cs typeface="Arimo"/>
                  <a:sym typeface="Arimo"/>
                </a:rPr>
                <a:t> The UI of SangeetAI can be improved with a unique title font, subtle Indian-themed visuals, and better mobile responsiveness. Smooth animations, tooltips, and real-time feedback would enhance usability and create a more polished experience.</a:t>
              </a:r>
            </a:p>
            <a:p>
              <a:pPr algn="l" marL="777240" indent="-388620" lvl="1">
                <a:lnSpc>
                  <a:spcPts val="4320"/>
                </a:lnSpc>
                <a:buFont typeface="Arial"/>
                <a:buChar char="•"/>
              </a:pPr>
              <a:r>
                <a:rPr lang="en-US" sz="3600" u="sng">
                  <a:solidFill>
                    <a:srgbClr val="000000"/>
                  </a:solidFill>
                  <a:latin typeface="Arimo"/>
                  <a:ea typeface="Arimo"/>
                  <a:cs typeface="Arimo"/>
                  <a:sym typeface="Arimo"/>
                </a:rPr>
                <a:t>Mobile version of the application:</a:t>
              </a:r>
              <a:r>
                <a:rPr lang="en-US" sz="3600">
                  <a:solidFill>
                    <a:srgbClr val="000000"/>
                  </a:solidFill>
                  <a:latin typeface="Arimo"/>
                  <a:ea typeface="Arimo"/>
                  <a:cs typeface="Arimo"/>
                  <a:sym typeface="Arimo"/>
                </a:rPr>
                <a:t> Build dedicated mobile apps for on-the-go practice, offline access, and a more seamless user experience.</a:t>
              </a:r>
            </a:p>
            <a:p>
              <a:pPr algn="l" marL="777240" indent="-388620" lvl="1">
                <a:lnSpc>
                  <a:spcPts val="4320"/>
                </a:lnSpc>
                <a:buFont typeface="Arial"/>
                <a:buChar char="•"/>
              </a:pPr>
              <a:r>
                <a:rPr lang="en-US" sz="3600" u="sng">
                  <a:solidFill>
                    <a:srgbClr val="000000"/>
                  </a:solidFill>
                  <a:latin typeface="Arimo"/>
                  <a:ea typeface="Arimo"/>
                  <a:cs typeface="Arimo"/>
                  <a:sym typeface="Arimo"/>
                </a:rPr>
                <a:t>Virtual Instruments Integration:</a:t>
              </a:r>
              <a:r>
                <a:rPr lang="en-US" sz="3600">
                  <a:solidFill>
                    <a:srgbClr val="000000"/>
                  </a:solidFill>
                  <a:latin typeface="Arimo"/>
                  <a:ea typeface="Arimo"/>
                  <a:cs typeface="Arimo"/>
                  <a:sym typeface="Arimo"/>
                </a:rPr>
                <a:t> Add a digital tanpura, tabla, harmonium, or even a virtual synthesizer to simulate accompaniment during practice.</a:t>
              </a:r>
            </a:p>
            <a:p>
              <a:pPr algn="l" marL="777240" indent="-388620" lvl="1">
                <a:lnSpc>
                  <a:spcPts val="4320"/>
                </a:lnSpc>
                <a:buFont typeface="Arial"/>
                <a:buChar char="•"/>
              </a:pPr>
              <a:r>
                <a:rPr lang="en-US" sz="3600" u="sng">
                  <a:solidFill>
                    <a:srgbClr val="000000"/>
                  </a:solidFill>
                  <a:latin typeface="Arimo"/>
                  <a:ea typeface="Arimo"/>
                  <a:cs typeface="Arimo"/>
                  <a:sym typeface="Arimo"/>
                </a:rPr>
                <a:t>Bugfix and Improvement of existing features:</a:t>
              </a:r>
              <a:r>
                <a:rPr lang="en-US" sz="3600">
                  <a:solidFill>
                    <a:srgbClr val="000000"/>
                  </a:solidFill>
                  <a:latin typeface="Arimo"/>
                  <a:ea typeface="Arimo"/>
                  <a:cs typeface="Arimo"/>
                  <a:sym typeface="Arimo"/>
                </a:rPr>
                <a:t> Bugfix the tuner and add more features to the metronome like tap tempo and sound customizations.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310800" y="1686000"/>
            <a:ext cx="17666400" cy="5150206"/>
            <a:chOff x="0" y="0"/>
            <a:chExt cx="23555200" cy="6866942"/>
          </a:xfrm>
        </p:grpSpPr>
        <p:sp>
          <p:nvSpPr>
            <p:cNvPr name="Freeform 4" id="4"/>
            <p:cNvSpPr/>
            <p:nvPr/>
          </p:nvSpPr>
          <p:spPr>
            <a:xfrm flipH="false" flipV="false" rot="0">
              <a:off x="0" y="0"/>
              <a:ext cx="23555199" cy="6866941"/>
            </a:xfrm>
            <a:custGeom>
              <a:avLst/>
              <a:gdLst/>
              <a:ahLst/>
              <a:cxnLst/>
              <a:rect r="r" b="b" t="t" l="l"/>
              <a:pathLst>
                <a:path h="6866941" w="23555199">
                  <a:moveTo>
                    <a:pt x="0" y="0"/>
                  </a:moveTo>
                  <a:lnTo>
                    <a:pt x="23555199" y="0"/>
                  </a:lnTo>
                  <a:lnTo>
                    <a:pt x="23555199" y="6866941"/>
                  </a:lnTo>
                  <a:lnTo>
                    <a:pt x="0" y="6866941"/>
                  </a:lnTo>
                  <a:close/>
                </a:path>
              </a:pathLst>
            </a:custGeom>
            <a:solidFill>
              <a:srgbClr val="000000">
                <a:alpha val="0"/>
              </a:srgbClr>
            </a:solidFill>
          </p:spPr>
        </p:sp>
        <p:sp>
          <p:nvSpPr>
            <p:cNvPr name="TextBox 5" id="5"/>
            <p:cNvSpPr txBox="true"/>
            <p:nvPr/>
          </p:nvSpPr>
          <p:spPr>
            <a:xfrm>
              <a:off x="0" y="-28575"/>
              <a:ext cx="23555200" cy="6895517"/>
            </a:xfrm>
            <a:prstGeom prst="rect">
              <a:avLst/>
            </a:prstGeom>
          </p:spPr>
          <p:txBody>
            <a:bodyPr anchor="t" rtlCol="false" tIns="0" lIns="0" bIns="0" rIns="0"/>
            <a:lstStyle/>
            <a:p>
              <a:pPr algn="l" marL="777240" indent="-388620" lvl="1">
                <a:lnSpc>
                  <a:spcPts val="4392"/>
                </a:lnSpc>
                <a:buFont typeface="Arial"/>
                <a:buChar char="•"/>
              </a:pPr>
              <a:r>
                <a:rPr lang="en-US" sz="3600">
                  <a:solidFill>
                    <a:srgbClr val="000000"/>
                  </a:solidFill>
                  <a:latin typeface="Arimo"/>
                  <a:ea typeface="Arimo"/>
                  <a:cs typeface="Arimo"/>
                  <a:sym typeface="Arimo"/>
                </a:rPr>
                <a:t>GitHub Repository Link:</a:t>
              </a:r>
            </a:p>
            <a:p>
              <a:pPr algn="l">
                <a:lnSpc>
                  <a:spcPts val="4392"/>
                </a:lnSpc>
              </a:pPr>
              <a:r>
                <a:rPr lang="en-US" sz="3600">
                  <a:solidFill>
                    <a:srgbClr val="000000"/>
                  </a:solidFill>
                  <a:latin typeface="Arimo"/>
                  <a:ea typeface="Arimo"/>
                  <a:cs typeface="Arimo"/>
                  <a:sym typeface="Arimo"/>
                </a:rPr>
                <a:t>          </a:t>
              </a:r>
              <a:r>
                <a:rPr lang="en-US" sz="3600" u="sng">
                  <a:solidFill>
                    <a:srgbClr val="000000"/>
                  </a:solidFill>
                  <a:latin typeface="Arimo"/>
                  <a:ea typeface="Arimo"/>
                  <a:cs typeface="Arimo"/>
                  <a:sym typeface="Arimo"/>
                  <a:hlinkClick r:id="rId4" tooltip="https://github.com/AaryanKhClasses/SangeetAI"/>
                </a:rPr>
                <a:t>https://github.com/AaryanKhClasses/SangeetAI</a:t>
              </a:r>
            </a:p>
            <a:p>
              <a:pPr algn="l">
                <a:lnSpc>
                  <a:spcPts val="4392"/>
                </a:lnSpc>
              </a:pPr>
            </a:p>
            <a:p>
              <a:pPr algn="l" marL="777240" indent="-388620" lvl="1">
                <a:lnSpc>
                  <a:spcPts val="4392"/>
                </a:lnSpc>
                <a:buFont typeface="Arial"/>
                <a:buChar char="•"/>
              </a:pPr>
              <a:r>
                <a:rPr lang="en-US" sz="3600">
                  <a:solidFill>
                    <a:srgbClr val="000000"/>
                  </a:solidFill>
                  <a:latin typeface="Arimo"/>
                  <a:ea typeface="Arimo"/>
                  <a:cs typeface="Arimo"/>
                  <a:sym typeface="Arimo"/>
                </a:rPr>
                <a:t>Video Link:</a:t>
              </a:r>
            </a:p>
            <a:p>
              <a:pPr algn="l">
                <a:lnSpc>
                  <a:spcPts val="4392"/>
                </a:lnSpc>
              </a:pPr>
              <a:r>
                <a:rPr lang="en-US" sz="3600">
                  <a:solidFill>
                    <a:srgbClr val="000000"/>
                  </a:solidFill>
                  <a:latin typeface="Arimo"/>
                  <a:ea typeface="Arimo"/>
                  <a:cs typeface="Arimo"/>
                  <a:sym typeface="Arimo"/>
                </a:rPr>
                <a:t>         </a:t>
              </a:r>
              <a:r>
                <a:rPr lang="en-US" sz="3600" u="sng">
                  <a:solidFill>
                    <a:srgbClr val="000000"/>
                  </a:solidFill>
                  <a:latin typeface="Arimo"/>
                  <a:ea typeface="Arimo"/>
                  <a:cs typeface="Arimo"/>
                  <a:sym typeface="Arimo"/>
                  <a:hlinkClick r:id="rId5" tooltip="https://github.com/AaryanKhClasses/SangeetAI/blob/main/SangeetAI.mp4"/>
                </a:rPr>
                <a:t>https://github.com/AaryanKhClasses/SangeetAI/blob/main/SangeetAI.mp4</a:t>
              </a:r>
            </a:p>
            <a:p>
              <a:pPr algn="l">
                <a:lnSpc>
                  <a:spcPts val="4392"/>
                </a:lnSpc>
              </a:pPr>
              <a:r>
                <a:rPr lang="en-US" sz="3600">
                  <a:solidFill>
                    <a:srgbClr val="000000"/>
                  </a:solidFill>
                  <a:latin typeface="Arimo"/>
                  <a:ea typeface="Arimo"/>
                  <a:cs typeface="Arimo"/>
                  <a:sym typeface="Arimo"/>
                </a:rPr>
                <a:t>         </a:t>
              </a:r>
              <a:r>
                <a:rPr lang="en-US" sz="3600" u="sng">
                  <a:solidFill>
                    <a:srgbClr val="000000"/>
                  </a:solidFill>
                  <a:latin typeface="Arimo"/>
                  <a:ea typeface="Arimo"/>
                  <a:cs typeface="Arimo"/>
                  <a:sym typeface="Arimo"/>
                  <a:hlinkClick r:id="rId6" tooltip="https://youtu.be/6zbYdPkekaY"/>
                </a:rPr>
                <a:t>https://youtu.be/6zbYdPkekaY</a:t>
              </a:r>
            </a:p>
            <a:p>
              <a:pPr algn="l">
                <a:lnSpc>
                  <a:spcPts val="4392"/>
                </a:lnSpc>
              </a:pPr>
            </a:p>
            <a:p>
              <a:pPr algn="l" marL="777240" indent="-388620" lvl="1">
                <a:lnSpc>
                  <a:spcPts val="4392"/>
                </a:lnSpc>
                <a:buFont typeface="Arial"/>
                <a:buChar char="•"/>
              </a:pPr>
              <a:r>
                <a:rPr lang="en-US" sz="3600">
                  <a:solidFill>
                    <a:srgbClr val="000000"/>
                  </a:solidFill>
                  <a:latin typeface="Arimo"/>
                  <a:ea typeface="Arimo"/>
                  <a:cs typeface="Arimo"/>
                  <a:sym typeface="Arimo"/>
                </a:rPr>
                <a:t>MVP Link:</a:t>
              </a:r>
            </a:p>
            <a:p>
              <a:pPr algn="l">
                <a:lnSpc>
                  <a:spcPts val="4392"/>
                </a:lnSpc>
              </a:pPr>
              <a:r>
                <a:rPr lang="en-US" sz="3600">
                  <a:solidFill>
                    <a:srgbClr val="000000"/>
                  </a:solidFill>
                  <a:latin typeface="Arimo"/>
                  <a:ea typeface="Arimo"/>
                  <a:cs typeface="Arimo"/>
                  <a:sym typeface="Arimo"/>
                </a:rPr>
                <a:t>          </a:t>
              </a:r>
              <a:r>
                <a:rPr lang="en-US" sz="3600" u="sng">
                  <a:solidFill>
                    <a:srgbClr val="000000"/>
                  </a:solidFill>
                  <a:latin typeface="Arimo"/>
                  <a:ea typeface="Arimo"/>
                  <a:cs typeface="Arimo"/>
                  <a:sym typeface="Arimo"/>
                  <a:hlinkClick r:id="rId7" tooltip="https://sangeetai-xi.vercel.app"/>
                </a:rPr>
                <a:t>https://sangeetai-xi.vercel.app/</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201000" y="1028700"/>
            <a:ext cx="17886000" cy="8920845"/>
            <a:chOff x="0" y="0"/>
            <a:chExt cx="23848000" cy="11894460"/>
          </a:xfrm>
        </p:grpSpPr>
        <p:sp>
          <p:nvSpPr>
            <p:cNvPr name="Freeform 4" id="4"/>
            <p:cNvSpPr/>
            <p:nvPr/>
          </p:nvSpPr>
          <p:spPr>
            <a:xfrm flipH="false" flipV="false" rot="0">
              <a:off x="0" y="0"/>
              <a:ext cx="23848000" cy="11894460"/>
            </a:xfrm>
            <a:custGeom>
              <a:avLst/>
              <a:gdLst/>
              <a:ahLst/>
              <a:cxnLst/>
              <a:rect r="r" b="b" t="t" l="l"/>
              <a:pathLst>
                <a:path h="11894460" w="23848000">
                  <a:moveTo>
                    <a:pt x="0" y="0"/>
                  </a:moveTo>
                  <a:lnTo>
                    <a:pt x="23848000" y="0"/>
                  </a:lnTo>
                  <a:lnTo>
                    <a:pt x="23848000" y="11894460"/>
                  </a:lnTo>
                  <a:lnTo>
                    <a:pt x="0" y="11894460"/>
                  </a:lnTo>
                  <a:close/>
                </a:path>
              </a:pathLst>
            </a:custGeom>
            <a:solidFill>
              <a:srgbClr val="000000">
                <a:alpha val="0"/>
              </a:srgbClr>
            </a:solidFill>
          </p:spPr>
        </p:sp>
        <p:sp>
          <p:nvSpPr>
            <p:cNvPr name="TextBox 5" id="5"/>
            <p:cNvSpPr txBox="true"/>
            <p:nvPr/>
          </p:nvSpPr>
          <p:spPr>
            <a:xfrm>
              <a:off x="0" y="-19050"/>
              <a:ext cx="23848000" cy="11913510"/>
            </a:xfrm>
            <a:prstGeom prst="rect">
              <a:avLst/>
            </a:prstGeom>
          </p:spPr>
          <p:txBody>
            <a:bodyPr anchor="t" rtlCol="false" tIns="0" lIns="0" bIns="0" rIns="0"/>
            <a:lstStyle/>
            <a:p>
              <a:pPr algn="l">
                <a:lnSpc>
                  <a:spcPts val="4080"/>
                </a:lnSpc>
              </a:pPr>
              <a:r>
                <a:rPr lang="en-US" b="true" sz="3400" u="sng">
                  <a:solidFill>
                    <a:srgbClr val="000000"/>
                  </a:solidFill>
                  <a:latin typeface="Arimo Bold"/>
                  <a:ea typeface="Arimo Bold"/>
                  <a:cs typeface="Arimo Bold"/>
                  <a:sym typeface="Arimo Bold"/>
                </a:rPr>
                <a:t>Brief about your solution</a:t>
              </a:r>
            </a:p>
            <a:p>
              <a:pPr algn="l" marL="734061" indent="-367031" lvl="1">
                <a:lnSpc>
                  <a:spcPts val="4080"/>
                </a:lnSpc>
                <a:buFont typeface="Arial"/>
                <a:buChar char="•"/>
              </a:pPr>
              <a:r>
                <a:rPr lang="en-US" b="true" sz="3400" u="sng">
                  <a:solidFill>
                    <a:srgbClr val="000000"/>
                  </a:solidFill>
                  <a:latin typeface="Arimo Bold"/>
                  <a:ea typeface="Arimo Bold"/>
                  <a:cs typeface="Arimo Bold"/>
                  <a:sym typeface="Arimo Bold"/>
                </a:rPr>
                <a:t>SangeetAI </a:t>
              </a:r>
              <a:r>
                <a:rPr lang="en-US" sz="3400">
                  <a:solidFill>
                    <a:srgbClr val="000000"/>
                  </a:solidFill>
                  <a:latin typeface="Arimo"/>
                  <a:ea typeface="Arimo"/>
                  <a:cs typeface="Arimo"/>
                  <a:sym typeface="Arimo"/>
                </a:rPr>
                <a:t>is an innovative web application developed using Next.js, designed to revolutionize the way musicians and enthusiasts engage with Indian Classical Music. At its core, the platform features an intelligent AI-powered assistant, driven by Google Gemini, which provides users with insightful answers, personalized guidance, and contextual information about various aspects of Indian classical traditions, including ragas, talas, instruments, and theory.</a:t>
              </a:r>
            </a:p>
            <a:p>
              <a:pPr algn="l" marL="734061" indent="-367031" lvl="1">
                <a:lnSpc>
                  <a:spcPts val="4080"/>
                </a:lnSpc>
                <a:buFont typeface="Arial"/>
                <a:buChar char="•"/>
              </a:pPr>
              <a:r>
                <a:rPr lang="en-US" sz="3400">
                  <a:solidFill>
                    <a:srgbClr val="000000"/>
                  </a:solidFill>
                  <a:latin typeface="Arimo"/>
                  <a:ea typeface="Arimo"/>
                  <a:cs typeface="Arimo"/>
                  <a:sym typeface="Arimo"/>
                </a:rPr>
                <a:t>In addition to the conversational assistant, SangeetAI integrates practical tools such as a digital tuner for precise pitch alignment and a metronome to support rhythm practice and maintain tempo accuracy. Together, these features offer a holistic learning and practice environment, catering to both beginners and advanced practitioners of Indian classical music.</a:t>
              </a:r>
            </a:p>
            <a:p>
              <a:pPr algn="l" marL="734061" indent="-367031" lvl="1">
                <a:lnSpc>
                  <a:spcPts val="4080"/>
                </a:lnSpc>
                <a:buFont typeface="Arial"/>
                <a:buChar char="•"/>
              </a:pPr>
              <a:r>
                <a:rPr lang="en-US" sz="3400">
                  <a:solidFill>
                    <a:srgbClr val="000000"/>
                  </a:solidFill>
                  <a:latin typeface="Arimo"/>
                  <a:ea typeface="Arimo"/>
                  <a:cs typeface="Arimo"/>
                  <a:sym typeface="Arimo"/>
                </a:rPr>
                <a:t>The application was developed using Google's Project IDX, a modern cloud-based development platform that streamlines coding workflows and fosters seamless collaboration among developers. By combining advanced AI capabilities with essential musical tools, SangeetAI aims to make classical music more accessible, interactive, and engaging for a global audience.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359700" y="1348483"/>
            <a:ext cx="17568600" cy="9347505"/>
            <a:chOff x="0" y="0"/>
            <a:chExt cx="23424800" cy="12463340"/>
          </a:xfrm>
        </p:grpSpPr>
        <p:sp>
          <p:nvSpPr>
            <p:cNvPr name="Freeform 4" id="4"/>
            <p:cNvSpPr/>
            <p:nvPr/>
          </p:nvSpPr>
          <p:spPr>
            <a:xfrm flipH="false" flipV="false" rot="0">
              <a:off x="0" y="0"/>
              <a:ext cx="23424800" cy="12463340"/>
            </a:xfrm>
            <a:custGeom>
              <a:avLst/>
              <a:gdLst/>
              <a:ahLst/>
              <a:cxnLst/>
              <a:rect r="r" b="b" t="t" l="l"/>
              <a:pathLst>
                <a:path h="12463340" w="23424800">
                  <a:moveTo>
                    <a:pt x="0" y="0"/>
                  </a:moveTo>
                  <a:lnTo>
                    <a:pt x="23424800" y="0"/>
                  </a:lnTo>
                  <a:lnTo>
                    <a:pt x="23424800" y="12463340"/>
                  </a:lnTo>
                  <a:lnTo>
                    <a:pt x="0" y="12463340"/>
                  </a:lnTo>
                  <a:close/>
                </a:path>
              </a:pathLst>
            </a:custGeom>
            <a:solidFill>
              <a:srgbClr val="000000">
                <a:alpha val="0"/>
              </a:srgbClr>
            </a:solidFill>
          </p:spPr>
        </p:sp>
        <p:sp>
          <p:nvSpPr>
            <p:cNvPr name="TextBox 5" id="5"/>
            <p:cNvSpPr txBox="true"/>
            <p:nvPr/>
          </p:nvSpPr>
          <p:spPr>
            <a:xfrm>
              <a:off x="0" y="-85725"/>
              <a:ext cx="23424800" cy="12549065"/>
            </a:xfrm>
            <a:prstGeom prst="rect">
              <a:avLst/>
            </a:prstGeom>
          </p:spPr>
          <p:txBody>
            <a:bodyPr anchor="t" rtlCol="false" tIns="0" lIns="0" bIns="0" rIns="0"/>
            <a:lstStyle/>
            <a:p>
              <a:pPr algn="l">
                <a:lnSpc>
                  <a:spcPts val="4967"/>
                </a:lnSpc>
              </a:pPr>
              <a:r>
                <a:rPr lang="en-US" b="true" sz="3600" u="sng">
                  <a:solidFill>
                    <a:srgbClr val="000000"/>
                  </a:solidFill>
                  <a:latin typeface="Arimo Bold"/>
                  <a:ea typeface="Arimo Bold"/>
                  <a:cs typeface="Arimo Bold"/>
                  <a:sym typeface="Arimo Bold"/>
                </a:rPr>
                <a:t>Opportunities</a:t>
              </a:r>
            </a:p>
            <a:p>
              <a:pPr algn="l" marL="2123437" indent="-707812" lvl="2">
                <a:lnSpc>
                  <a:spcPts val="5243"/>
                </a:lnSpc>
                <a:buAutoNum type="alphaLcPeriod" startAt="1"/>
              </a:pPr>
              <a:r>
                <a:rPr lang="en-US" b="true" sz="3799">
                  <a:solidFill>
                    <a:srgbClr val="000000"/>
                  </a:solidFill>
                  <a:latin typeface="Arimo Bold"/>
                  <a:ea typeface="Arimo Bold"/>
                  <a:cs typeface="Arimo Bold"/>
                  <a:sym typeface="Arimo Bold"/>
                </a:rPr>
                <a:t>How different is it from any of the other existing ideas?</a:t>
              </a:r>
            </a:p>
            <a:p>
              <a:pPr algn="l" marL="777240" indent="-388620" lvl="1">
                <a:lnSpc>
                  <a:spcPts val="4967"/>
                </a:lnSpc>
                <a:buFont typeface="Arial"/>
                <a:buChar char="•"/>
              </a:pPr>
              <a:r>
                <a:rPr lang="en-US" sz="3600" u="sng">
                  <a:solidFill>
                    <a:srgbClr val="000000"/>
                  </a:solidFill>
                  <a:latin typeface="Arimo"/>
                  <a:ea typeface="Arimo"/>
                  <a:cs typeface="Arimo"/>
                  <a:sym typeface="Arimo"/>
                </a:rPr>
                <a:t>AI Chatbot for Indian Classical Music</a:t>
              </a:r>
              <a:r>
                <a:rPr lang="en-US" sz="3600">
                  <a:solidFill>
                    <a:srgbClr val="000000"/>
                  </a:solidFill>
                  <a:latin typeface="Arimo"/>
                  <a:ea typeface="Arimo"/>
                  <a:cs typeface="Arimo"/>
                  <a:sym typeface="Arimo"/>
                </a:rPr>
                <a:t> – Uses Google Gemini to answer queries about ragas, talas, instruments, and more. Most platforms lack this focus.</a:t>
              </a:r>
            </a:p>
            <a:p>
              <a:pPr algn="l" marL="777240" indent="-388620" lvl="1">
                <a:lnSpc>
                  <a:spcPts val="4967"/>
                </a:lnSpc>
                <a:buFont typeface="Arial"/>
                <a:buChar char="•"/>
              </a:pPr>
              <a:r>
                <a:rPr lang="en-US" sz="3600" u="sng">
                  <a:solidFill>
                    <a:srgbClr val="000000"/>
                  </a:solidFill>
                  <a:latin typeface="Arimo"/>
                  <a:ea typeface="Arimo"/>
                  <a:cs typeface="Arimo"/>
                  <a:sym typeface="Arimo"/>
                </a:rPr>
                <a:t>All-in-One Tool</a:t>
              </a:r>
              <a:r>
                <a:rPr lang="en-US" sz="3600">
                  <a:solidFill>
                    <a:srgbClr val="000000"/>
                  </a:solidFill>
                  <a:latin typeface="Arimo"/>
                  <a:ea typeface="Arimo"/>
                  <a:cs typeface="Arimo"/>
                  <a:sym typeface="Arimo"/>
                </a:rPr>
                <a:t> – Combines tuner, metronome, and AI assistant in one place, avoiding the need for multiple apps.</a:t>
              </a:r>
            </a:p>
            <a:p>
              <a:pPr algn="l" marL="777240" indent="-388620" lvl="1">
                <a:lnSpc>
                  <a:spcPts val="4967"/>
                </a:lnSpc>
                <a:buFont typeface="Arial"/>
                <a:buChar char="•"/>
              </a:pPr>
              <a:r>
                <a:rPr lang="en-US" sz="3600" u="sng">
                  <a:solidFill>
                    <a:srgbClr val="000000"/>
                  </a:solidFill>
                  <a:latin typeface="Arimo"/>
                  <a:ea typeface="Arimo"/>
                  <a:cs typeface="Arimo"/>
                  <a:sym typeface="Arimo"/>
                </a:rPr>
                <a:t>Culturally Specific</a:t>
              </a:r>
              <a:r>
                <a:rPr lang="en-US" sz="3600">
                  <a:solidFill>
                    <a:srgbClr val="000000"/>
                  </a:solidFill>
                  <a:latin typeface="Arimo"/>
                  <a:ea typeface="Arimo"/>
                  <a:cs typeface="Arimo"/>
                  <a:sym typeface="Arimo"/>
                </a:rPr>
                <a:t> – Designed specifically for Indian classical music, unlike most Western-focused music tools.</a:t>
              </a:r>
            </a:p>
            <a:p>
              <a:pPr algn="l" marL="777240" indent="-388620" lvl="1">
                <a:lnSpc>
                  <a:spcPts val="4967"/>
                </a:lnSpc>
                <a:buFont typeface="Arial"/>
                <a:buChar char="•"/>
              </a:pPr>
              <a:r>
                <a:rPr lang="en-US" sz="3600" u="sng">
                  <a:solidFill>
                    <a:srgbClr val="000000"/>
                  </a:solidFill>
                  <a:latin typeface="Arimo"/>
                  <a:ea typeface="Arimo"/>
                  <a:cs typeface="Arimo"/>
                  <a:sym typeface="Arimo"/>
                </a:rPr>
                <a:t> For All Skill Levels</a:t>
              </a:r>
              <a:r>
                <a:rPr lang="en-US" sz="3600">
                  <a:solidFill>
                    <a:srgbClr val="000000"/>
                  </a:solidFill>
                  <a:latin typeface="Arimo"/>
                  <a:ea typeface="Arimo"/>
                  <a:cs typeface="Arimo"/>
                  <a:sym typeface="Arimo"/>
                </a:rPr>
                <a:t> – Supports both beginners and advanced musicians with accessible tools and guidance.</a:t>
              </a:r>
            </a:p>
            <a:p>
              <a:pPr algn="l" marL="777240" indent="-388620" lvl="1">
                <a:lnSpc>
                  <a:spcPts val="4967"/>
                </a:lnSpc>
                <a:buFont typeface="Arial"/>
                <a:buChar char="•"/>
              </a:pPr>
              <a:r>
                <a:rPr lang="en-US" sz="3600" u="sng">
                  <a:solidFill>
                    <a:srgbClr val="000000"/>
                  </a:solidFill>
                  <a:latin typeface="Arimo"/>
                  <a:ea typeface="Arimo"/>
                  <a:cs typeface="Arimo"/>
                  <a:sym typeface="Arimo"/>
                </a:rPr>
                <a:t>Modern Tech Stack</a:t>
              </a:r>
              <a:r>
                <a:rPr lang="en-US" sz="3600">
                  <a:solidFill>
                    <a:srgbClr val="000000"/>
                  </a:solidFill>
                  <a:latin typeface="Arimo"/>
                  <a:ea typeface="Arimo"/>
                  <a:cs typeface="Arimo"/>
                  <a:sym typeface="Arimo"/>
                </a:rPr>
                <a:t> – Built with Next.js and Google’s Project IDX for efficient development and collaboration.</a:t>
              </a:r>
            </a:p>
            <a:p>
              <a:pPr algn="l">
                <a:lnSpc>
                  <a:spcPts val="4967"/>
                </a:lnSpc>
              </a:pPr>
            </a:p>
            <a:p>
              <a:pPr algn="l">
                <a:lnSpc>
                  <a:spcPts val="4967"/>
                </a:lnSpc>
              </a:pPr>
            </a:p>
            <a:p>
              <a:pPr algn="l" marL="1564640" indent="-521547" lvl="2">
                <a:lnSpc>
                  <a:spcPts val="33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359700" y="1114196"/>
            <a:ext cx="17568600" cy="8906104"/>
            <a:chOff x="0" y="0"/>
            <a:chExt cx="23424800" cy="11874806"/>
          </a:xfrm>
        </p:grpSpPr>
        <p:sp>
          <p:nvSpPr>
            <p:cNvPr name="Freeform 4" id="4"/>
            <p:cNvSpPr/>
            <p:nvPr/>
          </p:nvSpPr>
          <p:spPr>
            <a:xfrm flipH="false" flipV="false" rot="0">
              <a:off x="0" y="0"/>
              <a:ext cx="23424800" cy="11874805"/>
            </a:xfrm>
            <a:custGeom>
              <a:avLst/>
              <a:gdLst/>
              <a:ahLst/>
              <a:cxnLst/>
              <a:rect r="r" b="b" t="t" l="l"/>
              <a:pathLst>
                <a:path h="11874805" w="23424800">
                  <a:moveTo>
                    <a:pt x="0" y="0"/>
                  </a:moveTo>
                  <a:lnTo>
                    <a:pt x="23424800" y="0"/>
                  </a:lnTo>
                  <a:lnTo>
                    <a:pt x="23424800" y="11874805"/>
                  </a:lnTo>
                  <a:lnTo>
                    <a:pt x="0" y="11874805"/>
                  </a:lnTo>
                  <a:close/>
                </a:path>
              </a:pathLst>
            </a:custGeom>
            <a:solidFill>
              <a:srgbClr val="000000">
                <a:alpha val="0"/>
              </a:srgbClr>
            </a:solidFill>
          </p:spPr>
        </p:sp>
        <p:sp>
          <p:nvSpPr>
            <p:cNvPr name="TextBox 5" id="5"/>
            <p:cNvSpPr txBox="true"/>
            <p:nvPr/>
          </p:nvSpPr>
          <p:spPr>
            <a:xfrm>
              <a:off x="0" y="-85725"/>
              <a:ext cx="23424800" cy="11960531"/>
            </a:xfrm>
            <a:prstGeom prst="rect">
              <a:avLst/>
            </a:prstGeom>
          </p:spPr>
          <p:txBody>
            <a:bodyPr anchor="t" rtlCol="false" tIns="0" lIns="0" bIns="0" rIns="0"/>
            <a:lstStyle/>
            <a:p>
              <a:pPr algn="l">
                <a:lnSpc>
                  <a:spcPts val="4967"/>
                </a:lnSpc>
              </a:pPr>
              <a:r>
                <a:rPr lang="en-US" sz="3600">
                  <a:solidFill>
                    <a:srgbClr val="000000"/>
                  </a:solidFill>
                  <a:latin typeface="Arimo"/>
                  <a:ea typeface="Arimo"/>
                  <a:cs typeface="Arimo"/>
                  <a:sym typeface="Arimo"/>
                </a:rPr>
                <a:t>          b.</a:t>
              </a:r>
              <a:r>
                <a:rPr lang="en-US" b="true" sz="3600">
                  <a:solidFill>
                    <a:srgbClr val="000000"/>
                  </a:solidFill>
                  <a:latin typeface="Arimo Bold"/>
                  <a:ea typeface="Arimo Bold"/>
                  <a:cs typeface="Arimo Bold"/>
                  <a:sym typeface="Arimo Bold"/>
                </a:rPr>
                <a:t> </a:t>
              </a:r>
              <a:r>
                <a:rPr lang="en-US" b="true" sz="3600">
                  <a:solidFill>
                    <a:srgbClr val="000000"/>
                  </a:solidFill>
                  <a:latin typeface="Arimo Bold"/>
                  <a:ea typeface="Arimo Bold"/>
                  <a:cs typeface="Arimo Bold"/>
                  <a:sym typeface="Arimo Bold"/>
                </a:rPr>
                <a:t>How will it be able to solve the problem?</a:t>
              </a:r>
            </a:p>
            <a:p>
              <a:pPr algn="l" marL="777240" indent="-388620" lvl="1">
                <a:lnSpc>
                  <a:spcPts val="4967"/>
                </a:lnSpc>
                <a:buFont typeface="Arial"/>
                <a:buChar char="•"/>
              </a:pPr>
              <a:r>
                <a:rPr lang="en-US" b="true" sz="3600">
                  <a:solidFill>
                    <a:srgbClr val="000000"/>
                  </a:solidFill>
                  <a:latin typeface="Arimo Bold"/>
                  <a:ea typeface="Arimo Bold"/>
                  <a:cs typeface="Arimo Bold"/>
                  <a:sym typeface="Arimo Bold"/>
                </a:rPr>
                <a:t> </a:t>
              </a:r>
              <a:r>
                <a:rPr lang="en-US" sz="3600" u="sng">
                  <a:solidFill>
                    <a:srgbClr val="000000"/>
                  </a:solidFill>
                  <a:latin typeface="Arimo"/>
                  <a:ea typeface="Arimo"/>
                  <a:cs typeface="Arimo"/>
                  <a:sym typeface="Arimo"/>
                </a:rPr>
                <a:t>Lack of Guidance in Indian Classical Music:</a:t>
              </a:r>
              <a:r>
                <a:rPr lang="en-US" sz="3600">
                  <a:solidFill>
                    <a:srgbClr val="000000"/>
                  </a:solidFill>
                  <a:latin typeface="Arimo"/>
                  <a:ea typeface="Arimo"/>
                  <a:cs typeface="Arimo"/>
                  <a:sym typeface="Arimo"/>
                </a:rPr>
                <a:t> The AI chatbot provides instant answers, explanations, and suggestions tailored to Indian classical concepts reducing dependency on scarce or inconsistent resources.</a:t>
              </a:r>
            </a:p>
            <a:p>
              <a:pPr algn="l" marL="777240" indent="-388620" lvl="1">
                <a:lnSpc>
                  <a:spcPts val="4967"/>
                </a:lnSpc>
                <a:buFont typeface="Arial"/>
                <a:buChar char="•"/>
              </a:pPr>
              <a:r>
                <a:rPr lang="en-US" sz="3600" u="sng">
                  <a:solidFill>
                    <a:srgbClr val="000000"/>
                  </a:solidFill>
                  <a:latin typeface="Arimo"/>
                  <a:ea typeface="Arimo"/>
                  <a:cs typeface="Arimo"/>
                  <a:sym typeface="Arimo"/>
                </a:rPr>
                <a:t>Tool Fragmentation</a:t>
              </a:r>
              <a:r>
                <a:rPr lang="en-US" sz="3600">
                  <a:solidFill>
                    <a:srgbClr val="000000"/>
                  </a:solidFill>
                  <a:latin typeface="Arimo"/>
                  <a:ea typeface="Arimo"/>
                  <a:cs typeface="Arimo"/>
                  <a:sym typeface="Arimo"/>
                </a:rPr>
                <a:t>: Instead of using separate apps for tuning, rhythm, and theory, SangeetAI brings everything together improving convenience and workflow for musicians.</a:t>
              </a:r>
            </a:p>
            <a:p>
              <a:pPr algn="l" marL="777240" indent="-388620" lvl="1">
                <a:lnSpc>
                  <a:spcPts val="4967"/>
                </a:lnSpc>
                <a:buFont typeface="Arial"/>
                <a:buChar char="•"/>
              </a:pPr>
              <a:r>
                <a:rPr lang="en-US" sz="3600" u="sng">
                  <a:solidFill>
                    <a:srgbClr val="000000"/>
                  </a:solidFill>
                  <a:latin typeface="Arimo"/>
                  <a:ea typeface="Arimo"/>
                  <a:cs typeface="Arimo"/>
                  <a:sym typeface="Arimo"/>
                </a:rPr>
                <a:t>Accessibility &amp; Reach:</a:t>
              </a:r>
              <a:r>
                <a:rPr lang="en-US" sz="3600">
                  <a:solidFill>
                    <a:srgbClr val="000000"/>
                  </a:solidFill>
                  <a:latin typeface="Arimo"/>
                  <a:ea typeface="Arimo"/>
                  <a:cs typeface="Arimo"/>
                  <a:sym typeface="Arimo"/>
                </a:rPr>
                <a:t> Being a web app, it’s easily accessible from anywhere, making quality learning tools available to students regardless of their location.</a:t>
              </a:r>
            </a:p>
            <a:p>
              <a:pPr algn="l" marL="777240" indent="-388620" lvl="1">
                <a:lnSpc>
                  <a:spcPts val="4967"/>
                </a:lnSpc>
                <a:buFont typeface="Arial"/>
                <a:buChar char="•"/>
              </a:pPr>
              <a:r>
                <a:rPr lang="en-US" sz="3600" u="sng">
                  <a:solidFill>
                    <a:srgbClr val="000000"/>
                  </a:solidFill>
                  <a:latin typeface="Arimo"/>
                  <a:ea typeface="Arimo"/>
                  <a:cs typeface="Arimo"/>
                  <a:sym typeface="Arimo"/>
                </a:rPr>
                <a:t>Time-Consuming Practice Setup:</a:t>
              </a:r>
              <a:r>
                <a:rPr lang="en-US" sz="3600">
                  <a:solidFill>
                    <a:srgbClr val="000000"/>
                  </a:solidFill>
                  <a:latin typeface="Arimo"/>
                  <a:ea typeface="Arimo"/>
                  <a:cs typeface="Arimo"/>
                  <a:sym typeface="Arimo"/>
                </a:rPr>
                <a:t> With integrated tools, users can get into focused practice faster no need to set up or switch between multiple tools.</a:t>
              </a:r>
            </a:p>
            <a:p>
              <a:pPr algn="l" marL="777240" indent="-388620" lvl="1">
                <a:lnSpc>
                  <a:spcPts val="4967"/>
                </a:lnSpc>
                <a:buFont typeface="Arial"/>
                <a:buChar char="•"/>
              </a:pPr>
              <a:r>
                <a:rPr lang="en-US" sz="3600" u="sng">
                  <a:solidFill>
                    <a:srgbClr val="000000"/>
                  </a:solidFill>
                  <a:latin typeface="Arimo"/>
                  <a:ea typeface="Arimo"/>
                  <a:cs typeface="Arimo"/>
                  <a:sym typeface="Arimo"/>
                </a:rPr>
                <a:t>Gap in Digital Music Education for Indian Genres:</a:t>
              </a:r>
              <a:r>
                <a:rPr lang="en-US" sz="3600">
                  <a:solidFill>
                    <a:srgbClr val="000000"/>
                  </a:solidFill>
                  <a:latin typeface="Arimo"/>
                  <a:ea typeface="Arimo"/>
                  <a:cs typeface="Arimo"/>
                  <a:sym typeface="Arimo"/>
                </a:rPr>
                <a:t> SangeetAI helps fill the gap by offering structured, intelligent help tailored to Indian classical learning styles — something most mainstream apps ignore.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38888" r="0" b="-38888"/>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Freeform 4" id="4"/>
          <p:cNvSpPr/>
          <p:nvPr/>
        </p:nvSpPr>
        <p:spPr>
          <a:xfrm flipH="false" flipV="false" rot="0">
            <a:off x="6062484" y="4638485"/>
            <a:ext cx="6163032" cy="3465120"/>
          </a:xfrm>
          <a:custGeom>
            <a:avLst/>
            <a:gdLst/>
            <a:ahLst/>
            <a:cxnLst/>
            <a:rect r="r" b="b" t="t" l="l"/>
            <a:pathLst>
              <a:path h="3465120" w="6163032">
                <a:moveTo>
                  <a:pt x="0" y="0"/>
                </a:moveTo>
                <a:lnTo>
                  <a:pt x="6163032" y="0"/>
                </a:lnTo>
                <a:lnTo>
                  <a:pt x="6163032" y="3465119"/>
                </a:lnTo>
                <a:lnTo>
                  <a:pt x="0" y="3465119"/>
                </a:lnTo>
                <a:lnTo>
                  <a:pt x="0" y="0"/>
                </a:lnTo>
                <a:close/>
              </a:path>
            </a:pathLst>
          </a:custGeom>
          <a:blipFill>
            <a:blip r:embed="rId3"/>
            <a:stretch>
              <a:fillRect l="0" t="-38929" r="0" b="-38929"/>
            </a:stretch>
          </a:blipFill>
        </p:spPr>
      </p:sp>
      <p:grpSp>
        <p:nvGrpSpPr>
          <p:cNvPr name="Group 5" id="5"/>
          <p:cNvGrpSpPr/>
          <p:nvPr/>
        </p:nvGrpSpPr>
        <p:grpSpPr>
          <a:xfrm rot="0">
            <a:off x="359700" y="1380700"/>
            <a:ext cx="17568600" cy="8277454"/>
            <a:chOff x="0" y="0"/>
            <a:chExt cx="23424800" cy="11036606"/>
          </a:xfrm>
        </p:grpSpPr>
        <p:sp>
          <p:nvSpPr>
            <p:cNvPr name="Freeform 6" id="6"/>
            <p:cNvSpPr/>
            <p:nvPr/>
          </p:nvSpPr>
          <p:spPr>
            <a:xfrm flipH="false" flipV="false" rot="0">
              <a:off x="0" y="0"/>
              <a:ext cx="23424800" cy="11036605"/>
            </a:xfrm>
            <a:custGeom>
              <a:avLst/>
              <a:gdLst/>
              <a:ahLst/>
              <a:cxnLst/>
              <a:rect r="r" b="b" t="t" l="l"/>
              <a:pathLst>
                <a:path h="11036605" w="23424800">
                  <a:moveTo>
                    <a:pt x="0" y="0"/>
                  </a:moveTo>
                  <a:lnTo>
                    <a:pt x="23424800" y="0"/>
                  </a:lnTo>
                  <a:lnTo>
                    <a:pt x="23424800" y="11036605"/>
                  </a:lnTo>
                  <a:lnTo>
                    <a:pt x="0" y="11036605"/>
                  </a:lnTo>
                  <a:close/>
                </a:path>
              </a:pathLst>
            </a:custGeom>
            <a:solidFill>
              <a:srgbClr val="000000">
                <a:alpha val="0"/>
              </a:srgbClr>
            </a:solidFill>
          </p:spPr>
        </p:sp>
        <p:sp>
          <p:nvSpPr>
            <p:cNvPr name="TextBox 7" id="7"/>
            <p:cNvSpPr txBox="true"/>
            <p:nvPr/>
          </p:nvSpPr>
          <p:spPr>
            <a:xfrm>
              <a:off x="0" y="-85725"/>
              <a:ext cx="23424800" cy="11122331"/>
            </a:xfrm>
            <a:prstGeom prst="rect">
              <a:avLst/>
            </a:prstGeom>
          </p:spPr>
          <p:txBody>
            <a:bodyPr anchor="t" rtlCol="false" tIns="0" lIns="0" bIns="0" rIns="0"/>
            <a:lstStyle/>
            <a:p>
              <a:pPr algn="ctr">
                <a:lnSpc>
                  <a:spcPts val="4967"/>
                </a:lnSpc>
              </a:pPr>
              <a:r>
                <a:rPr lang="en-US" sz="3600">
                  <a:solidFill>
                    <a:srgbClr val="000000"/>
                  </a:solidFill>
                  <a:latin typeface="Arimo"/>
                  <a:ea typeface="Arimo"/>
                  <a:cs typeface="Arimo"/>
                  <a:sym typeface="Arimo"/>
                </a:rPr>
                <a:t> c.</a:t>
              </a:r>
              <a:r>
                <a:rPr lang="en-US" b="true" sz="3600">
                  <a:solidFill>
                    <a:srgbClr val="000000"/>
                  </a:solidFill>
                  <a:latin typeface="Arimo Bold"/>
                  <a:ea typeface="Arimo Bold"/>
                  <a:cs typeface="Arimo Bold"/>
                  <a:sym typeface="Arimo Bold"/>
                </a:rPr>
                <a:t> U</a:t>
              </a:r>
              <a:r>
                <a:rPr lang="en-US" b="true" sz="3600">
                  <a:solidFill>
                    <a:srgbClr val="000000"/>
                  </a:solidFill>
                  <a:latin typeface="Arimo Bold"/>
                  <a:ea typeface="Arimo Bold"/>
                  <a:cs typeface="Arimo Bold"/>
                  <a:sym typeface="Arimo Bold"/>
                </a:rPr>
                <a:t>SP of </a:t>
              </a:r>
              <a:r>
                <a:rPr lang="en-US" b="true" sz="3600" u="none">
                  <a:solidFill>
                    <a:srgbClr val="000000"/>
                  </a:solidFill>
                  <a:latin typeface="Arimo Bold"/>
                  <a:ea typeface="Arimo Bold"/>
                  <a:cs typeface="Arimo Bold"/>
                  <a:sym typeface="Arimo Bold"/>
                </a:rPr>
                <a:t>th</a:t>
              </a:r>
              <a:r>
                <a:rPr lang="en-US" b="true" sz="3600">
                  <a:solidFill>
                    <a:srgbClr val="000000"/>
                  </a:solidFill>
                  <a:latin typeface="Arimo Bold"/>
                  <a:ea typeface="Arimo Bold"/>
                  <a:cs typeface="Arimo Bold"/>
                  <a:sym typeface="Arimo Bold"/>
                </a:rPr>
                <a:t>e pro</a:t>
              </a:r>
              <a:r>
                <a:rPr lang="en-US" b="true" sz="3600" u="none">
                  <a:solidFill>
                    <a:srgbClr val="000000"/>
                  </a:solidFill>
                  <a:latin typeface="Arimo Bold"/>
                  <a:ea typeface="Arimo Bold"/>
                  <a:cs typeface="Arimo Bold"/>
                  <a:sym typeface="Arimo Bold"/>
                </a:rPr>
                <a:t>p</a:t>
              </a:r>
              <a:r>
                <a:rPr lang="en-US" b="true" sz="3600">
                  <a:solidFill>
                    <a:srgbClr val="000000"/>
                  </a:solidFill>
                  <a:latin typeface="Arimo Bold"/>
                  <a:ea typeface="Arimo Bold"/>
                  <a:cs typeface="Arimo Bold"/>
                  <a:sym typeface="Arimo Bold"/>
                </a:rPr>
                <a:t>osed sol</a:t>
              </a:r>
              <a:r>
                <a:rPr lang="en-US" b="true" sz="3600" u="none">
                  <a:solidFill>
                    <a:srgbClr val="000000"/>
                  </a:solidFill>
                  <a:latin typeface="Arimo Bold"/>
                  <a:ea typeface="Arimo Bold"/>
                  <a:cs typeface="Arimo Bold"/>
                  <a:sym typeface="Arimo Bold"/>
                </a:rPr>
                <a:t>ution:</a:t>
              </a:r>
            </a:p>
            <a:p>
              <a:pPr algn="ctr">
                <a:lnSpc>
                  <a:spcPts val="4967"/>
                </a:lnSpc>
              </a:pPr>
            </a:p>
            <a:p>
              <a:pPr algn="ctr">
                <a:lnSpc>
                  <a:spcPts val="4967"/>
                </a:lnSpc>
              </a:pPr>
              <a:r>
                <a:rPr lang="en-US" b="true" sz="3600" u="none">
                  <a:solidFill>
                    <a:srgbClr val="000000"/>
                  </a:solidFill>
                  <a:latin typeface="Arimo Bold"/>
                  <a:ea typeface="Arimo Bold"/>
                  <a:cs typeface="Arimo Bold"/>
                  <a:sym typeface="Arimo Bold"/>
                </a:rPr>
                <a:t>“</a:t>
              </a:r>
              <a:r>
                <a:rPr lang="en-US" sz="3600" u="none">
                  <a:solidFill>
                    <a:srgbClr val="000000"/>
                  </a:solidFill>
                  <a:latin typeface="Arimo"/>
                  <a:ea typeface="Arimo"/>
                  <a:cs typeface="Arimo"/>
                  <a:sym typeface="Arimo"/>
                </a:rPr>
                <a:t>An AI-powered, all-in-one platform dedicated to Indian Classical Music — combining intelligent guidance, essential practice tools, and cultural relevance in a single web application.”</a:t>
              </a:r>
            </a:p>
            <a:p>
              <a:pPr algn="ctr">
                <a:lnSpc>
                  <a:spcPts val="4967"/>
                </a:lnSpc>
              </a:pPr>
            </a:p>
            <a:p>
              <a:pPr algn="ctr">
                <a:lnSpc>
                  <a:spcPts val="4967"/>
                </a:lnSpc>
              </a:pPr>
            </a:p>
            <a:p>
              <a:pPr algn="ctr">
                <a:lnSpc>
                  <a:spcPts val="4967"/>
                </a:lnSpc>
              </a:pPr>
            </a:p>
            <a:p>
              <a:pPr algn="ctr">
                <a:lnSpc>
                  <a:spcPts val="4967"/>
                </a:lnSpc>
              </a:pPr>
            </a:p>
            <a:p>
              <a:pPr algn="ctr">
                <a:lnSpc>
                  <a:spcPts val="4967"/>
                </a:lnSpc>
              </a:pPr>
            </a:p>
            <a:p>
              <a:pPr algn="ctr">
                <a:lnSpc>
                  <a:spcPts val="4967"/>
                </a:lnSpc>
              </a:pPr>
            </a:p>
            <a:p>
              <a:pPr algn="ctr">
                <a:lnSpc>
                  <a:spcPts val="4967"/>
                </a:lnSpc>
              </a:pPr>
              <a:r>
                <a:rPr lang="en-US" b="true" sz="3600">
                  <a:solidFill>
                    <a:srgbClr val="000000"/>
                  </a:solidFill>
                  <a:latin typeface="Arimo Bold"/>
                  <a:ea typeface="Arimo Bold"/>
                  <a:cs typeface="Arimo Bold"/>
                  <a:sym typeface="Arimo Bold"/>
                </a:rPr>
                <a:t>“</a:t>
              </a:r>
              <a:r>
                <a:rPr lang="en-US" b="true" sz="3600" u="sng">
                  <a:solidFill>
                    <a:srgbClr val="000000"/>
                  </a:solidFill>
                  <a:latin typeface="Arimo Bold"/>
                  <a:ea typeface="Arimo Bold"/>
                  <a:cs typeface="Arimo Bold"/>
                  <a:sym typeface="Arimo Bold"/>
                </a:rPr>
                <a:t>SangeetAI - where tradition meets technology.</a:t>
              </a:r>
              <a:r>
                <a:rPr lang="en-US" b="true" sz="3600">
                  <a:solidFill>
                    <a:srgbClr val="000000"/>
                  </a:solidFill>
                  <a:latin typeface="Arimo Bold"/>
                  <a:ea typeface="Arimo Bold"/>
                  <a:cs typeface="Arimo Bold"/>
                  <a:sym typeface="Arimo Bold"/>
                </a:rPr>
                <a:t>”</a:t>
              </a:r>
            </a:p>
            <a:p>
              <a:pPr algn="ctr">
                <a:lnSpc>
                  <a:spcPts val="4967"/>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445200" y="1840666"/>
            <a:ext cx="17397600" cy="6633058"/>
            <a:chOff x="0" y="0"/>
            <a:chExt cx="23196800" cy="8844078"/>
          </a:xfrm>
        </p:grpSpPr>
        <p:sp>
          <p:nvSpPr>
            <p:cNvPr name="Freeform 4" id="4"/>
            <p:cNvSpPr/>
            <p:nvPr/>
          </p:nvSpPr>
          <p:spPr>
            <a:xfrm flipH="false" flipV="false" rot="0">
              <a:off x="0" y="0"/>
              <a:ext cx="23196800" cy="8844078"/>
            </a:xfrm>
            <a:custGeom>
              <a:avLst/>
              <a:gdLst/>
              <a:ahLst/>
              <a:cxnLst/>
              <a:rect r="r" b="b" t="t" l="l"/>
              <a:pathLst>
                <a:path h="8844078" w="23196800">
                  <a:moveTo>
                    <a:pt x="0" y="0"/>
                  </a:moveTo>
                  <a:lnTo>
                    <a:pt x="23196800" y="0"/>
                  </a:lnTo>
                  <a:lnTo>
                    <a:pt x="23196800" y="8844078"/>
                  </a:lnTo>
                  <a:lnTo>
                    <a:pt x="0" y="8844078"/>
                  </a:lnTo>
                  <a:close/>
                </a:path>
              </a:pathLst>
            </a:custGeom>
            <a:solidFill>
              <a:srgbClr val="000000">
                <a:alpha val="0"/>
              </a:srgbClr>
            </a:solidFill>
          </p:spPr>
        </p:sp>
        <p:sp>
          <p:nvSpPr>
            <p:cNvPr name="TextBox 5" id="5"/>
            <p:cNvSpPr txBox="true"/>
            <p:nvPr/>
          </p:nvSpPr>
          <p:spPr>
            <a:xfrm>
              <a:off x="0" y="-66675"/>
              <a:ext cx="23196800" cy="8910753"/>
            </a:xfrm>
            <a:prstGeom prst="rect">
              <a:avLst/>
            </a:prstGeom>
          </p:spPr>
          <p:txBody>
            <a:bodyPr anchor="t" rtlCol="false" tIns="0" lIns="0" bIns="0" rIns="0"/>
            <a:lstStyle/>
            <a:p>
              <a:pPr algn="l">
                <a:lnSpc>
                  <a:spcPts val="4716"/>
                </a:lnSpc>
              </a:pPr>
              <a:r>
                <a:rPr lang="en-US" b="true" sz="3600" u="sng">
                  <a:solidFill>
                    <a:srgbClr val="000000"/>
                  </a:solidFill>
                  <a:latin typeface="Arimo Bold"/>
                  <a:ea typeface="Arimo Bold"/>
                  <a:cs typeface="Arimo Bold"/>
                  <a:sym typeface="Arimo Bold"/>
                </a:rPr>
                <a:t>List of features offered by the solution</a:t>
              </a:r>
            </a:p>
            <a:p>
              <a:pPr algn="l">
                <a:lnSpc>
                  <a:spcPts val="4716"/>
                </a:lnSpc>
              </a:pPr>
            </a:p>
            <a:p>
              <a:pPr algn="l" marL="777240" indent="-388620" lvl="1">
                <a:lnSpc>
                  <a:spcPts val="4716"/>
                </a:lnSpc>
                <a:buFont typeface="Arial"/>
                <a:buChar char="•"/>
              </a:pPr>
              <a:r>
                <a:rPr lang="en-US" sz="3600">
                  <a:solidFill>
                    <a:srgbClr val="000000"/>
                  </a:solidFill>
                  <a:latin typeface="Arimo"/>
                  <a:ea typeface="Arimo"/>
                  <a:cs typeface="Arimo"/>
                  <a:sym typeface="Arimo"/>
                </a:rPr>
                <a:t> </a:t>
              </a:r>
              <a:r>
                <a:rPr lang="en-US" sz="3600" u="sng">
                  <a:solidFill>
                    <a:srgbClr val="000000"/>
                  </a:solidFill>
                  <a:latin typeface="Arimo"/>
                  <a:ea typeface="Arimo"/>
                  <a:cs typeface="Arimo"/>
                  <a:sym typeface="Arimo"/>
                </a:rPr>
                <a:t> AI-Powered Chatbot:</a:t>
              </a:r>
              <a:r>
                <a:rPr lang="en-US" sz="3600">
                  <a:solidFill>
                    <a:srgbClr val="000000"/>
                  </a:solidFill>
                  <a:latin typeface="Arimo"/>
                  <a:ea typeface="Arimo"/>
                  <a:cs typeface="Arimo"/>
                  <a:sym typeface="Arimo"/>
                </a:rPr>
                <a:t> Utilizing Google Gemini, SangeetAI can answer questions about Indian Classical Music theory, history, concepts (Raag, Taal, etc.), and famous musicians. </a:t>
              </a:r>
            </a:p>
            <a:p>
              <a:pPr algn="l" marL="777240" indent="-388620" lvl="1">
                <a:lnSpc>
                  <a:spcPts val="4716"/>
                </a:lnSpc>
                <a:buFont typeface="Arial"/>
                <a:buChar char="•"/>
              </a:pPr>
              <a:r>
                <a:rPr lang="en-US" sz="3600" u="sng">
                  <a:solidFill>
                    <a:srgbClr val="000000"/>
                  </a:solidFill>
                  <a:latin typeface="Arimo"/>
                  <a:ea typeface="Arimo"/>
                  <a:cs typeface="Arimo"/>
                  <a:sym typeface="Arimo"/>
                </a:rPr>
                <a:t>Built-in Tuner:</a:t>
              </a:r>
              <a:r>
                <a:rPr lang="en-US" sz="3600">
                  <a:solidFill>
                    <a:srgbClr val="000000"/>
                  </a:solidFill>
                  <a:latin typeface="Arimo"/>
                  <a:ea typeface="Arimo"/>
                  <a:cs typeface="Arimo"/>
                  <a:sym typeface="Arimo"/>
                </a:rPr>
                <a:t> A precise tuner helps you tune your instruments accurately for optimal performance. </a:t>
              </a:r>
            </a:p>
            <a:p>
              <a:pPr algn="l" marL="777240" indent="-388620" lvl="1">
                <a:lnSpc>
                  <a:spcPts val="4716"/>
                </a:lnSpc>
                <a:buFont typeface="Arial"/>
                <a:buChar char="•"/>
              </a:pPr>
              <a:r>
                <a:rPr lang="en-US" sz="3600" u="sng">
                  <a:solidFill>
                    <a:srgbClr val="000000"/>
                  </a:solidFill>
                  <a:latin typeface="Arimo"/>
                  <a:ea typeface="Arimo"/>
                  <a:cs typeface="Arimo"/>
                  <a:sym typeface="Arimo"/>
                </a:rPr>
                <a:t>Versatile Metronome:</a:t>
              </a:r>
              <a:r>
                <a:rPr lang="en-US" sz="3600">
                  <a:solidFill>
                    <a:srgbClr val="000000"/>
                  </a:solidFill>
                  <a:latin typeface="Arimo"/>
                  <a:ea typeface="Arimo"/>
                  <a:cs typeface="Arimo"/>
                  <a:sym typeface="Arimo"/>
                </a:rPr>
                <a:t> A customizable metronome assists in practicing with perfect timing and rhythm. </a:t>
              </a:r>
            </a:p>
            <a:p>
              <a:pPr algn="l" marL="777240" indent="-388620" lvl="1">
                <a:lnSpc>
                  <a:spcPts val="4716"/>
                </a:lnSpc>
                <a:buFont typeface="Arial"/>
                <a:buChar char="•"/>
              </a:pPr>
              <a:r>
                <a:rPr lang="en-US" sz="3600" u="sng">
                  <a:solidFill>
                    <a:srgbClr val="000000"/>
                  </a:solidFill>
                  <a:latin typeface="Arimo"/>
                  <a:ea typeface="Arimo"/>
                  <a:cs typeface="Arimo"/>
                  <a:sym typeface="Arimo"/>
                </a:rPr>
                <a:t>User-Friendly Interface:</a:t>
              </a:r>
              <a:r>
                <a:rPr lang="en-US" sz="3600">
                  <a:solidFill>
                    <a:srgbClr val="000000"/>
                  </a:solidFill>
                  <a:latin typeface="Arimo"/>
                  <a:ea typeface="Arimo"/>
                  <a:cs typeface="Arimo"/>
                  <a:sym typeface="Arimo"/>
                </a:rPr>
                <a:t> Built with Next.JS and styled with Tailwind CSS and HeroUI components for an intuitive and visually appealing experience.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37724" y="1661550"/>
            <a:ext cx="18425724" cy="895671"/>
            <a:chOff x="0" y="0"/>
            <a:chExt cx="24567632" cy="1194229"/>
          </a:xfrm>
        </p:grpSpPr>
        <p:sp>
          <p:nvSpPr>
            <p:cNvPr name="Freeform 4" id="4"/>
            <p:cNvSpPr/>
            <p:nvPr/>
          </p:nvSpPr>
          <p:spPr>
            <a:xfrm flipH="false" flipV="false" rot="0">
              <a:off x="0" y="0"/>
              <a:ext cx="24567632" cy="1194229"/>
            </a:xfrm>
            <a:custGeom>
              <a:avLst/>
              <a:gdLst/>
              <a:ahLst/>
              <a:cxnLst/>
              <a:rect r="r" b="b" t="t" l="l"/>
              <a:pathLst>
                <a:path h="1194229" w="24567632">
                  <a:moveTo>
                    <a:pt x="0" y="0"/>
                  </a:moveTo>
                  <a:lnTo>
                    <a:pt x="24567632" y="0"/>
                  </a:lnTo>
                  <a:lnTo>
                    <a:pt x="24567632" y="1194229"/>
                  </a:lnTo>
                  <a:lnTo>
                    <a:pt x="0" y="1194229"/>
                  </a:lnTo>
                  <a:close/>
                </a:path>
              </a:pathLst>
            </a:custGeom>
            <a:solidFill>
              <a:srgbClr val="000000">
                <a:alpha val="0"/>
              </a:srgbClr>
            </a:solidFill>
          </p:spPr>
        </p:sp>
        <p:sp>
          <p:nvSpPr>
            <p:cNvPr name="TextBox 5" id="5"/>
            <p:cNvSpPr txBox="true"/>
            <p:nvPr/>
          </p:nvSpPr>
          <p:spPr>
            <a:xfrm>
              <a:off x="0" y="-19050"/>
              <a:ext cx="24567632" cy="1213279"/>
            </a:xfrm>
            <a:prstGeom prst="rect">
              <a:avLst/>
            </a:prstGeom>
          </p:spPr>
          <p:txBody>
            <a:bodyPr anchor="t" rtlCol="false" tIns="0" lIns="0" bIns="0" rIns="0"/>
            <a:lstStyle/>
            <a:p>
              <a:pPr algn="ctr">
                <a:lnSpc>
                  <a:spcPts val="5279"/>
                </a:lnSpc>
              </a:pPr>
              <a:r>
                <a:rPr lang="en-US" b="true" sz="4399">
                  <a:solidFill>
                    <a:srgbClr val="000000"/>
                  </a:solidFill>
                  <a:latin typeface="Arimo Bold"/>
                  <a:ea typeface="Arimo Bold"/>
                  <a:cs typeface="Arimo Bold"/>
                  <a:sym typeface="Arimo Bold"/>
                </a:rPr>
                <a:t>U</a:t>
              </a:r>
              <a:r>
                <a:rPr lang="en-US" b="true" sz="4399">
                  <a:solidFill>
                    <a:srgbClr val="000000"/>
                  </a:solidFill>
                  <a:latin typeface="Arimo Bold"/>
                  <a:ea typeface="Arimo Bold"/>
                  <a:cs typeface="Arimo Bold"/>
                  <a:sym typeface="Arimo Bold"/>
                </a:rPr>
                <a:t>se-case diagram</a:t>
              </a:r>
            </a:p>
          </p:txBody>
        </p:sp>
      </p:grpSp>
      <p:sp>
        <p:nvSpPr>
          <p:cNvPr name="Freeform 6" id="6"/>
          <p:cNvSpPr/>
          <p:nvPr/>
        </p:nvSpPr>
        <p:spPr>
          <a:xfrm flipH="false" flipV="false" rot="0">
            <a:off x="2343632" y="2532969"/>
            <a:ext cx="12846226" cy="7393107"/>
          </a:xfrm>
          <a:custGeom>
            <a:avLst/>
            <a:gdLst/>
            <a:ahLst/>
            <a:cxnLst/>
            <a:rect r="r" b="b" t="t" l="l"/>
            <a:pathLst>
              <a:path h="7393107" w="12846226">
                <a:moveTo>
                  <a:pt x="0" y="0"/>
                </a:moveTo>
                <a:lnTo>
                  <a:pt x="12846225" y="0"/>
                </a:lnTo>
                <a:lnTo>
                  <a:pt x="12846225" y="7393107"/>
                </a:lnTo>
                <a:lnTo>
                  <a:pt x="0" y="7393107"/>
                </a:lnTo>
                <a:lnTo>
                  <a:pt x="0" y="0"/>
                </a:lnTo>
                <a:close/>
              </a:path>
            </a:pathLst>
          </a:custGeom>
          <a:blipFill>
            <a:blip r:embed="rId4"/>
            <a:stretch>
              <a:fillRect l="0" t="-607" r="0" b="-607"/>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342100" y="1734850"/>
            <a:ext cx="17641800" cy="895671"/>
            <a:chOff x="0" y="0"/>
            <a:chExt cx="23522400" cy="1194229"/>
          </a:xfrm>
        </p:grpSpPr>
        <p:sp>
          <p:nvSpPr>
            <p:cNvPr name="Freeform 4" id="4"/>
            <p:cNvSpPr/>
            <p:nvPr/>
          </p:nvSpPr>
          <p:spPr>
            <a:xfrm flipH="false" flipV="false" rot="0">
              <a:off x="0" y="0"/>
              <a:ext cx="23522400" cy="1194229"/>
            </a:xfrm>
            <a:custGeom>
              <a:avLst/>
              <a:gdLst/>
              <a:ahLst/>
              <a:cxnLst/>
              <a:rect r="r" b="b" t="t" l="l"/>
              <a:pathLst>
                <a:path h="1194229" w="23522400">
                  <a:moveTo>
                    <a:pt x="0" y="0"/>
                  </a:moveTo>
                  <a:lnTo>
                    <a:pt x="23522400" y="0"/>
                  </a:lnTo>
                  <a:lnTo>
                    <a:pt x="23522400" y="1194229"/>
                  </a:lnTo>
                  <a:lnTo>
                    <a:pt x="0" y="1194229"/>
                  </a:lnTo>
                  <a:close/>
                </a:path>
              </a:pathLst>
            </a:custGeom>
            <a:solidFill>
              <a:srgbClr val="000000">
                <a:alpha val="0"/>
              </a:srgbClr>
            </a:solidFill>
          </p:spPr>
        </p:sp>
        <p:sp>
          <p:nvSpPr>
            <p:cNvPr name="TextBox 5" id="5"/>
            <p:cNvSpPr txBox="true"/>
            <p:nvPr/>
          </p:nvSpPr>
          <p:spPr>
            <a:xfrm>
              <a:off x="0" y="-19050"/>
              <a:ext cx="23522400" cy="1213279"/>
            </a:xfrm>
            <a:prstGeom prst="rect">
              <a:avLst/>
            </a:prstGeom>
          </p:spPr>
          <p:txBody>
            <a:bodyPr anchor="t" rtlCol="false" tIns="0" lIns="0" bIns="0" rIns="0"/>
            <a:lstStyle/>
            <a:p>
              <a:pPr algn="ctr">
                <a:lnSpc>
                  <a:spcPts val="5279"/>
                </a:lnSpc>
              </a:pPr>
              <a:r>
                <a:rPr lang="en-US" b="true" sz="4399">
                  <a:solidFill>
                    <a:srgbClr val="000000"/>
                  </a:solidFill>
                  <a:latin typeface="Arimo Bold"/>
                  <a:ea typeface="Arimo Bold"/>
                  <a:cs typeface="Arimo Bold"/>
                  <a:sym typeface="Arimo Bold"/>
                </a:rPr>
                <a:t>Architecture diagram</a:t>
              </a:r>
            </a:p>
          </p:txBody>
        </p:sp>
      </p:grpSp>
      <p:sp>
        <p:nvSpPr>
          <p:cNvPr name="Freeform 6" id="6"/>
          <p:cNvSpPr/>
          <p:nvPr/>
        </p:nvSpPr>
        <p:spPr>
          <a:xfrm flipH="false" flipV="false" rot="0">
            <a:off x="1180421" y="2812615"/>
            <a:ext cx="15625902" cy="6445685"/>
          </a:xfrm>
          <a:custGeom>
            <a:avLst/>
            <a:gdLst/>
            <a:ahLst/>
            <a:cxnLst/>
            <a:rect r="r" b="b" t="t" l="l"/>
            <a:pathLst>
              <a:path h="6445685" w="15625902">
                <a:moveTo>
                  <a:pt x="0" y="0"/>
                </a:moveTo>
                <a:lnTo>
                  <a:pt x="15625902" y="0"/>
                </a:lnTo>
                <a:lnTo>
                  <a:pt x="15625902" y="6445685"/>
                </a:lnTo>
                <a:lnTo>
                  <a:pt x="0" y="6445685"/>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317650" y="1710450"/>
            <a:ext cx="17568600" cy="6797392"/>
            <a:chOff x="0" y="0"/>
            <a:chExt cx="23424800" cy="9063189"/>
          </a:xfrm>
        </p:grpSpPr>
        <p:sp>
          <p:nvSpPr>
            <p:cNvPr name="Freeform 4" id="4"/>
            <p:cNvSpPr/>
            <p:nvPr/>
          </p:nvSpPr>
          <p:spPr>
            <a:xfrm flipH="false" flipV="false" rot="0">
              <a:off x="0" y="0"/>
              <a:ext cx="23424800" cy="9063189"/>
            </a:xfrm>
            <a:custGeom>
              <a:avLst/>
              <a:gdLst/>
              <a:ahLst/>
              <a:cxnLst/>
              <a:rect r="r" b="b" t="t" l="l"/>
              <a:pathLst>
                <a:path h="9063189" w="23424800">
                  <a:moveTo>
                    <a:pt x="0" y="0"/>
                  </a:moveTo>
                  <a:lnTo>
                    <a:pt x="23424800" y="0"/>
                  </a:lnTo>
                  <a:lnTo>
                    <a:pt x="23424800" y="9063189"/>
                  </a:lnTo>
                  <a:lnTo>
                    <a:pt x="0" y="9063189"/>
                  </a:lnTo>
                  <a:close/>
                </a:path>
              </a:pathLst>
            </a:custGeom>
            <a:solidFill>
              <a:srgbClr val="000000">
                <a:alpha val="0"/>
              </a:srgbClr>
            </a:solidFill>
          </p:spPr>
        </p:sp>
        <p:sp>
          <p:nvSpPr>
            <p:cNvPr name="TextBox 5" id="5"/>
            <p:cNvSpPr txBox="true"/>
            <p:nvPr/>
          </p:nvSpPr>
          <p:spPr>
            <a:xfrm>
              <a:off x="0" y="9525"/>
              <a:ext cx="23424800" cy="9053664"/>
            </a:xfrm>
            <a:prstGeom prst="rect">
              <a:avLst/>
            </a:prstGeom>
          </p:spPr>
          <p:txBody>
            <a:bodyPr anchor="t" rtlCol="false" tIns="0" lIns="0" bIns="0" rIns="0"/>
            <a:lstStyle/>
            <a:p>
              <a:pPr algn="l">
                <a:lnSpc>
                  <a:spcPts val="4032"/>
                </a:lnSpc>
              </a:pPr>
              <a:r>
                <a:rPr lang="en-US" b="true" sz="3699" u="sng">
                  <a:solidFill>
                    <a:srgbClr val="000000"/>
                  </a:solidFill>
                  <a:latin typeface="Arimo Bold"/>
                  <a:ea typeface="Arimo Bold"/>
                  <a:cs typeface="Arimo Bold"/>
                  <a:sym typeface="Arimo Bold"/>
                </a:rPr>
                <a:t>Technologies to be used in the solution</a:t>
              </a:r>
              <a:r>
                <a:rPr lang="en-US" b="true" sz="3699">
                  <a:solidFill>
                    <a:srgbClr val="000000"/>
                  </a:solidFill>
                  <a:latin typeface="Arimo Bold"/>
                  <a:ea typeface="Arimo Bold"/>
                  <a:cs typeface="Arimo Bold"/>
                  <a:sym typeface="Arimo Bold"/>
                </a:rPr>
                <a:t>:</a:t>
              </a:r>
            </a:p>
            <a:p>
              <a:pPr algn="l">
                <a:lnSpc>
                  <a:spcPts val="3924"/>
                </a:lnSpc>
              </a:pPr>
            </a:p>
            <a:p>
              <a:pPr algn="l" marL="798829" indent="-399415" lvl="1">
                <a:lnSpc>
                  <a:spcPts val="4032"/>
                </a:lnSpc>
                <a:buFont typeface="Arial"/>
                <a:buChar char="•"/>
              </a:pPr>
              <a:r>
                <a:rPr lang="en-US" sz="3699" u="sng">
                  <a:solidFill>
                    <a:srgbClr val="000000"/>
                  </a:solidFill>
                  <a:latin typeface="Arimo"/>
                  <a:ea typeface="Arimo"/>
                  <a:cs typeface="Arimo"/>
                  <a:sym typeface="Arimo"/>
                </a:rPr>
                <a:t>Next.js</a:t>
              </a:r>
              <a:r>
                <a:rPr lang="en-US" sz="3699">
                  <a:solidFill>
                    <a:srgbClr val="000000"/>
                  </a:solidFill>
                  <a:latin typeface="Arimo"/>
                  <a:ea typeface="Arimo"/>
                  <a:cs typeface="Arimo"/>
                  <a:sym typeface="Arimo"/>
                </a:rPr>
                <a:t>: React framework for building performant and scalable web applications.</a:t>
              </a:r>
            </a:p>
            <a:p>
              <a:pPr algn="l">
                <a:lnSpc>
                  <a:spcPts val="4032"/>
                </a:lnSpc>
              </a:pPr>
              <a:r>
                <a:rPr lang="en-US" sz="3699">
                  <a:solidFill>
                    <a:srgbClr val="000000"/>
                  </a:solidFill>
                  <a:latin typeface="Arimo"/>
                  <a:ea typeface="Arimo"/>
                  <a:cs typeface="Arimo"/>
                  <a:sym typeface="Arimo"/>
                </a:rPr>
                <a:t> </a:t>
              </a:r>
            </a:p>
            <a:p>
              <a:pPr algn="l" marL="798829" indent="-399415" lvl="1">
                <a:lnSpc>
                  <a:spcPts val="4032"/>
                </a:lnSpc>
                <a:buFont typeface="Arial"/>
                <a:buChar char="•"/>
              </a:pPr>
              <a:r>
                <a:rPr lang="en-US" sz="3699" u="sng">
                  <a:solidFill>
                    <a:srgbClr val="000000"/>
                  </a:solidFill>
                  <a:latin typeface="Arimo"/>
                  <a:ea typeface="Arimo"/>
                  <a:cs typeface="Arimo"/>
                  <a:sym typeface="Arimo"/>
                </a:rPr>
                <a:t>React</a:t>
              </a:r>
              <a:r>
                <a:rPr lang="en-US" sz="3699">
                  <a:solidFill>
                    <a:srgbClr val="000000"/>
                  </a:solidFill>
                  <a:latin typeface="Arimo"/>
                  <a:ea typeface="Arimo"/>
                  <a:cs typeface="Arimo"/>
                  <a:sym typeface="Arimo"/>
                </a:rPr>
                <a:t>: JavaScript library for building user interfaces. </a:t>
              </a:r>
            </a:p>
            <a:p>
              <a:pPr algn="l">
                <a:lnSpc>
                  <a:spcPts val="4032"/>
                </a:lnSpc>
              </a:pPr>
            </a:p>
            <a:p>
              <a:pPr algn="l" marL="798829" indent="-399415" lvl="1">
                <a:lnSpc>
                  <a:spcPts val="4032"/>
                </a:lnSpc>
                <a:buFont typeface="Arial"/>
                <a:buChar char="•"/>
              </a:pPr>
              <a:r>
                <a:rPr lang="en-US" sz="3699" u="sng">
                  <a:solidFill>
                    <a:srgbClr val="000000"/>
                  </a:solidFill>
                  <a:latin typeface="Arimo"/>
                  <a:ea typeface="Arimo"/>
                  <a:cs typeface="Arimo"/>
                  <a:sym typeface="Arimo"/>
                </a:rPr>
                <a:t>Tailwind CSS</a:t>
              </a:r>
              <a:r>
                <a:rPr lang="en-US" sz="3699">
                  <a:solidFill>
                    <a:srgbClr val="000000"/>
                  </a:solidFill>
                  <a:latin typeface="Arimo"/>
                  <a:ea typeface="Arimo"/>
                  <a:cs typeface="Arimo"/>
                  <a:sym typeface="Arimo"/>
                </a:rPr>
                <a:t>: Utility-first CSS framework for rapid UI development. </a:t>
              </a:r>
            </a:p>
            <a:p>
              <a:pPr algn="l">
                <a:lnSpc>
                  <a:spcPts val="4032"/>
                </a:lnSpc>
              </a:pPr>
            </a:p>
            <a:p>
              <a:pPr algn="l" marL="798829" indent="-399415" lvl="1">
                <a:lnSpc>
                  <a:spcPts val="4032"/>
                </a:lnSpc>
                <a:buFont typeface="Arial"/>
                <a:buChar char="•"/>
              </a:pPr>
              <a:r>
                <a:rPr lang="en-US" sz="3699" u="sng">
                  <a:solidFill>
                    <a:srgbClr val="000000"/>
                  </a:solidFill>
                  <a:latin typeface="Arimo"/>
                  <a:ea typeface="Arimo"/>
                  <a:cs typeface="Arimo"/>
                  <a:sym typeface="Arimo"/>
                </a:rPr>
                <a:t>HeroUI</a:t>
              </a:r>
              <a:r>
                <a:rPr lang="en-US" sz="3699">
                  <a:solidFill>
                    <a:srgbClr val="000000"/>
                  </a:solidFill>
                  <a:latin typeface="Arimo"/>
                  <a:ea typeface="Arimo"/>
                  <a:cs typeface="Arimo"/>
                  <a:sym typeface="Arimo"/>
                </a:rPr>
                <a:t>: Set of pre-designed UI components for a polished look and feel. </a:t>
              </a:r>
            </a:p>
            <a:p>
              <a:pPr algn="l">
                <a:lnSpc>
                  <a:spcPts val="4032"/>
                </a:lnSpc>
              </a:pPr>
            </a:p>
            <a:p>
              <a:pPr algn="l" marL="798829" indent="-399415" lvl="1">
                <a:lnSpc>
                  <a:spcPts val="4032"/>
                </a:lnSpc>
                <a:buFont typeface="Arial"/>
                <a:buChar char="•"/>
              </a:pPr>
              <a:r>
                <a:rPr lang="en-US" sz="3699" u="sng">
                  <a:solidFill>
                    <a:srgbClr val="000000"/>
                  </a:solidFill>
                  <a:latin typeface="Arimo"/>
                  <a:ea typeface="Arimo"/>
                  <a:cs typeface="Arimo"/>
                  <a:sym typeface="Arimo"/>
                </a:rPr>
                <a:t>Google Gemini (Generative AI)</a:t>
              </a:r>
              <a:r>
                <a:rPr lang="en-US" sz="3699">
                  <a:solidFill>
                    <a:srgbClr val="000000"/>
                  </a:solidFill>
                  <a:latin typeface="Arimo"/>
                  <a:ea typeface="Arimo"/>
                  <a:cs typeface="Arimo"/>
                  <a:sym typeface="Arimo"/>
                </a:rPr>
                <a:t>: Powers the AI chatbot functionality. </a:t>
              </a:r>
            </a:p>
            <a:p>
              <a:pPr algn="l">
                <a:lnSpc>
                  <a:spcPts val="4032"/>
                </a:lnSpc>
              </a:pPr>
            </a:p>
            <a:p>
              <a:pPr algn="l" marL="798829" indent="-399415" lvl="1">
                <a:lnSpc>
                  <a:spcPts val="4032"/>
                </a:lnSpc>
                <a:buFont typeface="Arial"/>
                <a:buChar char="•"/>
              </a:pPr>
              <a:r>
                <a:rPr lang="en-US" sz="3699" u="sng">
                  <a:solidFill>
                    <a:srgbClr val="000000"/>
                  </a:solidFill>
                  <a:latin typeface="Arimo"/>
                  <a:ea typeface="Arimo"/>
                  <a:cs typeface="Arimo"/>
                  <a:sym typeface="Arimo"/>
                </a:rPr>
                <a:t>Google Project IDX</a:t>
              </a:r>
              <a:r>
                <a:rPr lang="en-US" sz="3699">
                  <a:solidFill>
                    <a:srgbClr val="000000"/>
                  </a:solidFill>
                  <a:latin typeface="Arimo"/>
                  <a:ea typeface="Arimo"/>
                  <a:cs typeface="Arimo"/>
                  <a:sym typeface="Arimo"/>
                </a:rPr>
                <a:t>: Cloud-based development environment.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DAGjp7Ojp6g</dc:identifier>
  <dcterms:modified xsi:type="dcterms:W3CDTF">2011-08-01T06:04:30Z</dcterms:modified>
  <cp:revision>1</cp:revision>
  <dc:title>Copy of Solution Challenge _ Project Submission.pptx</dc:title>
</cp:coreProperties>
</file>