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yan Kukade" userId="84ed15fcc2a86e9c" providerId="LiveId" clId="{29829582-C69F-4DF3-A746-15418487493D}"/>
    <pc:docChg chg="modSld">
      <pc:chgData name="Aaryan Kukade" userId="84ed15fcc2a86e9c" providerId="LiveId" clId="{29829582-C69F-4DF3-A746-15418487493D}" dt="2022-04-01T03:12:13.257" v="31" actId="20577"/>
      <pc:docMkLst>
        <pc:docMk/>
      </pc:docMkLst>
      <pc:sldChg chg="modSp mod">
        <pc:chgData name="Aaryan Kukade" userId="84ed15fcc2a86e9c" providerId="LiveId" clId="{29829582-C69F-4DF3-A746-15418487493D}" dt="2022-04-01T03:12:13.257" v="31" actId="20577"/>
        <pc:sldMkLst>
          <pc:docMk/>
          <pc:sldMk cId="3107838343" sldId="256"/>
        </pc:sldMkLst>
        <pc:spChg chg="mod">
          <ac:chgData name="Aaryan Kukade" userId="84ed15fcc2a86e9c" providerId="LiveId" clId="{29829582-C69F-4DF3-A746-15418487493D}" dt="2022-04-01T03:12:13.257" v="31" actId="20577"/>
          <ac:spMkLst>
            <pc:docMk/>
            <pc:sldMk cId="3107838343" sldId="256"/>
            <ac:spMk id="3" creationId="{79C31A12-A2AB-4B51-A325-CC41B60F65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3059-0825-4FA8-9BBA-FCD8AB970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DF87B-ED9C-4E15-B5E1-2B02F3618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5A895-8028-41B0-9016-F6C938A3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382AF-2774-4D83-B475-F1D80670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086B4-BF65-4AA0-B308-D1658610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95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A482-A562-4BD0-97A4-9BDC1A94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DA308-1E33-4E53-9E36-5F29DA5FD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3DE31-F7D0-4AC6-A2EB-8AA5D613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0BC49-B6EA-46D4-B48E-E9820F1D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9A983-0007-4483-B51C-9A39BDA7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61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DE2FE-0A6F-4F6F-B59E-16B33D6C5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FE9F2-B129-4624-AB92-ADFBBC251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3B80C-418E-499B-9BC6-BE1C058A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CB3AA-C6EF-4864-8FF2-BD24FD38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1C1EC-4265-48FE-81E3-8FEC4D33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460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1111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007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278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003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466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2191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70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30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E7FF-5AB6-4A93-A3C2-5FF9C6E1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2F45-BDC7-499F-83AB-B9A82369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2AF4-5BCF-4E94-B993-CD138AA7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7056A-1BE4-4701-9A52-916D24FA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603D0-5A95-46C3-A699-C5F85EB2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110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99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393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999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9084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6136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057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8412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2708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180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E7FF-5AB6-4A93-A3C2-5FF9C6E1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2F45-BDC7-499F-83AB-B9A82369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2AF4-5BCF-4E94-B993-CD138AA7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7056A-1BE4-4701-9A52-916D24FA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603D0-5A95-46C3-A699-C5F85EB2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97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A3CA-A092-47DB-A31F-6A526365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F4D6F-68B8-4AEC-A844-6D0235BF9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35AB-71CF-43DF-9E70-8537EAF1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414F6-1229-4F55-AD44-6DD199D9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D66D7-A850-4695-9B46-7DB914F6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75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1828-95C5-469F-87B7-0E4EB06C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DFA05-B47B-440E-83AA-2A2AA8942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79DE8-B090-432A-A291-81DFE4ECE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762E3-826C-4299-880E-068AF15E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7F8E2-644E-49B4-B41F-252DE704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6B642-F7C3-4534-B15F-808B77DA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3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836D-2C47-4EB8-9A30-30F0C499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B31B5-6642-49E7-9290-FB632FEE0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CCCCF-4FC3-44E5-8587-72BB94073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D0459-070B-42D9-975A-47FE3F9B6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ACD6E-01FF-4988-82E3-4E0F0D64D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3A505-70B3-467B-A140-8F06BE65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5E748-7983-4801-A24C-AF1D9B04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2C167-0053-444B-97D4-20125AAF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09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B1C-1985-49F5-A925-07A6A6B7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63F51-F624-4A61-9429-949D019D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EAD86-325B-48B4-B003-2449871B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964A0-C87D-417E-97B3-09FF02F1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10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203D1-8CAB-425A-8DF7-787A00D9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7C61C-25B5-4D46-A5DF-6CE59775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02A8A-91C8-4BFA-A95B-79D8913D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4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3A27-82CD-4FCB-9CB3-94C56016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5157A-435F-459D-B178-422A51295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BE46D-0A78-4CF4-9587-3AEECACC0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D0C8A-D783-43E8-B3C2-A7FF084F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760E3-2B26-4E12-8DCF-8F08A662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F1C1A-2D1F-413A-8E20-C53F811B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36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59A7-9D5B-4C82-ADCF-B4A7D243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222D2-B97E-43F0-9A17-B5A2834B0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6C6F0-AA3A-45BB-9A7F-697C0B1D8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9EEE6-5E5C-4FBB-8510-0DE8E6A1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960AE-3709-4BF0-8EB4-405C14AD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1A720-B1AC-4D1F-A0AC-54A39338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8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C0B72-D406-4E97-AF26-3DA19314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4E37-9A0E-4EA5-BE46-50953A0A9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ABED0-E1FC-4E8E-8A90-873965D35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27FCB-5D09-4D7F-988A-AA3C853AB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E8E08-6E24-4089-B47D-A4E0454BF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96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3FEBF0D-D7FF-471B-AA26-E76DA9A40D92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0BD8F57-9D34-46EE-AF42-AC2BCDEB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50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google.com/forms/d/e/1FAIpQLSdayIOJBs9Fv2ROOUySNhOMlVPx8kuzdUTHdX1fdpTBSO6NUQ/viewform?vc=0&amp;c=0&amp;w=1&amp;flr=0" TargetMode="Externa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CC81-3FC0-4A72-8EC0-4EECB8CB7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BLING AVIATION CLUB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31A12-A2AB-4B51-A325-CC41B60F6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FLY SAFE. </a:t>
            </a:r>
            <a:r>
              <a:rPr lang="en-US"/>
              <a:t>FLY PERFECT.</a:t>
            </a:r>
            <a:endParaRPr lang="en-US" dirty="0"/>
          </a:p>
          <a:p>
            <a:endParaRPr lang="en-US" dirty="0"/>
          </a:p>
          <a:p>
            <a:r>
              <a:rPr lang="en-US" sz="2000" b="1" dirty="0"/>
              <a:t>Admission &amp; Information brochure</a:t>
            </a:r>
            <a:endParaRPr lang="en-IN" sz="20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F6FE7A-104A-4540-8FE6-30E0A33BB462}"/>
              </a:ext>
            </a:extLst>
          </p:cNvPr>
          <p:cNvCxnSpPr/>
          <p:nvPr/>
        </p:nvCxnSpPr>
        <p:spPr>
          <a:xfrm>
            <a:off x="695325" y="3429000"/>
            <a:ext cx="10991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C99A2F5-6EEC-4C8C-BEE6-E3CBD2E37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082" y="325402"/>
            <a:ext cx="3845235" cy="186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3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E2B2-6325-4446-9676-5651E5FC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55" y="529203"/>
            <a:ext cx="10396882" cy="1151965"/>
          </a:xfrm>
        </p:spPr>
        <p:txBody>
          <a:bodyPr/>
          <a:lstStyle/>
          <a:p>
            <a:r>
              <a:rPr lang="en-US" dirty="0"/>
              <a:t>WHY CHOOSE BAC?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82C1-1877-4BFF-96CE-6645FD6F0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332" y="1557867"/>
            <a:ext cx="5469467" cy="4619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Located in Pune INDIA, The BLING AVIATION CLUB takes advantage of more than 200 days of clear weather in a year, suitable for large scale flying training. With one of the biggest operational fleets owned by any FTO in India and supported by a CAR 145 &amp; CAR M subpart-G-certified in-house aircraft maintenance team, the academy is able to fly the maximum number of hours annually by any FTO in India.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D6E58-FAC8-4E23-88FF-527DFAAFF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141" y="0"/>
            <a:ext cx="2181804" cy="10584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40A701-3B66-41D0-871F-AA74563E1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4" y="2288630"/>
            <a:ext cx="4485661" cy="25119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6E36F2-DF0E-4F95-BDDC-B77A5A8237C7}"/>
              </a:ext>
            </a:extLst>
          </p:cNvPr>
          <p:cNvCxnSpPr/>
          <p:nvPr/>
        </p:nvCxnSpPr>
        <p:spPr>
          <a:xfrm>
            <a:off x="338667" y="1681168"/>
            <a:ext cx="8695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6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84B6-8121-4279-867F-42D5F731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" y="467415"/>
            <a:ext cx="7103350" cy="354350"/>
          </a:xfrm>
        </p:spPr>
        <p:txBody>
          <a:bodyPr>
            <a:normAutofit fontScale="90000"/>
          </a:bodyPr>
          <a:lstStyle/>
          <a:p>
            <a:r>
              <a:rPr lang="en-US" dirty="0"/>
              <a:t>Eligibility criteria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BB4E-ADD3-4682-B949-3E6FB59B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6" y="1773405"/>
            <a:ext cx="10396883" cy="331118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b="1" i="0" dirty="0">
                <a:effectLst/>
                <a:latin typeface="century gothic" panose="020B0502020202020204" pitchFamily="34" charset="0"/>
              </a:rPr>
              <a:t>Minimum age: 18 years at the time of the 1st attempt.</a:t>
            </a:r>
            <a:br>
              <a:rPr lang="en-US" sz="4000" b="1" i="0" dirty="0">
                <a:effectLst/>
                <a:latin typeface="century gothic" panose="020B0502020202020204" pitchFamily="34" charset="0"/>
              </a:rPr>
            </a:br>
            <a:endParaRPr lang="en-US" sz="40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4000" b="1" i="0" dirty="0">
                <a:effectLst/>
                <a:latin typeface="century gothic" panose="020B0502020202020204" pitchFamily="34" charset="0"/>
              </a:rPr>
              <a:t>Maximum age: 32 years at the time of the 1st attempt.</a:t>
            </a:r>
          </a:p>
          <a:p>
            <a:pPr marL="0" indent="0">
              <a:buNone/>
            </a:pPr>
            <a:br>
              <a:rPr lang="en-US" sz="4000" b="1" i="0" dirty="0">
                <a:effectLst/>
                <a:latin typeface="century gothic" panose="020B0502020202020204" pitchFamily="34" charset="0"/>
              </a:rPr>
            </a:br>
            <a:r>
              <a:rPr lang="en-US" sz="4000" b="1" i="0" dirty="0">
                <a:effectLst/>
                <a:latin typeface="century gothic" panose="020B0502020202020204" pitchFamily="34" charset="0"/>
              </a:rPr>
              <a:t>Minimum education qualification: 10+2 with minimum score of 51%.</a:t>
            </a:r>
          </a:p>
          <a:p>
            <a:pPr marL="0" indent="0">
              <a:buNone/>
            </a:pPr>
            <a:br>
              <a:rPr lang="en-US" sz="4000" b="1" i="0" dirty="0">
                <a:effectLst/>
                <a:latin typeface="century gothic" panose="020B0502020202020204" pitchFamily="34" charset="0"/>
              </a:rPr>
            </a:br>
            <a:r>
              <a:rPr lang="en-US" sz="4000" b="1" i="0" dirty="0">
                <a:effectLst/>
                <a:latin typeface="century gothic" panose="020B0502020202020204" pitchFamily="34" charset="0"/>
              </a:rPr>
              <a:t>Be of Indian nationality, or hold an overseas citizenship of India.</a:t>
            </a:r>
          </a:p>
          <a:p>
            <a:pPr marL="0" indent="0">
              <a:buNone/>
            </a:pPr>
            <a:br>
              <a:rPr lang="en-US" sz="4000" b="1" i="0" dirty="0">
                <a:effectLst/>
                <a:latin typeface="century gothic" panose="020B0502020202020204" pitchFamily="34" charset="0"/>
              </a:rPr>
            </a:br>
            <a:r>
              <a:rPr lang="en-US" sz="4000" b="1" i="0" dirty="0">
                <a:effectLst/>
                <a:latin typeface="century gothic" panose="020B0502020202020204" pitchFamily="34" charset="0"/>
              </a:rPr>
              <a:t>Possess a valid Indian Class 1 medical certificate (No Limitations)**</a:t>
            </a:r>
          </a:p>
          <a:p>
            <a:pPr marL="0" indent="0">
              <a:buNone/>
            </a:pPr>
            <a:br>
              <a:rPr lang="en-US" sz="4000" b="1" i="0" dirty="0">
                <a:effectLst/>
                <a:latin typeface="century gothic" panose="020B0502020202020204" pitchFamily="34" charset="0"/>
              </a:rPr>
            </a:br>
            <a:r>
              <a:rPr lang="en-US" sz="4000" b="1" i="0" dirty="0">
                <a:effectLst/>
                <a:latin typeface="century gothic" panose="020B0502020202020204" pitchFamily="34" charset="0"/>
              </a:rPr>
              <a:t>Possess a valid Class 2 / 1 medical certificate (DGCA-INDIA)</a:t>
            </a:r>
          </a:p>
          <a:p>
            <a:pPr marL="0" indent="0">
              <a:buNone/>
            </a:pPr>
            <a:br>
              <a:rPr lang="en-US" sz="4000" b="1" i="0" dirty="0">
                <a:effectLst/>
                <a:latin typeface="century gothic" panose="020B0502020202020204" pitchFamily="34" charset="0"/>
              </a:rPr>
            </a:br>
            <a:r>
              <a:rPr lang="en-US" sz="4000" b="1" i="0" dirty="0">
                <a:effectLst/>
                <a:latin typeface="century gothic" panose="020B0502020202020204" pitchFamily="34" charset="0"/>
              </a:rPr>
              <a:t>Be in good physical condition with appropriate weight and height</a:t>
            </a:r>
          </a:p>
          <a:p>
            <a:pPr marL="0" indent="0">
              <a:buNone/>
            </a:pPr>
            <a:br>
              <a:rPr lang="en-US" sz="4000" b="1" i="0" dirty="0">
                <a:effectLst/>
                <a:latin typeface="century gothic" panose="020B0502020202020204" pitchFamily="34" charset="0"/>
              </a:rPr>
            </a:br>
            <a:r>
              <a:rPr lang="en-US" sz="4000" b="1" i="0" dirty="0">
                <a:effectLst/>
                <a:latin typeface="century gothic" panose="020B0502020202020204" pitchFamily="34" charset="0"/>
              </a:rPr>
              <a:t>Be fluent in English - both written and verbal</a:t>
            </a:r>
          </a:p>
          <a:p>
            <a:pPr marL="0" indent="0" algn="l">
              <a:buNone/>
            </a:pPr>
            <a:br>
              <a:rPr lang="en-US" sz="4000" b="1" i="0" dirty="0">
                <a:effectLst/>
                <a:latin typeface="century gothic" panose="020B0502020202020204" pitchFamily="34" charset="0"/>
              </a:rPr>
            </a:br>
            <a:br>
              <a:rPr lang="en-US" sz="4000" b="1" i="0" dirty="0">
                <a:effectLst/>
                <a:latin typeface="century gothic" panose="020B0502020202020204" pitchFamily="34" charset="0"/>
              </a:rPr>
            </a:br>
            <a:r>
              <a:rPr lang="en-US" sz="4000" b="1" i="0" dirty="0">
                <a:effectLst/>
                <a:latin typeface="century gothic" panose="020B0502020202020204" pitchFamily="34" charset="0"/>
              </a:rPr>
              <a:t>* If an applicant has graduated in engineering with an aggregate score of 51 % or more, the eligibility criterion of 12th with 51% except in English can be overlooked.</a:t>
            </a:r>
            <a:br>
              <a:rPr lang="en-US" sz="4000" b="1" i="0" dirty="0">
                <a:effectLst/>
                <a:latin typeface="century gothic" panose="020B0502020202020204" pitchFamily="34" charset="0"/>
              </a:rPr>
            </a:br>
            <a:br>
              <a:rPr lang="en-US" sz="4000" b="1" i="0" dirty="0">
                <a:effectLst/>
                <a:latin typeface="century gothic" panose="020B0502020202020204" pitchFamily="34" charset="0"/>
              </a:rPr>
            </a:br>
            <a:r>
              <a:rPr lang="en-US" sz="4000" b="1" i="0" dirty="0">
                <a:effectLst/>
                <a:latin typeface="century gothic" panose="020B0502020202020204" pitchFamily="34" charset="0"/>
              </a:rPr>
              <a:t>** Candidates not possessing an Indian Class 1 medical can apply for the BAC </a:t>
            </a:r>
            <a:r>
              <a:rPr lang="en-US" sz="4000" b="1" i="0" dirty="0" err="1">
                <a:effectLst/>
                <a:latin typeface="century gothic" panose="020B0502020202020204" pitchFamily="34" charset="0"/>
              </a:rPr>
              <a:t>programme</a:t>
            </a:r>
            <a:r>
              <a:rPr lang="en-US" sz="4000" b="1" i="0" dirty="0">
                <a:effectLst/>
                <a:latin typeface="century gothic" panose="020B0502020202020204" pitchFamily="34" charset="0"/>
              </a:rPr>
              <a:t> with a Class II medical, however they must possess an Indian Class 1 medical prior to commencing on the </a:t>
            </a:r>
            <a:r>
              <a:rPr lang="en-US" sz="4000" b="1" i="0" dirty="0" err="1">
                <a:effectLst/>
                <a:latin typeface="century gothic" panose="020B0502020202020204" pitchFamily="34" charset="0"/>
              </a:rPr>
              <a:t>programme</a:t>
            </a:r>
            <a:r>
              <a:rPr lang="en-US" sz="4000" b="1" i="0" dirty="0">
                <a:effectLst/>
                <a:latin typeface="century gothic" panose="020B0502020202020204" pitchFamily="34" charset="0"/>
              </a:rPr>
              <a:t>.</a:t>
            </a:r>
            <a:br>
              <a:rPr lang="en-US" sz="4000" b="1" i="0" dirty="0">
                <a:effectLst/>
                <a:latin typeface="century gothic" panose="020B0502020202020204" pitchFamily="34" charset="0"/>
              </a:rPr>
            </a:br>
            <a:endParaRPr lang="en-US" sz="4000" b="1" i="0" dirty="0">
              <a:effectLst/>
              <a:latin typeface="century gothic" panose="020B0502020202020204" pitchFamily="34" charset="0"/>
            </a:endParaRP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342BCD-4C1D-401F-9330-3AB63F2A04DA}"/>
              </a:ext>
            </a:extLst>
          </p:cNvPr>
          <p:cNvCxnSpPr>
            <a:cxnSpLocks/>
          </p:cNvCxnSpPr>
          <p:nvPr/>
        </p:nvCxnSpPr>
        <p:spPr>
          <a:xfrm>
            <a:off x="42333" y="965200"/>
            <a:ext cx="7145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5B8742D-B693-411F-9F47-187FE7A04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141" y="0"/>
            <a:ext cx="2181804" cy="10584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7322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2417-305C-4D49-BF71-02D5D973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3" y="414866"/>
            <a:ext cx="10396882" cy="1151965"/>
          </a:xfrm>
        </p:spPr>
        <p:txBody>
          <a:bodyPr/>
          <a:lstStyle/>
          <a:p>
            <a:r>
              <a:rPr lang="en-US" dirty="0"/>
              <a:t>COURSES OFFERED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E3DAA-2920-4EDA-B65F-BB88267B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century gothic" panose="020B0502020202020204" pitchFamily="34" charset="0"/>
              </a:rPr>
              <a:t>CPL with multi-engine training instrument rating</a:t>
            </a:r>
          </a:p>
          <a:p>
            <a:pPr marL="0" indent="0">
              <a:buNone/>
            </a:pPr>
            <a:br>
              <a:rPr lang="en-US" b="1" i="0" dirty="0">
                <a:effectLst/>
                <a:latin typeface="century gothic" panose="020B0502020202020204" pitchFamily="34" charset="0"/>
              </a:rPr>
            </a:br>
            <a:r>
              <a:rPr lang="en-US" b="1" i="0" dirty="0">
                <a:effectLst/>
                <a:latin typeface="century gothic" panose="020B0502020202020204" pitchFamily="34" charset="0"/>
              </a:rPr>
              <a:t>PPL theory E-learning(online theory)</a:t>
            </a:r>
          </a:p>
          <a:p>
            <a:pPr marL="0" indent="0">
              <a:buNone/>
            </a:pPr>
            <a:br>
              <a:rPr lang="en-US" b="1" i="0" dirty="0">
                <a:effectLst/>
                <a:latin typeface="century gothic" panose="020B0502020202020204" pitchFamily="34" charset="0"/>
              </a:rPr>
            </a:br>
            <a:r>
              <a:rPr lang="en-US" b="1" i="0" dirty="0">
                <a:effectLst/>
                <a:latin typeface="century gothic" panose="020B0502020202020204" pitchFamily="34" charset="0"/>
              </a:rPr>
              <a:t>ATPL theory preparation course</a:t>
            </a:r>
          </a:p>
          <a:p>
            <a:pPr marL="0" indent="0">
              <a:buNone/>
            </a:pPr>
            <a:br>
              <a:rPr lang="en-US" b="1" i="0" dirty="0">
                <a:effectLst/>
                <a:latin typeface="century gothic" panose="020B0502020202020204" pitchFamily="34" charset="0"/>
              </a:rPr>
            </a:br>
            <a:r>
              <a:rPr lang="en-US" b="1" i="0" dirty="0">
                <a:effectLst/>
                <a:latin typeface="century gothic" panose="020B0502020202020204" pitchFamily="34" charset="0"/>
              </a:rPr>
              <a:t>PPL(theory and flying) with CPL(theory)</a:t>
            </a:r>
          </a:p>
          <a:p>
            <a:pPr marL="0" indent="0">
              <a:buNone/>
            </a:pPr>
            <a:br>
              <a:rPr lang="en-US" b="1" i="0" dirty="0">
                <a:effectLst/>
                <a:latin typeface="century gothic" panose="020B0502020202020204" pitchFamily="34" charset="0"/>
              </a:rPr>
            </a:br>
            <a:r>
              <a:rPr lang="en-US" b="1" i="0" dirty="0">
                <a:effectLst/>
                <a:latin typeface="century gothic" panose="020B0502020202020204" pitchFamily="34" charset="0"/>
              </a:rPr>
              <a:t>PPL(theory and flying)</a:t>
            </a:r>
          </a:p>
          <a:p>
            <a:pPr marL="0" indent="0">
              <a:buNone/>
            </a:pPr>
            <a:br>
              <a:rPr lang="en-US" b="1" i="0" dirty="0">
                <a:effectLst/>
                <a:latin typeface="century gothic" panose="020B0502020202020204" pitchFamily="34" charset="0"/>
              </a:rPr>
            </a:br>
            <a:r>
              <a:rPr lang="en-US" b="1" i="0" dirty="0">
                <a:effectLst/>
                <a:latin typeface="century gothic" panose="020B0502020202020204" pitchFamily="34" charset="0"/>
              </a:rPr>
              <a:t>overseas license conversion</a:t>
            </a: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01D021-DE1E-4AF5-91A0-9FFF725B14C8}"/>
              </a:ext>
            </a:extLst>
          </p:cNvPr>
          <p:cNvCxnSpPr>
            <a:cxnSpLocks/>
          </p:cNvCxnSpPr>
          <p:nvPr/>
        </p:nvCxnSpPr>
        <p:spPr>
          <a:xfrm>
            <a:off x="448733" y="1676400"/>
            <a:ext cx="6646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375DEC4-1102-4EB2-A79D-8FE9DA24E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141" y="0"/>
            <a:ext cx="2181804" cy="10584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4671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4806-DEBD-4A55-89B4-F3846C59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39917"/>
            <a:ext cx="7010216" cy="1143498"/>
          </a:xfrm>
        </p:spPr>
        <p:txBody>
          <a:bodyPr>
            <a:normAutofit/>
          </a:bodyPr>
          <a:lstStyle/>
          <a:p>
            <a:r>
              <a:rPr lang="en-US" dirty="0"/>
              <a:t>Selection process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0A092-94D8-44C0-949C-26E25A7CB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fontAlgn="base"/>
            <a:r>
              <a:rPr lang="en-US" i="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Selection process fee is INR 5,000/= , and it has to be paid through online payment link which will be sent after successful submission of this application form. Candidate Screening will be done in 2 stages,</a:t>
            </a:r>
            <a:br>
              <a:rPr lang="en-US" i="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i="0" dirty="0">
              <a:solidFill>
                <a:srgbClr val="444444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Stage 1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Online Entrance Exam , No need to travel, can be attempted from any place.</a:t>
            </a:r>
            <a:b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u="sng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Syllabus :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General English, Math, Physics, Reasoning and Aptitude, 10+2 level Objective type questions (No Negative Marking)</a:t>
            </a:r>
            <a:b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u="sng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 Dates: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Every Tuesday between the tentative dates. You can choose to appear for exams on any one of the given dates.</a:t>
            </a:r>
            <a:b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Stage 2: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Candidates qualifying the Stage 1 will be called for an online interview which will be conducted within 7 days from the date of Online Entrance Exam.</a:t>
            </a:r>
          </a:p>
          <a:p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AD9BA-5E39-4062-ACBF-022996582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141" y="0"/>
            <a:ext cx="2181804" cy="10584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0BB6BD-86F1-4855-94F7-8A6085723208}"/>
              </a:ext>
            </a:extLst>
          </p:cNvPr>
          <p:cNvCxnSpPr/>
          <p:nvPr/>
        </p:nvCxnSpPr>
        <p:spPr>
          <a:xfrm>
            <a:off x="228600" y="1483415"/>
            <a:ext cx="773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05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A02D-992B-4FDC-8CFC-DD53A371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3" y="0"/>
            <a:ext cx="7433549" cy="1778499"/>
          </a:xfrm>
        </p:spPr>
        <p:txBody>
          <a:bodyPr>
            <a:normAutofit/>
          </a:bodyPr>
          <a:lstStyle/>
          <a:p>
            <a:r>
              <a:rPr lang="en-US" dirty="0"/>
              <a:t>Selection &amp; admission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4395-8AED-4E00-9D50-51EDD57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Candidates are required to have a valid personal e-mail ID. In case a candidate does not have a valid personal e-mail ID, they should create a new e-mail ID before applying online.</a:t>
            </a:r>
          </a:p>
          <a:p>
            <a:pPr fontAlgn="base"/>
            <a:br>
              <a:rPr lang="en-US" dirty="0">
                <a:effectLst/>
              </a:rPr>
            </a:br>
            <a:r>
              <a:rPr lang="en-US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Name of candidate, his/ her father's name, etc. should be spelled correctly in the application as it appears in the certificates uploaded.</a:t>
            </a:r>
          </a:p>
          <a:p>
            <a:pPr fontAlgn="base"/>
            <a:r>
              <a:rPr lang="en-US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Please make sure that the details and information filled in this form are matched with the information in the documents uploaded. </a:t>
            </a:r>
          </a:p>
          <a:p>
            <a:pPr fontAlgn="base"/>
            <a:r>
              <a:rPr lang="en-US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At any point you can save the form and complete the application later by using the link provided after saving the form. Fee for this course is INR 40,00,000/= (INR Forty Lac Only) payable in 2 installments. Detailed Fee Structure and Payment Schedule will be shared after successful submission of this form.</a:t>
            </a:r>
          </a:p>
          <a:p>
            <a:pPr fontAlgn="base"/>
            <a:r>
              <a:rPr lang="en-US" sz="3800" b="1" dirty="0">
                <a:solidFill>
                  <a:srgbClr val="444444"/>
                </a:solidFill>
                <a:latin typeface="trebuchet ms" panose="020B0603020202020204" pitchFamily="34" charset="0"/>
              </a:rPr>
              <a:t>To fill the form, </a:t>
            </a:r>
            <a:r>
              <a:rPr lang="en-US" sz="3800" b="1" dirty="0">
                <a:solidFill>
                  <a:srgbClr val="444444"/>
                </a:solidFill>
                <a:latin typeface="trebuchet ms" panose="020B0603020202020204" pitchFamily="34" charset="0"/>
                <a:hlinkClick r:id="rId2"/>
              </a:rPr>
              <a:t>click here</a:t>
            </a:r>
            <a:r>
              <a:rPr lang="en-US" sz="3800" b="1" dirty="0">
                <a:solidFill>
                  <a:srgbClr val="444444"/>
                </a:solidFill>
                <a:latin typeface="trebuchet ms" panose="020B0603020202020204" pitchFamily="34" charset="0"/>
              </a:rPr>
              <a:t>.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D3E0A-4616-40DA-858A-EA85D3258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141" y="0"/>
            <a:ext cx="2181804" cy="10584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6F91AB-E5DE-42FA-A35B-84708653E397}"/>
              </a:ext>
            </a:extLst>
          </p:cNvPr>
          <p:cNvCxnSpPr/>
          <p:nvPr/>
        </p:nvCxnSpPr>
        <p:spPr>
          <a:xfrm>
            <a:off x="169333" y="1778499"/>
            <a:ext cx="8060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23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692C-295A-4E31-B89B-E1BF8D2A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CA89-F62C-4BE2-ABAD-9A372A501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1" y="1660590"/>
            <a:ext cx="6442950" cy="3536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Bahnschrift Light SemiCondensed" panose="020B0502040204020203" pitchFamily="34" charset="0"/>
              </a:rPr>
              <a:t>You can contact us via the form on the website by asking your queries or by calling us on +919574936584/8793654782</a:t>
            </a:r>
            <a:endParaRPr lang="en-IN" sz="3200" dirty="0">
              <a:latin typeface="Bahnschrift Light SemiCondense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81DA5-966A-457F-BF59-CB7AF9976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141" y="0"/>
            <a:ext cx="2181804" cy="10584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7EC77A-03D9-41FB-8393-8EF863BFAA8D}"/>
              </a:ext>
            </a:extLst>
          </p:cNvPr>
          <p:cNvCxnSpPr/>
          <p:nvPr/>
        </p:nvCxnSpPr>
        <p:spPr>
          <a:xfrm>
            <a:off x="499533" y="1660590"/>
            <a:ext cx="7509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50423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</TotalTime>
  <Words>636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Bahnschrift Light SemiCondensed</vt:lpstr>
      <vt:lpstr>Calibri</vt:lpstr>
      <vt:lpstr>Calibri Light</vt:lpstr>
      <vt:lpstr>century gothic</vt:lpstr>
      <vt:lpstr>Impact</vt:lpstr>
      <vt:lpstr>Open Sans</vt:lpstr>
      <vt:lpstr>trebuchet ms</vt:lpstr>
      <vt:lpstr>Office Theme</vt:lpstr>
      <vt:lpstr>Main Event</vt:lpstr>
      <vt:lpstr>BLING AVIATION CLUB</vt:lpstr>
      <vt:lpstr>WHY CHOOSE BAC?</vt:lpstr>
      <vt:lpstr>Eligibility criteria</vt:lpstr>
      <vt:lpstr>COURSES OFFERED</vt:lpstr>
      <vt:lpstr>Selection process </vt:lpstr>
      <vt:lpstr>Selection &amp; admission requirements</vt:lpstr>
      <vt:lpstr>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BLING AVIATION CLUB</dc:title>
  <dc:creator>Aaryan Kukade</dc:creator>
  <cp:lastModifiedBy>Aaryan Kukade</cp:lastModifiedBy>
  <cp:revision>5</cp:revision>
  <dcterms:created xsi:type="dcterms:W3CDTF">2021-06-17T09:46:29Z</dcterms:created>
  <dcterms:modified xsi:type="dcterms:W3CDTF">2022-04-01T03:12:13Z</dcterms:modified>
</cp:coreProperties>
</file>