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7" r:id="rId19"/>
    <p:sldId id="278" r:id="rId20"/>
    <p:sldId id="275" r:id="rId21"/>
    <p:sldId id="260" r:id="rId22"/>
    <p:sldId id="279" r:id="rId23"/>
    <p:sldId id="273" r:id="rId24"/>
    <p:sldId id="276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7BCE2F-D61D-4E62-9703-CE4355CD4BE1}" type="datetimeFigureOut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F89C0AE-FA5D-4CAC-A347-B98AF004D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02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1A9F68A-0DBD-43D5-954F-5B0E34CD104D}" type="datetimeFigureOut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B3FFB0F-448F-4553-814C-95956908CA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984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E9D18D-4FE8-4E69-AB97-47DCCDB42C71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16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05000" y="6477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5B8F1-32C4-4FA6-8475-9736D3D6E897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770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7C20E-1F2E-4809-B9E2-100F2AADB4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3F55A-A4D5-4B86-8122-8AFC95685EE5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6EEC-13A4-413A-89D0-B2CAFE7902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6A766-C7D8-4D98-ACCC-A19565F1367B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BCCEA-27B6-4C84-9D21-A548A690A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B409-A68F-45CE-BA1A-AB9D1DC02882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E4B61-D119-4C2A-B0FD-8BB9E4349C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0853B-E912-45C7-84AE-E7FB77CE837C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E44AA-0150-4A50-A27C-0310240D41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9EC6-8B01-4B40-8478-17258611CA64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821DF-A11E-4644-91CD-53DC8D5D7B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3998C-1701-446A-9C46-D70577BCF9E9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62E9A-6385-4C30-BDC6-E81C10C422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091E7-AFA4-4D48-BA7B-D775766DCBAE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E3F67-2221-4A6C-A554-369E8559BB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9363A-8EF7-4FF5-8770-A37D92B16B0D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8EDC-486C-486D-91C3-F0BB61E194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AF787-0912-409D-AAE9-FD1773A7772B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6279-1404-4E11-81FA-B82ECB6FDC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ECAC5-C6B8-433A-9C87-46EDF975B513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DB8F-D98A-42F3-AE15-FEC73D37FF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141F0A5-EDB1-44ED-A710-B04655A3E7C2}" type="datetime1">
              <a:rPr lang="en-US"/>
              <a:pPr>
                <a:defRPr/>
              </a:pPr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3CEE0F-0A67-4BAA-86C5-A7ABFBF9A6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e-scholarship.org/about-the-scholarship/indi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/>
              <a:t>Introduction To IEEE Power and Energy Society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35504-A795-49E7-B3EC-537AD170FF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based Tutoria</a:t>
            </a:r>
            <a:r>
              <a:rPr lang="en-US" dirty="0"/>
              <a:t>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Are geared toward the experienced power engineering professionals and offer in-depth knowledge on a wide array of engineering topics</a:t>
            </a:r>
          </a:p>
          <a:p>
            <a:r>
              <a:rPr lang="en-US" sz="2400" dirty="0"/>
              <a:t>Are often half-day or full-day conference presentations</a:t>
            </a:r>
          </a:p>
          <a:p>
            <a:r>
              <a:rPr lang="en-US" sz="2400" dirty="0"/>
              <a:t>Consist of multi-part series, which are presented live, recorded, and archived in the IEEE PES Resource Center</a:t>
            </a:r>
          </a:p>
          <a:p>
            <a:r>
              <a:rPr lang="en-US" sz="2400" dirty="0"/>
              <a:t>Typically last approximately 80 minutes (60 minutes for the presentation and 20 minutes for Q&amp;A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Access to Tutorial Library</a:t>
            </a:r>
            <a:endParaRPr lang="en-US" sz="24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F8EDC-486C-486D-91C3-F0BB61E194C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14400"/>
            <a:ext cx="59817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 Plain Talk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Provide overviews of the power and energy industry's technical aspects for power industry professionals and engineers new to the industry</a:t>
            </a:r>
          </a:p>
          <a:p>
            <a:r>
              <a:rPr lang="en-US" sz="2800" dirty="0"/>
              <a:t>Offer insight into the demands of regulators, consumer groups, and trends that impact power systems operations</a:t>
            </a:r>
          </a:p>
          <a:p>
            <a:r>
              <a:rPr lang="en-US" sz="2800" dirty="0"/>
              <a:t>Are presented live in-person taught in a classroom setting by subject matter experts and Online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Access to PES Plain Talk Library</a:t>
            </a:r>
            <a:endParaRPr lang="en-US" sz="28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F8EDC-486C-486D-91C3-F0BB61E194C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03546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8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Educational Credits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CEU(Continuing Education Unit) is a currency of sorts that helps to measure a person’s participation in formal education programs.</a:t>
            </a:r>
          </a:p>
          <a:p>
            <a:r>
              <a:rPr lang="en-US" sz="2800" dirty="0" smtClean="0"/>
              <a:t>PDH are Professional Development hours.</a:t>
            </a:r>
          </a:p>
          <a:p>
            <a:r>
              <a:rPr lang="en-US" sz="2800" dirty="0" smtClean="0"/>
              <a:t>Members can earn 0.1CEU/10PDH credits by attending PES Web Tutorials &amp; 0.8 CEU Credits are awarded per session for Plain Talks.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a good News!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17638"/>
            <a:ext cx="3886200" cy="3886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PES Resource Center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Thousands of peer-reviewed technical resources are available on demand and accessible from anywhere. </a:t>
            </a:r>
            <a:endParaRPr lang="en-US" sz="2800" dirty="0" smtClean="0"/>
          </a:p>
          <a:p>
            <a:r>
              <a:rPr lang="en-US" sz="2800" dirty="0" smtClean="0"/>
              <a:t>Developed </a:t>
            </a:r>
            <a:r>
              <a:rPr lang="en-US" sz="2800" dirty="0"/>
              <a:t>by experts in industry and academia, these resources support continuous learning as well as virtual instruction and professional development during the current challenging times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With Resource Center Members can get access to Conference Videos and Slides, Technical Publications and Educational Materials.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Features of IEEE PES Resonance center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Conference presentations</a:t>
            </a:r>
          </a:p>
          <a:p>
            <a:r>
              <a:rPr lang="en-US" sz="2800" dirty="0" smtClean="0"/>
              <a:t>Technical Publications</a:t>
            </a:r>
          </a:p>
          <a:p>
            <a:r>
              <a:rPr lang="en-US" sz="2800" dirty="0" smtClean="0"/>
              <a:t>On Demand Webinars &amp; Tutorials</a:t>
            </a:r>
          </a:p>
          <a:p>
            <a:r>
              <a:rPr lang="en-US" sz="2800" dirty="0" smtClean="0"/>
              <a:t>Live WebEx Registration</a:t>
            </a:r>
          </a:p>
          <a:p>
            <a:r>
              <a:rPr lang="en-US" sz="2800" dirty="0" smtClean="0"/>
              <a:t>PES Magazine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Electrification Magazine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IEEE Electrification Magazine</a:t>
            </a:r>
            <a:r>
              <a:rPr lang="en-US" sz="2800" dirty="0"/>
              <a:t> is a quarterly magazine dedicated to disseminating information on all matters related to </a:t>
            </a:r>
            <a:r>
              <a:rPr lang="en-US" sz="2800" dirty="0" err="1"/>
              <a:t>microgrids</a:t>
            </a:r>
            <a:r>
              <a:rPr lang="en-US" sz="2800" dirty="0"/>
              <a:t> onboard electric vehicles, ships, trains, planes, and off-grid applications, including electrification of remote communities and </a:t>
            </a:r>
            <a:r>
              <a:rPr lang="en-US" sz="2800" dirty="0" err="1"/>
              <a:t>decarbonization</a:t>
            </a:r>
            <a:r>
              <a:rPr lang="en-US" sz="2800" dirty="0"/>
              <a:t> strategies. 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Power &amp; Energy Magazine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IEEE Power &amp; Energy Magazine</a:t>
            </a:r>
            <a:r>
              <a:rPr lang="en-US" sz="2800" dirty="0"/>
              <a:t> is dedicated to disseminating information on all matters of interest to electric power engineers and other professionals involved in the electric power industry </a:t>
            </a:r>
            <a:endParaRPr lang="en-US" sz="2800" dirty="0" smtClean="0"/>
          </a:p>
          <a:p>
            <a:r>
              <a:rPr lang="en-US" sz="2800" dirty="0"/>
              <a:t> </a:t>
            </a:r>
            <a:r>
              <a:rPr lang="en-US" sz="2800" dirty="0" smtClean="0"/>
              <a:t> It focuses </a:t>
            </a:r>
            <a:r>
              <a:rPr lang="en-US" sz="2800" dirty="0"/>
              <a:t>on advanced concepts, technologies, and practices associated with all aspects of electric power from a technical perspective in </a:t>
            </a:r>
            <a:r>
              <a:rPr lang="en-US" sz="2800" dirty="0" smtClean="0"/>
              <a:t>energy with </a:t>
            </a:r>
            <a:r>
              <a:rPr lang="en-US" sz="2800" dirty="0"/>
              <a:t>nontechnical areas such as business, environmental, and social concerns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Mission </a:t>
            </a:r>
            <a:r>
              <a:rPr lang="en-US" dirty="0"/>
              <a:t>Of PEs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To be the leading provider of scientific and engineering information on electric power and energy for the betterment of society, and the preferred professional development source for our members</a:t>
            </a:r>
            <a:r>
              <a:rPr lang="en-US" sz="2000" dirty="0"/>
              <a:t>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7085F-A741-48DB-A9ED-0DAD3944AAF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 Notable Presentations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These are some of the best selected Presentations &amp; videos.</a:t>
            </a:r>
          </a:p>
          <a:p>
            <a:r>
              <a:rPr lang="en-US" sz="2800" dirty="0" smtClean="0"/>
              <a:t>The section has mostly all the Presentations and videos from conferences before 2013.</a:t>
            </a:r>
          </a:p>
          <a:p>
            <a:r>
              <a:rPr lang="en-US" sz="2800" dirty="0" smtClean="0"/>
              <a:t>All current Presentation materials are now on Resource Center.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IEEE </a:t>
            </a:r>
            <a:r>
              <a:rPr lang="en-US" dirty="0"/>
              <a:t>Open Access Journal of Power and Energy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800" dirty="0" smtClean="0"/>
              <a:t>The</a:t>
            </a:r>
            <a:r>
              <a:rPr lang="en-US" sz="2800" dirty="0"/>
              <a:t> </a:t>
            </a:r>
            <a:r>
              <a:rPr lang="en-US" sz="2800" i="1" dirty="0"/>
              <a:t>IEEE Open Access Journal of Power and Energy</a:t>
            </a:r>
            <a:r>
              <a:rPr lang="en-US" sz="2800" dirty="0"/>
              <a:t> is intended to be a technical journal focusing on the development, planning, design, construction, </a:t>
            </a:r>
            <a:r>
              <a:rPr lang="en-US" sz="2800" dirty="0" smtClean="0"/>
              <a:t>maintenance and many other aspects.</a:t>
            </a:r>
          </a:p>
          <a:p>
            <a:r>
              <a:rPr lang="en-US" sz="2800" dirty="0"/>
              <a:t>The </a:t>
            </a:r>
            <a:r>
              <a:rPr lang="en-US" sz="2800" i="1" dirty="0"/>
              <a:t>IEEE Open Access Journal of Power and Energy</a:t>
            </a:r>
            <a:r>
              <a:rPr lang="en-US" sz="2800" dirty="0"/>
              <a:t> is a fully electronic, open access publication. It is published by volume only (one volume and single issue a year).</a:t>
            </a:r>
            <a:endParaRPr lang="en-US" sz="2800" dirty="0" smtClean="0"/>
          </a:p>
          <a:p>
            <a:endParaRPr lang="en-US" sz="2400" dirty="0" smtClean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 Author’s kit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objective of the Author’s Kit is to provide guidelines for uniform format and style of technical publications to enable efficient reading and reference at a cost that permits publication of all papers accepted by the IEEE Power &amp; Energy Society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This Author’s Kit is a reference document</a:t>
            </a:r>
            <a:r>
              <a:rPr lang="en-US" sz="2800" dirty="0" smtClean="0"/>
              <a:t>.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</a:t>
            </a:r>
            <a:r>
              <a:rPr lang="en-US" dirty="0" err="1" smtClean="0"/>
              <a:t>Collabratec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 is </a:t>
            </a:r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/>
              <a:t>networking platform exclusively for IEEE members around the globe to connect, network, share and innovate technology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Connect with any IEEE member/volunteer around the </a:t>
            </a:r>
            <a:r>
              <a:rPr lang="en-US" sz="2800" dirty="0" smtClean="0"/>
              <a:t>globe</a:t>
            </a:r>
          </a:p>
          <a:p>
            <a:r>
              <a:rPr lang="en-US" sz="2800" dirty="0"/>
              <a:t>Create relevant groups with </a:t>
            </a:r>
            <a:r>
              <a:rPr lang="en-US" sz="2800" dirty="0" smtClean="0"/>
              <a:t>people</a:t>
            </a:r>
          </a:p>
          <a:p>
            <a:r>
              <a:rPr lang="en-IN" sz="2800" dirty="0"/>
              <a:t>Find out job </a:t>
            </a:r>
            <a:r>
              <a:rPr lang="en-IN" sz="2800" dirty="0" smtClean="0"/>
              <a:t>opportunities</a:t>
            </a:r>
          </a:p>
          <a:p>
            <a:r>
              <a:rPr lang="en-IN" sz="2800" b="1" dirty="0"/>
              <a:t> </a:t>
            </a:r>
            <a:r>
              <a:rPr lang="en-IN" sz="2800" dirty="0"/>
              <a:t>Search for local </a:t>
            </a:r>
            <a:r>
              <a:rPr lang="en-IN" sz="2800" dirty="0" smtClean="0"/>
              <a:t>events/conferences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IEEE PES India Scholarship Award(IPISA)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/>
              <a:t>This award has been established to encourage young people entering the Electrical engineering and technology profession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amount of scholarship will be </a:t>
            </a:r>
            <a:r>
              <a:rPr lang="en-US" sz="2800" dirty="0" err="1"/>
              <a:t>Rs</a:t>
            </a:r>
            <a:r>
              <a:rPr lang="en-US" sz="2800" dirty="0"/>
              <a:t>. 75,000/- (</a:t>
            </a:r>
            <a:r>
              <a:rPr lang="en-US" sz="2800" dirty="0" err="1"/>
              <a:t>Rs</a:t>
            </a:r>
            <a:r>
              <a:rPr lang="en-US" sz="2800" dirty="0"/>
              <a:t>. Seventy five thousand only) per student per year to be renewed annually for entire duration of degree course subject to further qualifying </a:t>
            </a:r>
            <a:r>
              <a:rPr lang="en-US" sz="2800" dirty="0" smtClean="0"/>
              <a:t>requirements.</a:t>
            </a:r>
          </a:p>
          <a:p>
            <a:r>
              <a:rPr lang="en-US" sz="2800" dirty="0" smtClean="0"/>
              <a:t>For more details visit:</a:t>
            </a:r>
            <a:r>
              <a:rPr lang="en-IN" sz="2800" dirty="0">
                <a:hlinkClick r:id="rId2"/>
              </a:rPr>
              <a:t>https://www.ee-scholarship.org/about-the-scholarship/india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IEEE PES at a Glance</a:t>
            </a:r>
            <a:endParaRPr lang="en-US" sz="2400" dirty="0"/>
          </a:p>
          <a:p>
            <a:r>
              <a:rPr lang="en-US" sz="2400" dirty="0"/>
              <a:t>Established in 1884</a:t>
            </a:r>
          </a:p>
          <a:p>
            <a:r>
              <a:rPr lang="en-US" sz="2400" dirty="0"/>
              <a:t>40,000 members worldwide</a:t>
            </a:r>
          </a:p>
          <a:p>
            <a:r>
              <a:rPr lang="en-US" sz="2400" dirty="0"/>
              <a:t>250+ local chapters across 10 global regions</a:t>
            </a:r>
          </a:p>
          <a:p>
            <a:r>
              <a:rPr lang="en-US" sz="2400" dirty="0"/>
              <a:t>Eight peer-reviewed technical publications</a:t>
            </a:r>
          </a:p>
          <a:p>
            <a:r>
              <a:rPr lang="en-US" sz="2400" dirty="0"/>
              <a:t>20 technical committees</a:t>
            </a:r>
          </a:p>
          <a:p>
            <a:r>
              <a:rPr lang="en-US" sz="2400" dirty="0"/>
              <a:t>400+ related standards</a:t>
            </a:r>
          </a:p>
          <a:p>
            <a:r>
              <a:rPr lang="en-US" sz="2400" dirty="0"/>
              <a:t>40+ conferences per year, plus hundreds of local meetings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Committees </a:t>
            </a:r>
            <a:r>
              <a:rPr lang="en-US" dirty="0"/>
              <a:t>of the Technical Council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b="1" dirty="0" smtClean="0"/>
              <a:t>Analytic Methods for Power Systems</a:t>
            </a:r>
            <a:endParaRPr lang="en-IN" sz="2800" b="1" dirty="0" smtClean="0"/>
          </a:p>
          <a:p>
            <a:r>
              <a:rPr lang="en-US" sz="2800" b="1" dirty="0" smtClean="0"/>
              <a:t>Electric Machinery</a:t>
            </a:r>
          </a:p>
          <a:p>
            <a:r>
              <a:rPr lang="en-US" sz="2800" b="1" dirty="0" smtClean="0"/>
              <a:t>Energy Development and Power Generation</a:t>
            </a:r>
          </a:p>
          <a:p>
            <a:r>
              <a:rPr lang="en-US" sz="2800" b="1" dirty="0" smtClean="0"/>
              <a:t>Energy storage &amp; Stationary Battery</a:t>
            </a:r>
          </a:p>
          <a:p>
            <a:r>
              <a:rPr lang="en-US" sz="2800" b="1" dirty="0" smtClean="0"/>
              <a:t>Nuclear Power Engineering</a:t>
            </a:r>
          </a:p>
          <a:p>
            <a:r>
              <a:rPr lang="en-US" sz="2800" b="1" dirty="0" smtClean="0"/>
              <a:t>Power Systems Communications and </a:t>
            </a:r>
            <a:r>
              <a:rPr lang="en-US" sz="2800" b="1" dirty="0" err="1" smtClean="0"/>
              <a:t>Cybersecurity</a:t>
            </a:r>
            <a:endParaRPr lang="en-IN" sz="2800" b="1" dirty="0" smtClean="0"/>
          </a:p>
          <a:p>
            <a:pPr marL="0" indent="0">
              <a:buNone/>
            </a:pPr>
            <a:r>
              <a:rPr lang="en-IN" b="1" dirty="0"/>
              <a:t> 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0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 University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your knowledge and educational credit earning potential, IEEE Power &amp; Energy Society’s PES University offers continuing education products for PES members </a:t>
            </a:r>
            <a:r>
              <a:rPr lang="en-US" sz="2800" dirty="0" smtClean="0"/>
              <a:t>by </a:t>
            </a:r>
            <a:r>
              <a:rPr lang="en-US" sz="2800" dirty="0"/>
              <a:t>providing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 1. Webinars</a:t>
            </a:r>
          </a:p>
          <a:p>
            <a:pPr marL="0" indent="0">
              <a:buNone/>
            </a:pPr>
            <a:r>
              <a:rPr lang="en-US" sz="2800" dirty="0" smtClean="0"/>
              <a:t> 2. Web based Tutorials</a:t>
            </a:r>
          </a:p>
          <a:p>
            <a:pPr marL="0" indent="0">
              <a:buNone/>
            </a:pPr>
            <a:r>
              <a:rPr lang="en-US" sz="2800" dirty="0" smtClean="0"/>
              <a:t> 3. Plain Talk Courses 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7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Webinars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IEEE PES Webinars are offered across 4 categories:</a:t>
            </a:r>
          </a:p>
          <a:p>
            <a:pPr marL="0" indent="0">
              <a:buNone/>
            </a:pPr>
            <a:r>
              <a:rPr lang="en-US" sz="3600" dirty="0" smtClean="0"/>
              <a:t> </a:t>
            </a:r>
            <a:r>
              <a:rPr lang="en-US" sz="2800" dirty="0" smtClean="0"/>
              <a:t>1.Technical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2.Professional Development &amp; Plain Talk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3.Research Paper &amp; Publications</a:t>
            </a:r>
          </a:p>
          <a:p>
            <a:pPr marL="0" indent="0">
              <a:buNone/>
            </a:pPr>
            <a:r>
              <a:rPr lang="en-US" sz="3600" dirty="0" smtClean="0"/>
              <a:t>  </a:t>
            </a:r>
            <a:r>
              <a:rPr lang="en-US" sz="2800" dirty="0" smtClean="0"/>
              <a:t>Access to PES Webinar Library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Engineering and energy topics presented by practitioners. </a:t>
            </a:r>
            <a:endParaRPr lang="en-US" sz="2800" dirty="0" smtClean="0"/>
          </a:p>
          <a:p>
            <a:r>
              <a:rPr lang="en-US" sz="2800" dirty="0" smtClean="0"/>
              <a:t>These </a:t>
            </a:r>
            <a:r>
              <a:rPr lang="en-US" sz="2800" dirty="0"/>
              <a:t>webinars are geared toward power and energy professionals and engineers.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04823"/>
            <a:ext cx="6134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Professional Development &amp; Plain Talk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/>
              <a:t>Issues/“hot topics” that are relevant in the power and energy industry today. Topics are intended for individuals who do not have an engineering background.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429000"/>
            <a:ext cx="6248400" cy="301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Paper &amp; Publications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Hear first-hand from authors published in </a:t>
            </a:r>
            <a:r>
              <a:rPr lang="en-US" sz="2800" dirty="0" err="1"/>
              <a:t>IEEExplore</a:t>
            </a:r>
            <a:r>
              <a:rPr lang="en-US" sz="2800" dirty="0"/>
              <a:t> and other industry publications regarding recently published research related to the power and energy industry.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31667"/>
            <a:ext cx="7162800" cy="2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0-IEEE-PES-Template-Office07-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2010-IEEE-PES-Template-Office07-V2</Template>
  <TotalTime>1057</TotalTime>
  <Words>758</Words>
  <Application>Microsoft Office PowerPoint</Application>
  <PresentationFormat>On-screen Show (4:3)</PresentationFormat>
  <Paragraphs>118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2010-IEEE-PES-Template-Office07-V2</vt:lpstr>
      <vt:lpstr>Introduction To IEEE Power and Energy Society</vt:lpstr>
      <vt:lpstr> Mission Of PEs </vt:lpstr>
      <vt:lpstr>PowerPoint Presentation</vt:lpstr>
      <vt:lpstr>  Committees of the Technical Council </vt:lpstr>
      <vt:lpstr>PES University</vt:lpstr>
      <vt:lpstr>Webinars</vt:lpstr>
      <vt:lpstr>Technical</vt:lpstr>
      <vt:lpstr> Professional Development &amp; Plain Talk</vt:lpstr>
      <vt:lpstr>Research Paper &amp; Publications</vt:lpstr>
      <vt:lpstr>Web based Tutorial</vt:lpstr>
      <vt:lpstr>PowerPoint Presentation</vt:lpstr>
      <vt:lpstr>PES Plain Talk</vt:lpstr>
      <vt:lpstr>PowerPoint Presentation</vt:lpstr>
      <vt:lpstr>Educational Credits</vt:lpstr>
      <vt:lpstr>Here’s a good News!</vt:lpstr>
      <vt:lpstr>IEEE PES Resource Center</vt:lpstr>
      <vt:lpstr> Features of IEEE PES Resonance center</vt:lpstr>
      <vt:lpstr>IEEE Electrification Magazine</vt:lpstr>
      <vt:lpstr>IEEE Power &amp; Energy Magazine</vt:lpstr>
      <vt:lpstr>PES Notable Presentations</vt:lpstr>
      <vt:lpstr>  IEEE Open Access Journal of Power and Energy </vt:lpstr>
      <vt:lpstr>PES Author’s kit </vt:lpstr>
      <vt:lpstr>IEEE Collabratec</vt:lpstr>
      <vt:lpstr> IEEE PES India Scholarship Award(IPISA)</vt:lpstr>
    </vt:vector>
  </TitlesOfParts>
  <Company>IEEE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IEEE</dc:creator>
  <cp:lastModifiedBy>Pranav Ghag</cp:lastModifiedBy>
  <cp:revision>32</cp:revision>
  <dcterms:created xsi:type="dcterms:W3CDTF">2010-10-12T18:25:44Z</dcterms:created>
  <dcterms:modified xsi:type="dcterms:W3CDTF">2020-05-13T07:37:44Z</dcterms:modified>
</cp:coreProperties>
</file>