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457" r:id="rId2"/>
    <p:sldId id="4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6BFA7-1449-4390-A95C-92D52F30419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2ABAD-4236-4AE1-B917-F060FDAF2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59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2ABAD-4236-4AE1-B917-F060FDAF2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2024, Amazon Web Services, Inc. or its affiliates.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7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9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F4DC-1AD4-45FA-91CD-A927BBA03DE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E994-DC48-4BF8-8DCD-D3BEC84EE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9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32" Type="http://schemas.openxmlformats.org/officeDocument/2006/relationships/image" Target="../media/image38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Relationship Id="rId27" Type="http://schemas.openxmlformats.org/officeDocument/2006/relationships/image" Target="../media/image33.png"/><Relationship Id="rId30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2" descr="User resource icon for the General Icons category.">
            <a:extLst>
              <a:ext uri="{FF2B5EF4-FFF2-40B4-BE49-F238E27FC236}">
                <a16:creationId xmlns:a16="http://schemas.microsoft.com/office/drawing/2014/main" id="{D3FCDB7F-683E-4484-95A8-98DE7674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576765" y="29626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9">
            <a:extLst>
              <a:ext uri="{FF2B5EF4-FFF2-40B4-BE49-F238E27FC236}">
                <a16:creationId xmlns:a16="http://schemas.microsoft.com/office/drawing/2014/main" id="{4DE1AC13-586D-4D66-AE44-D6FE654D4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790" y="3419856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5" name="Graphic 44" descr="Magnifying glass resource icon for the General Icons category.">
            <a:extLst>
              <a:ext uri="{FF2B5EF4-FFF2-40B4-BE49-F238E27FC236}">
                <a16:creationId xmlns:a16="http://schemas.microsoft.com/office/drawing/2014/main" id="{C1DEB966-D84A-4A7D-B538-0B3D51F04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968873" y="2971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9">
            <a:extLst>
              <a:ext uri="{FF2B5EF4-FFF2-40B4-BE49-F238E27FC236}">
                <a16:creationId xmlns:a16="http://schemas.microsoft.com/office/drawing/2014/main" id="{7B5E1263-E732-9813-3416-C6F5445A2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272" y="3429000"/>
            <a:ext cx="12528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Frontend or User Interface (UI)</a:t>
            </a:r>
          </a:p>
        </p:txBody>
      </p:sp>
      <p:pic>
        <p:nvPicPr>
          <p:cNvPr id="7" name="Graphic 83" descr="Database resource icon for the General Icons category.">
            <a:extLst>
              <a:ext uri="{FF2B5EF4-FFF2-40B4-BE49-F238E27FC236}">
                <a16:creationId xmlns:a16="http://schemas.microsoft.com/office/drawing/2014/main" id="{A4EA38C2-1C7B-44FA-9C5B-CCA93A5AD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080" y="2962656"/>
            <a:ext cx="457200" cy="457200"/>
          </a:xfrm>
          <a:prstGeom prst="rect">
            <a:avLst/>
          </a:prstGeom>
        </p:spPr>
      </p:pic>
      <p:sp>
        <p:nvSpPr>
          <p:cNvPr id="8" name="TextBox 28">
            <a:extLst>
              <a:ext uri="{FF2B5EF4-FFF2-40B4-BE49-F238E27FC236}">
                <a16:creationId xmlns:a16="http://schemas.microsoft.com/office/drawing/2014/main" id="{C09AEDFB-0995-48F6-9EB6-75210B1CF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1105" y="348431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9" name="Graphic 15" descr="Gear resource icon for the General Icons category.">
            <a:extLst>
              <a:ext uri="{FF2B5EF4-FFF2-40B4-BE49-F238E27FC236}">
                <a16:creationId xmlns:a16="http://schemas.microsoft.com/office/drawing/2014/main" id="{AE1576A8-8CB6-47F8-A8FA-6D23E6ED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6406895" y="29626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9">
            <a:extLst>
              <a:ext uri="{FF2B5EF4-FFF2-40B4-BE49-F238E27FC236}">
                <a16:creationId xmlns:a16="http://schemas.microsoft.com/office/drawing/2014/main" id="{6F411D5B-6357-49F4-31EC-AED260E3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067" y="3475166"/>
            <a:ext cx="12528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cxnSp>
        <p:nvCxnSpPr>
          <p:cNvPr id="15" name="Straight Arrow Connector 14" descr="Arrow pointing from Chef workstation&#10;(local Chef repo) to Chef node.">
            <a:extLst>
              <a:ext uri="{FF2B5EF4-FFF2-40B4-BE49-F238E27FC236}">
                <a16:creationId xmlns:a16="http://schemas.microsoft.com/office/drawing/2014/main" id="{E2AD0F22-761D-94CD-84AE-AF6D781010A3}"/>
              </a:ext>
            </a:extLst>
          </p:cNvPr>
          <p:cNvCxnSpPr>
            <a:cxnSpLocks/>
          </p:cNvCxnSpPr>
          <p:nvPr/>
        </p:nvCxnSpPr>
        <p:spPr>
          <a:xfrm>
            <a:off x="4118827" y="3070960"/>
            <a:ext cx="63836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 descr="Arrow pointing from Chef workstation&#10;(local Chef repo) to Chef node.">
            <a:extLst>
              <a:ext uri="{FF2B5EF4-FFF2-40B4-BE49-F238E27FC236}">
                <a16:creationId xmlns:a16="http://schemas.microsoft.com/office/drawing/2014/main" id="{DD4ACCC9-E913-1154-F62F-D8CF8BF80138}"/>
              </a:ext>
            </a:extLst>
          </p:cNvPr>
          <p:cNvCxnSpPr>
            <a:cxnSpLocks/>
          </p:cNvCxnSpPr>
          <p:nvPr/>
        </p:nvCxnSpPr>
        <p:spPr>
          <a:xfrm>
            <a:off x="5595254" y="3159352"/>
            <a:ext cx="63836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Arrow pointing from Chef workstation&#10;(local Chef repo) to Chef node.">
            <a:extLst>
              <a:ext uri="{FF2B5EF4-FFF2-40B4-BE49-F238E27FC236}">
                <a16:creationId xmlns:a16="http://schemas.microsoft.com/office/drawing/2014/main" id="{21E19DEE-14A5-2EF6-F509-7E5195307A13}"/>
              </a:ext>
            </a:extLst>
          </p:cNvPr>
          <p:cNvCxnSpPr>
            <a:cxnSpLocks/>
          </p:cNvCxnSpPr>
          <p:nvPr/>
        </p:nvCxnSpPr>
        <p:spPr>
          <a:xfrm>
            <a:off x="7049150" y="3159352"/>
            <a:ext cx="63836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9DE8D7-19E2-1188-5D63-41BFE3FD99C3}"/>
              </a:ext>
            </a:extLst>
          </p:cNvPr>
          <p:cNvGrpSpPr/>
          <p:nvPr/>
        </p:nvGrpSpPr>
        <p:grpSpPr>
          <a:xfrm>
            <a:off x="6620256" y="3761309"/>
            <a:ext cx="1487424" cy="975284"/>
            <a:chOff x="6620256" y="3761309"/>
            <a:chExt cx="1487424" cy="975284"/>
          </a:xfrm>
        </p:grpSpPr>
        <p:sp>
          <p:nvSpPr>
            <p:cNvPr id="11" name="arrow1" descr="arrow pointing from Chef Automate&#10; to Check Workstation (local Chef repo).">
              <a:extLst>
                <a:ext uri="{FF2B5EF4-FFF2-40B4-BE49-F238E27FC236}">
                  <a16:creationId xmlns:a16="http://schemas.microsoft.com/office/drawing/2014/main" id="{67FD83B1-90AC-47C9-874A-B390E380F47D}"/>
                </a:ext>
              </a:extLst>
            </p:cNvPr>
            <p:cNvSpPr/>
            <p:nvPr/>
          </p:nvSpPr>
          <p:spPr>
            <a:xfrm rot="5400000" flipH="1">
              <a:off x="7232949" y="3861848"/>
              <a:ext cx="975269" cy="774192"/>
            </a:xfrm>
            <a:custGeom>
              <a:avLst/>
              <a:gdLst>
                <a:gd name="connsiteX0" fmla="*/ 1485900 w 1485900"/>
                <a:gd name="connsiteY0" fmla="*/ 0 h 698500"/>
                <a:gd name="connsiteX1" fmla="*/ 0 w 1485900"/>
                <a:gd name="connsiteY1" fmla="*/ 0 h 698500"/>
                <a:gd name="connsiteX2" fmla="*/ 0 w 14859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5900" h="698500">
                  <a:moveTo>
                    <a:pt x="1485900" y="0"/>
                  </a:moveTo>
                  <a:lnTo>
                    <a:pt x="0" y="0"/>
                  </a:lnTo>
                  <a:lnTo>
                    <a:pt x="0" y="6985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none" w="med" len="med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arrow1" descr="arrow pointing from Chef Automate&#10; to Check Workstation (local Chef repo).">
              <a:extLst>
                <a:ext uri="{FF2B5EF4-FFF2-40B4-BE49-F238E27FC236}">
                  <a16:creationId xmlns:a16="http://schemas.microsoft.com/office/drawing/2014/main" id="{5EF92314-AC03-6B7B-10E7-560B375CD85A}"/>
                </a:ext>
              </a:extLst>
            </p:cNvPr>
            <p:cNvSpPr/>
            <p:nvPr/>
          </p:nvSpPr>
          <p:spPr>
            <a:xfrm rot="10800000" flipH="1">
              <a:off x="6620256" y="3807475"/>
              <a:ext cx="1368614" cy="929118"/>
            </a:xfrm>
            <a:custGeom>
              <a:avLst/>
              <a:gdLst>
                <a:gd name="connsiteX0" fmla="*/ 1485900 w 1485900"/>
                <a:gd name="connsiteY0" fmla="*/ 0 h 698500"/>
                <a:gd name="connsiteX1" fmla="*/ 0 w 1485900"/>
                <a:gd name="connsiteY1" fmla="*/ 0 h 698500"/>
                <a:gd name="connsiteX2" fmla="*/ 0 w 14859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5900" h="698500">
                  <a:moveTo>
                    <a:pt x="1485900" y="0"/>
                  </a:moveTo>
                  <a:lnTo>
                    <a:pt x="0" y="0"/>
                  </a:lnTo>
                  <a:lnTo>
                    <a:pt x="0" y="6985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none" w="med" len="med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EF7646-5DEF-9B5C-18C0-95B32C0A3F4A}"/>
              </a:ext>
            </a:extLst>
          </p:cNvPr>
          <p:cNvGrpSpPr/>
          <p:nvPr/>
        </p:nvGrpSpPr>
        <p:grpSpPr>
          <a:xfrm flipV="1">
            <a:off x="5148070" y="1837827"/>
            <a:ext cx="1487424" cy="975284"/>
            <a:chOff x="6620256" y="3761309"/>
            <a:chExt cx="1487424" cy="975284"/>
          </a:xfrm>
        </p:grpSpPr>
        <p:sp>
          <p:nvSpPr>
            <p:cNvPr id="22" name="arrow1" descr="arrow pointing from Chef Automate&#10; to Check Workstation (local Chef repo).">
              <a:extLst>
                <a:ext uri="{FF2B5EF4-FFF2-40B4-BE49-F238E27FC236}">
                  <a16:creationId xmlns:a16="http://schemas.microsoft.com/office/drawing/2014/main" id="{F05CEEFA-EBED-F944-D00A-2FB0A4BB0A80}"/>
                </a:ext>
              </a:extLst>
            </p:cNvPr>
            <p:cNvSpPr/>
            <p:nvPr/>
          </p:nvSpPr>
          <p:spPr>
            <a:xfrm rot="5400000" flipH="1">
              <a:off x="7232949" y="3861848"/>
              <a:ext cx="975269" cy="774192"/>
            </a:xfrm>
            <a:custGeom>
              <a:avLst/>
              <a:gdLst>
                <a:gd name="connsiteX0" fmla="*/ 1485900 w 1485900"/>
                <a:gd name="connsiteY0" fmla="*/ 0 h 698500"/>
                <a:gd name="connsiteX1" fmla="*/ 0 w 1485900"/>
                <a:gd name="connsiteY1" fmla="*/ 0 h 698500"/>
                <a:gd name="connsiteX2" fmla="*/ 0 w 14859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5900" h="698500">
                  <a:moveTo>
                    <a:pt x="1485900" y="0"/>
                  </a:moveTo>
                  <a:lnTo>
                    <a:pt x="0" y="0"/>
                  </a:lnTo>
                  <a:lnTo>
                    <a:pt x="0" y="6985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none" w="med" len="med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row1" descr="arrow pointing from Chef Automate&#10; to Check Workstation (local Chef repo).">
              <a:extLst>
                <a:ext uri="{FF2B5EF4-FFF2-40B4-BE49-F238E27FC236}">
                  <a16:creationId xmlns:a16="http://schemas.microsoft.com/office/drawing/2014/main" id="{E9147464-F557-A3A7-1035-B9A2B5053A6A}"/>
                </a:ext>
              </a:extLst>
            </p:cNvPr>
            <p:cNvSpPr/>
            <p:nvPr/>
          </p:nvSpPr>
          <p:spPr>
            <a:xfrm rot="10800000" flipH="1">
              <a:off x="6620256" y="3807475"/>
              <a:ext cx="1368614" cy="929118"/>
            </a:xfrm>
            <a:custGeom>
              <a:avLst/>
              <a:gdLst>
                <a:gd name="connsiteX0" fmla="*/ 1485900 w 1485900"/>
                <a:gd name="connsiteY0" fmla="*/ 0 h 698500"/>
                <a:gd name="connsiteX1" fmla="*/ 0 w 1485900"/>
                <a:gd name="connsiteY1" fmla="*/ 0 h 698500"/>
                <a:gd name="connsiteX2" fmla="*/ 0 w 14859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5900" h="698500">
                  <a:moveTo>
                    <a:pt x="1485900" y="0"/>
                  </a:moveTo>
                  <a:lnTo>
                    <a:pt x="0" y="0"/>
                  </a:lnTo>
                  <a:lnTo>
                    <a:pt x="0" y="6985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none" w="med" len="med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24" name="Straight Arrow Connector 23" descr="Arrow pointing from Chef workstation&#10;(local Chef repo) to Chef node.">
            <a:extLst>
              <a:ext uri="{FF2B5EF4-FFF2-40B4-BE49-F238E27FC236}">
                <a16:creationId xmlns:a16="http://schemas.microsoft.com/office/drawing/2014/main" id="{C4C017C8-5445-0EFA-3A20-DEEAEFBFFF1A}"/>
              </a:ext>
            </a:extLst>
          </p:cNvPr>
          <p:cNvCxnSpPr>
            <a:cxnSpLocks/>
          </p:cNvCxnSpPr>
          <p:nvPr/>
        </p:nvCxnSpPr>
        <p:spPr>
          <a:xfrm flipH="1">
            <a:off x="4202586" y="3287368"/>
            <a:ext cx="63836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">
            <a:extLst>
              <a:ext uri="{FF2B5EF4-FFF2-40B4-BE49-F238E27FC236}">
                <a16:creationId xmlns:a16="http://schemas.microsoft.com/office/drawing/2014/main" id="{DEF754EC-9F8F-335C-46FE-45063DB4F412}"/>
              </a:ext>
            </a:extLst>
          </p:cNvPr>
          <p:cNvSpPr/>
          <p:nvPr/>
        </p:nvSpPr>
        <p:spPr bwMode="auto">
          <a:xfrm>
            <a:off x="4268566" y="2761867"/>
            <a:ext cx="239426" cy="25022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Oval 1">
            <a:extLst>
              <a:ext uri="{FF2B5EF4-FFF2-40B4-BE49-F238E27FC236}">
                <a16:creationId xmlns:a16="http://schemas.microsoft.com/office/drawing/2014/main" id="{D6E0710D-4327-28E2-2DE5-85FC3436C225}"/>
              </a:ext>
            </a:extLst>
          </p:cNvPr>
          <p:cNvSpPr/>
          <p:nvPr/>
        </p:nvSpPr>
        <p:spPr bwMode="auto">
          <a:xfrm>
            <a:off x="5741588" y="2813376"/>
            <a:ext cx="239426" cy="25022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" name="Oval 1">
            <a:extLst>
              <a:ext uri="{FF2B5EF4-FFF2-40B4-BE49-F238E27FC236}">
                <a16:creationId xmlns:a16="http://schemas.microsoft.com/office/drawing/2014/main" id="{66B57773-2E14-8820-566B-023EDC06EF7B}"/>
              </a:ext>
            </a:extLst>
          </p:cNvPr>
          <p:cNvSpPr/>
          <p:nvPr/>
        </p:nvSpPr>
        <p:spPr bwMode="auto">
          <a:xfrm>
            <a:off x="7170263" y="2831664"/>
            <a:ext cx="239426" cy="25022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8" name="Oval 1">
            <a:extLst>
              <a:ext uri="{FF2B5EF4-FFF2-40B4-BE49-F238E27FC236}">
                <a16:creationId xmlns:a16="http://schemas.microsoft.com/office/drawing/2014/main" id="{D3AA7422-5FA8-19B5-B174-A5ADE7FB74EB}"/>
              </a:ext>
            </a:extLst>
          </p:cNvPr>
          <p:cNvSpPr/>
          <p:nvPr/>
        </p:nvSpPr>
        <p:spPr bwMode="auto">
          <a:xfrm>
            <a:off x="7246683" y="4414220"/>
            <a:ext cx="239426" cy="25022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9" name="Oval 1">
            <a:extLst>
              <a:ext uri="{FF2B5EF4-FFF2-40B4-BE49-F238E27FC236}">
                <a16:creationId xmlns:a16="http://schemas.microsoft.com/office/drawing/2014/main" id="{3E77E663-CE9B-E44B-BD1B-910B17A7A59A}"/>
              </a:ext>
            </a:extLst>
          </p:cNvPr>
          <p:cNvSpPr/>
          <p:nvPr/>
        </p:nvSpPr>
        <p:spPr bwMode="auto">
          <a:xfrm>
            <a:off x="5768268" y="1486793"/>
            <a:ext cx="239426" cy="25022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0" name="Oval 1">
            <a:extLst>
              <a:ext uri="{FF2B5EF4-FFF2-40B4-BE49-F238E27FC236}">
                <a16:creationId xmlns:a16="http://schemas.microsoft.com/office/drawing/2014/main" id="{B5E346E5-15A6-8C9F-D07D-1517A305A221}"/>
              </a:ext>
            </a:extLst>
          </p:cNvPr>
          <p:cNvSpPr/>
          <p:nvPr/>
        </p:nvSpPr>
        <p:spPr bwMode="auto">
          <a:xfrm>
            <a:off x="4410489" y="3350053"/>
            <a:ext cx="239426" cy="250225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8288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6699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3A3AE-2786-DFB4-A016-BA86F20B1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pSp>
        <p:nvGrpSpPr>
          <p:cNvPr id="2" name="AWSCloudGroup" descr="AWS Cloud group.">
            <a:extLst>
              <a:ext uri="{FF2B5EF4-FFF2-40B4-BE49-F238E27FC236}">
                <a16:creationId xmlns:a16="http://schemas.microsoft.com/office/drawing/2014/main" id="{508572A0-51E0-4A68-9902-9401F9A1CEDA}"/>
              </a:ext>
            </a:extLst>
          </p:cNvPr>
          <p:cNvGrpSpPr/>
          <p:nvPr/>
        </p:nvGrpSpPr>
        <p:grpSpPr>
          <a:xfrm>
            <a:off x="3135126" y="482171"/>
            <a:ext cx="8750300" cy="5517396"/>
            <a:chOff x="4135438" y="1117810"/>
            <a:chExt cx="7815262" cy="4728926"/>
          </a:xfrm>
        </p:grpSpPr>
        <p:sp>
          <p:nvSpPr>
            <p:cNvPr id="41" name="Rectangle 40" descr="Group border and label">
              <a:extLst>
                <a:ext uri="{FF2B5EF4-FFF2-40B4-BE49-F238E27FC236}">
                  <a16:creationId xmlns:a16="http://schemas.microsoft.com/office/drawing/2014/main" id="{5870E4A1-374D-9F33-1BF6-41E9A78F626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4135438" y="1120864"/>
              <a:ext cx="7815262" cy="472587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7" name="Graphic 56" descr="AWS logo in group.">
              <a:extLst>
                <a:ext uri="{FF2B5EF4-FFF2-40B4-BE49-F238E27FC236}">
                  <a16:creationId xmlns:a16="http://schemas.microsoft.com/office/drawing/2014/main" id="{F0D31E0D-B3A7-7584-1BF5-B421F0023FE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135438" y="1117810"/>
              <a:ext cx="381000" cy="381000"/>
            </a:xfrm>
            <a:prstGeom prst="rect">
              <a:avLst/>
            </a:prstGeom>
          </p:spPr>
        </p:pic>
      </p:grpSp>
      <p:grpSp>
        <p:nvGrpSpPr>
          <p:cNvPr id="7" name="AZGroup" descr="Group for availability zone, inside the AWS Cloud grouping.">
            <a:extLst>
              <a:ext uri="{FF2B5EF4-FFF2-40B4-BE49-F238E27FC236}">
                <a16:creationId xmlns:a16="http://schemas.microsoft.com/office/drawing/2014/main" id="{7D4D949A-BB03-47AC-AEC1-0DAAC9907095}"/>
              </a:ext>
            </a:extLst>
          </p:cNvPr>
          <p:cNvGrpSpPr/>
          <p:nvPr/>
        </p:nvGrpSpPr>
        <p:grpSpPr>
          <a:xfrm>
            <a:off x="4411960" y="1586986"/>
            <a:ext cx="2861944" cy="3965548"/>
            <a:chOff x="4729149" y="1576361"/>
            <a:chExt cx="6629400" cy="4079875"/>
          </a:xfrm>
        </p:grpSpPr>
        <p:sp>
          <p:nvSpPr>
            <p:cNvPr id="42" name="Rectangle 41" descr="AZ group border">
              <a:extLst>
                <a:ext uri="{FF2B5EF4-FFF2-40B4-BE49-F238E27FC236}">
                  <a16:creationId xmlns:a16="http://schemas.microsoft.com/office/drawing/2014/main" id="{8E9BD63A-B05C-ACA0-2A4A-B8BE02419F18}"/>
                </a:ext>
              </a:extLst>
            </p:cNvPr>
            <p:cNvSpPr/>
            <p:nvPr/>
          </p:nvSpPr>
          <p:spPr>
            <a:xfrm>
              <a:off x="4729149" y="1576361"/>
              <a:ext cx="6629400" cy="4079875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schemeClr val="accent3"/>
                </a:solidFill>
              </a:endParaRPr>
            </a:p>
          </p:txBody>
        </p:sp>
        <p:sp>
          <p:nvSpPr>
            <p:cNvPr id="56" name="Rectangle 37">
              <a:extLst>
                <a:ext uri="{FF2B5EF4-FFF2-40B4-BE49-F238E27FC236}">
                  <a16:creationId xmlns:a16="http://schemas.microsoft.com/office/drawing/2014/main" id="{B5DC004C-3362-2CD0-F049-39BD751D4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998" y="1581123"/>
              <a:ext cx="3302812" cy="284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Availability Zone 1</a:t>
              </a:r>
            </a:p>
          </p:txBody>
        </p:sp>
      </p:grpSp>
      <p:sp>
        <p:nvSpPr>
          <p:cNvPr id="43" name="CIDRcode1">
            <a:extLst>
              <a:ext uri="{FF2B5EF4-FFF2-40B4-BE49-F238E27FC236}">
                <a16:creationId xmlns:a16="http://schemas.microsoft.com/office/drawing/2014/main" id="{44D11A11-F181-E88A-5CA0-34240F740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8438" y="1021133"/>
            <a:ext cx="2006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10.0.0.0/20</a:t>
            </a:r>
          </a:p>
        </p:txBody>
      </p:sp>
      <p:grpSp>
        <p:nvGrpSpPr>
          <p:cNvPr id="5" name="VPCGroup" descr="Virtual private cloud (VPC) group inside the AWS Cloud grouping.">
            <a:extLst>
              <a:ext uri="{FF2B5EF4-FFF2-40B4-BE49-F238E27FC236}">
                <a16:creationId xmlns:a16="http://schemas.microsoft.com/office/drawing/2014/main" id="{C8F70324-EA8D-4D3F-8C8A-BA234031D1C8}"/>
              </a:ext>
            </a:extLst>
          </p:cNvPr>
          <p:cNvGrpSpPr/>
          <p:nvPr/>
        </p:nvGrpSpPr>
        <p:grpSpPr>
          <a:xfrm>
            <a:off x="4038911" y="1863985"/>
            <a:ext cx="7348220" cy="3502811"/>
            <a:chOff x="4356100" y="2084361"/>
            <a:chExt cx="7366000" cy="3386137"/>
          </a:xfrm>
        </p:grpSpPr>
        <p:sp>
          <p:nvSpPr>
            <p:cNvPr id="40" name="Rectangle 39" descr="VPC group border">
              <a:extLst>
                <a:ext uri="{FF2B5EF4-FFF2-40B4-BE49-F238E27FC236}">
                  <a16:creationId xmlns:a16="http://schemas.microsoft.com/office/drawing/2014/main" id="{C22DF48E-F2FA-02F4-986C-73DA8BF32762}"/>
                </a:ext>
              </a:extLst>
            </p:cNvPr>
            <p:cNvSpPr/>
            <p:nvPr/>
          </p:nvSpPr>
          <p:spPr>
            <a:xfrm>
              <a:off x="4356100" y="2089123"/>
              <a:ext cx="7366000" cy="3381375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58" name="Graphic 57" descr="VPC group icon.">
              <a:extLst>
                <a:ext uri="{FF2B5EF4-FFF2-40B4-BE49-F238E27FC236}">
                  <a16:creationId xmlns:a16="http://schemas.microsoft.com/office/drawing/2014/main" id="{52BD2F1A-DBDF-DA1E-1946-5E63BAC1B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356100" y="2084361"/>
              <a:ext cx="381000" cy="381000"/>
            </a:xfrm>
            <a:prstGeom prst="rect">
              <a:avLst/>
            </a:prstGeom>
          </p:spPr>
        </p:pic>
      </p:grpSp>
      <p:sp>
        <p:nvSpPr>
          <p:cNvPr id="60" name="background">
            <a:extLst>
              <a:ext uri="{FF2B5EF4-FFF2-40B4-BE49-F238E27FC236}">
                <a16:creationId xmlns:a16="http://schemas.microsoft.com/office/drawing/2014/main" id="{C5CBFBAF-913C-0729-4522-48E44F732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10935" y="1690440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 descr="Internet gateway service icon on VPC container.">
            <a:extLst>
              <a:ext uri="{FF2B5EF4-FFF2-40B4-BE49-F238E27FC236}">
                <a16:creationId xmlns:a16="http://schemas.microsoft.com/office/drawing/2014/main" id="{AD7BFD2A-CBB7-40D8-B792-FE5C61F3A546}"/>
              </a:ext>
            </a:extLst>
          </p:cNvPr>
          <p:cNvGrpSpPr/>
          <p:nvPr/>
        </p:nvGrpSpPr>
        <p:grpSpPr>
          <a:xfrm>
            <a:off x="7052494" y="1660925"/>
            <a:ext cx="1403350" cy="670495"/>
            <a:chOff x="7407378" y="1855841"/>
            <a:chExt cx="1403350" cy="670495"/>
          </a:xfrm>
        </p:grpSpPr>
        <p:pic>
          <p:nvPicPr>
            <p:cNvPr id="85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46E33599-DA23-0935-A6F0-66AC6D5E6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7C03B3A0-3B1A-48A7-FC46-1CC201F5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7378" y="2249337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45" name="CIDRcode2">
            <a:extLst>
              <a:ext uri="{FF2B5EF4-FFF2-40B4-BE49-F238E27FC236}">
                <a16:creationId xmlns:a16="http://schemas.microsoft.com/office/drawing/2014/main" id="{D4A01436-BCE9-95B5-FB55-0AD2C7431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53" y="3335747"/>
            <a:ext cx="2006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</a:p>
        </p:txBody>
      </p:sp>
      <p:grpSp>
        <p:nvGrpSpPr>
          <p:cNvPr id="3" name="AZGroup" descr="Group for availability zone, inside the AWS Cloud grouping.">
            <a:extLst>
              <a:ext uri="{FF2B5EF4-FFF2-40B4-BE49-F238E27FC236}">
                <a16:creationId xmlns:a16="http://schemas.microsoft.com/office/drawing/2014/main" id="{11E61954-49F1-6275-A566-C121A6594AA0}"/>
              </a:ext>
            </a:extLst>
          </p:cNvPr>
          <p:cNvGrpSpPr/>
          <p:nvPr/>
        </p:nvGrpSpPr>
        <p:grpSpPr>
          <a:xfrm>
            <a:off x="8176086" y="1586986"/>
            <a:ext cx="2861944" cy="3965548"/>
            <a:chOff x="4729149" y="1576361"/>
            <a:chExt cx="6629400" cy="4079875"/>
          </a:xfrm>
        </p:grpSpPr>
        <p:sp>
          <p:nvSpPr>
            <p:cNvPr id="10" name="Rectangle 9" descr="AZ group border">
              <a:extLst>
                <a:ext uri="{FF2B5EF4-FFF2-40B4-BE49-F238E27FC236}">
                  <a16:creationId xmlns:a16="http://schemas.microsoft.com/office/drawing/2014/main" id="{D7A2C1F6-0717-01E2-BBAC-ADDEC4363CCA}"/>
                </a:ext>
              </a:extLst>
            </p:cNvPr>
            <p:cNvSpPr/>
            <p:nvPr/>
          </p:nvSpPr>
          <p:spPr>
            <a:xfrm>
              <a:off x="4729149" y="1576361"/>
              <a:ext cx="6629400" cy="4079875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solidFill>
                  <a:schemeClr val="accent3"/>
                </a:solidFill>
              </a:endParaRPr>
            </a:p>
          </p:txBody>
        </p:sp>
        <p:sp>
          <p:nvSpPr>
            <p:cNvPr id="11" name="Rectangle 37">
              <a:extLst>
                <a:ext uri="{FF2B5EF4-FFF2-40B4-BE49-F238E27FC236}">
                  <a16:creationId xmlns:a16="http://schemas.microsoft.com/office/drawing/2014/main" id="{BAAE40F4-D6C6-1E90-ABED-3A0081EA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998" y="1581123"/>
              <a:ext cx="3302812" cy="284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</p:grpSp>
      <p:grpSp>
        <p:nvGrpSpPr>
          <p:cNvPr id="15" name="Group 14" descr="Private subnet group.">
            <a:extLst>
              <a:ext uri="{FF2B5EF4-FFF2-40B4-BE49-F238E27FC236}">
                <a16:creationId xmlns:a16="http://schemas.microsoft.com/office/drawing/2014/main" id="{C1051B6F-9C1B-4411-A17F-1E349570C529}"/>
              </a:ext>
            </a:extLst>
          </p:cNvPr>
          <p:cNvGrpSpPr/>
          <p:nvPr/>
        </p:nvGrpSpPr>
        <p:grpSpPr>
          <a:xfrm>
            <a:off x="4611806" y="3709968"/>
            <a:ext cx="2460167" cy="1176462"/>
            <a:chOff x="4215623" y="2618865"/>
            <a:chExt cx="1765300" cy="88900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8B9DEF-F387-4811-A9E9-E0A6C0765BE8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7" name="Graphic 72" descr="Private subnet group icon. ">
              <a:extLst>
                <a:ext uri="{FF2B5EF4-FFF2-40B4-BE49-F238E27FC236}">
                  <a16:creationId xmlns:a16="http://schemas.microsoft.com/office/drawing/2014/main" id="{74372F13-6358-4435-9927-FF2D240DA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215624" y="2618866"/>
              <a:ext cx="316523" cy="316523"/>
            </a:xfrm>
            <a:prstGeom prst="rect">
              <a:avLst/>
            </a:prstGeom>
          </p:spPr>
        </p:pic>
      </p:grpSp>
      <p:grpSp>
        <p:nvGrpSpPr>
          <p:cNvPr id="18" name="Group 17" descr="Private subnet group.">
            <a:extLst>
              <a:ext uri="{FF2B5EF4-FFF2-40B4-BE49-F238E27FC236}">
                <a16:creationId xmlns:a16="http://schemas.microsoft.com/office/drawing/2014/main" id="{99251281-A566-35E8-65A2-32F85F8D0645}"/>
              </a:ext>
            </a:extLst>
          </p:cNvPr>
          <p:cNvGrpSpPr/>
          <p:nvPr/>
        </p:nvGrpSpPr>
        <p:grpSpPr>
          <a:xfrm>
            <a:off x="8402118" y="3770019"/>
            <a:ext cx="2460167" cy="1116411"/>
            <a:chOff x="4215623" y="2618865"/>
            <a:chExt cx="1765300" cy="88900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CE507E-058F-07B5-E8DE-38353B5DCF48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0" name="Graphic 72" descr="Private subnet group icon. ">
              <a:extLst>
                <a:ext uri="{FF2B5EF4-FFF2-40B4-BE49-F238E27FC236}">
                  <a16:creationId xmlns:a16="http://schemas.microsoft.com/office/drawing/2014/main" id="{5469489C-26F6-3C45-7C36-97071AD28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215624" y="2618866"/>
              <a:ext cx="316523" cy="316523"/>
            </a:xfrm>
            <a:prstGeom prst="rect">
              <a:avLst/>
            </a:prstGeom>
          </p:spPr>
        </p:pic>
      </p:grpSp>
      <p:sp>
        <p:nvSpPr>
          <p:cNvPr id="21" name="CIDRcode2">
            <a:extLst>
              <a:ext uri="{FF2B5EF4-FFF2-40B4-BE49-F238E27FC236}">
                <a16:creationId xmlns:a16="http://schemas.microsoft.com/office/drawing/2014/main" id="{A1345A3D-24DE-A4CA-6634-22B089CE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6752" y="3354245"/>
            <a:ext cx="2006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</a:p>
        </p:txBody>
      </p:sp>
      <p:grpSp>
        <p:nvGrpSpPr>
          <p:cNvPr id="22" name="Group 21" descr="Public subnet group.">
            <a:extLst>
              <a:ext uri="{FF2B5EF4-FFF2-40B4-BE49-F238E27FC236}">
                <a16:creationId xmlns:a16="http://schemas.microsoft.com/office/drawing/2014/main" id="{DB166E94-FB7B-4C12-BC5E-F8DD14849668}"/>
              </a:ext>
            </a:extLst>
          </p:cNvPr>
          <p:cNvGrpSpPr/>
          <p:nvPr/>
        </p:nvGrpSpPr>
        <p:grpSpPr>
          <a:xfrm>
            <a:off x="4612848" y="2351944"/>
            <a:ext cx="2460167" cy="1240682"/>
            <a:chOff x="6143335" y="2618865"/>
            <a:chExt cx="1765300" cy="8975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E3317B-F4E9-44E3-B432-885494FBDBE6}"/>
                </a:ext>
              </a:extLst>
            </p:cNvPr>
            <p:cNvSpPr/>
            <p:nvPr/>
          </p:nvSpPr>
          <p:spPr>
            <a:xfrm>
              <a:off x="6143335" y="2627368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4" name="Graphic 74" descr="Public subnet group icon. ">
              <a:extLst>
                <a:ext uri="{FF2B5EF4-FFF2-40B4-BE49-F238E27FC236}">
                  <a16:creationId xmlns:a16="http://schemas.microsoft.com/office/drawing/2014/main" id="{96939921-066A-4750-9375-7F09DF777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147454" y="2618865"/>
              <a:ext cx="324155" cy="324155"/>
            </a:xfrm>
            <a:prstGeom prst="rect">
              <a:avLst/>
            </a:prstGeom>
          </p:spPr>
        </p:pic>
      </p:grpSp>
      <p:grpSp>
        <p:nvGrpSpPr>
          <p:cNvPr id="25" name="Group 24" descr="Public subnet group.">
            <a:extLst>
              <a:ext uri="{FF2B5EF4-FFF2-40B4-BE49-F238E27FC236}">
                <a16:creationId xmlns:a16="http://schemas.microsoft.com/office/drawing/2014/main" id="{94A7ACE1-6A63-6C08-48B0-6F7E84D96806}"/>
              </a:ext>
            </a:extLst>
          </p:cNvPr>
          <p:cNvGrpSpPr/>
          <p:nvPr/>
        </p:nvGrpSpPr>
        <p:grpSpPr>
          <a:xfrm>
            <a:off x="8387126" y="2361659"/>
            <a:ext cx="2460167" cy="1240682"/>
            <a:chOff x="6143335" y="2618865"/>
            <a:chExt cx="1765300" cy="89750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D49B0B-293D-18F0-BB00-54119D16E26C}"/>
                </a:ext>
              </a:extLst>
            </p:cNvPr>
            <p:cNvSpPr/>
            <p:nvPr/>
          </p:nvSpPr>
          <p:spPr>
            <a:xfrm>
              <a:off x="6143335" y="2627368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7" name="Graphic 74" descr="Public subnet group icon. ">
              <a:extLst>
                <a:ext uri="{FF2B5EF4-FFF2-40B4-BE49-F238E27FC236}">
                  <a16:creationId xmlns:a16="http://schemas.microsoft.com/office/drawing/2014/main" id="{1E431F7B-66C0-3643-9C0B-3213CB5F3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147454" y="2618865"/>
              <a:ext cx="324155" cy="324155"/>
            </a:xfrm>
            <a:prstGeom prst="rect">
              <a:avLst/>
            </a:prstGeom>
          </p:spPr>
        </p:pic>
      </p:grpSp>
      <p:pic>
        <p:nvPicPr>
          <p:cNvPr id="28" name="Graphic 75" descr="NAT gateway resource icon for the Amazon VPC service.&#10;">
            <a:extLst>
              <a:ext uri="{FF2B5EF4-FFF2-40B4-BE49-F238E27FC236}">
                <a16:creationId xmlns:a16="http://schemas.microsoft.com/office/drawing/2014/main" id="{293B85F0-9CEA-4B67-90DF-E3FF57DB74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09425" y="2411118"/>
            <a:ext cx="361282" cy="361282"/>
          </a:xfrm>
          <a:prstGeom prst="rect">
            <a:avLst/>
          </a:prstGeom>
        </p:spPr>
      </p:pic>
      <p:pic>
        <p:nvPicPr>
          <p:cNvPr id="29" name="Graphic 75" descr="NAT gateway resource icon for the Amazon VPC service.&#10;">
            <a:extLst>
              <a:ext uri="{FF2B5EF4-FFF2-40B4-BE49-F238E27FC236}">
                <a16:creationId xmlns:a16="http://schemas.microsoft.com/office/drawing/2014/main" id="{326345BB-EF21-E2E9-3380-A3FA1B06D5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73929" y="2411235"/>
            <a:ext cx="376861" cy="376861"/>
          </a:xfrm>
          <a:prstGeom prst="rect">
            <a:avLst/>
          </a:prstGeom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AB67B134-97EF-46C0-BD0B-0965B1E90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190" y="2759294"/>
            <a:ext cx="785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CAE4BFEA-AD94-18CD-E46D-AF3F4A0A4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4750" y="2708026"/>
            <a:ext cx="7857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</a:t>
            </a:r>
          </a:p>
        </p:txBody>
      </p:sp>
      <p:sp>
        <p:nvSpPr>
          <p:cNvPr id="32" name="CIDRcode2">
            <a:extLst>
              <a:ext uri="{FF2B5EF4-FFF2-40B4-BE49-F238E27FC236}">
                <a16:creationId xmlns:a16="http://schemas.microsoft.com/office/drawing/2014/main" id="{0FFE32FB-0573-05C9-CE1D-CD663CCAA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942" y="4601646"/>
            <a:ext cx="2006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10.0.3.0/24</a:t>
            </a:r>
          </a:p>
        </p:txBody>
      </p:sp>
      <p:sp>
        <p:nvSpPr>
          <p:cNvPr id="33" name="CIDRcode2">
            <a:extLst>
              <a:ext uri="{FF2B5EF4-FFF2-40B4-BE49-F238E27FC236}">
                <a16:creationId xmlns:a16="http://schemas.microsoft.com/office/drawing/2014/main" id="{811401AC-434B-E3D8-E934-8E2E9A076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386" y="4615628"/>
            <a:ext cx="2006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10.0.4.0/24</a:t>
            </a:r>
          </a:p>
        </p:txBody>
      </p:sp>
      <p:grpSp>
        <p:nvGrpSpPr>
          <p:cNvPr id="34" name="Group 33" descr="Region group.">
            <a:extLst>
              <a:ext uri="{FF2B5EF4-FFF2-40B4-BE49-F238E27FC236}">
                <a16:creationId xmlns:a16="http://schemas.microsoft.com/office/drawing/2014/main" id="{7D4C77E5-6CDB-4722-AB56-6C5DDF70B565}"/>
              </a:ext>
            </a:extLst>
          </p:cNvPr>
          <p:cNvGrpSpPr/>
          <p:nvPr/>
        </p:nvGrpSpPr>
        <p:grpSpPr>
          <a:xfrm>
            <a:off x="3626984" y="1283168"/>
            <a:ext cx="7995040" cy="4596424"/>
            <a:chOff x="4215623" y="1512745"/>
            <a:chExt cx="1765300" cy="889002"/>
          </a:xfrm>
        </p:grpSpPr>
        <p:sp>
          <p:nvSpPr>
            <p:cNvPr id="35" name="Rectangle 34" descr="Region group">
              <a:extLst>
                <a:ext uri="{FF2B5EF4-FFF2-40B4-BE49-F238E27FC236}">
                  <a16:creationId xmlns:a16="http://schemas.microsoft.com/office/drawing/2014/main" id="{5DD3887C-00A0-42E0-8F27-B1948269F05B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36" name="Graphic 61" descr="Region group icon.">
              <a:extLst>
                <a:ext uri="{FF2B5EF4-FFF2-40B4-BE49-F238E27FC236}">
                  <a16:creationId xmlns:a16="http://schemas.microsoft.com/office/drawing/2014/main" id="{8FDA4CC8-83EE-49C8-BDE5-8EA871C8A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215623" y="1512745"/>
              <a:ext cx="88764" cy="88764"/>
            </a:xfrm>
            <a:prstGeom prst="rect">
              <a:avLst/>
            </a:prstGeom>
          </p:spPr>
        </p:pic>
      </p:grpSp>
      <p:pic>
        <p:nvPicPr>
          <p:cNvPr id="37" name="Graphic 46" descr="Instance instance icon for the Amazon EC2 service.">
            <a:extLst>
              <a:ext uri="{FF2B5EF4-FFF2-40B4-BE49-F238E27FC236}">
                <a16:creationId xmlns:a16="http://schemas.microsoft.com/office/drawing/2014/main" id="{1AAF98C5-35B9-5FF2-FD98-21CFC9F35E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95594" y="2772399"/>
            <a:ext cx="457200" cy="457200"/>
          </a:xfrm>
          <a:prstGeom prst="rect">
            <a:avLst/>
          </a:prstGeom>
        </p:spPr>
      </p:pic>
      <p:pic>
        <p:nvPicPr>
          <p:cNvPr id="38" name="Graphic 46" descr="Instance instance icon for the Amazon EC2 service.">
            <a:extLst>
              <a:ext uri="{FF2B5EF4-FFF2-40B4-BE49-F238E27FC236}">
                <a16:creationId xmlns:a16="http://schemas.microsoft.com/office/drawing/2014/main" id="{4FF69665-DCDB-1010-B770-87897723BA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17852" y="2777954"/>
            <a:ext cx="457200" cy="457200"/>
          </a:xfrm>
          <a:prstGeom prst="rect">
            <a:avLst/>
          </a:prstGeom>
        </p:spPr>
      </p:pic>
      <p:sp>
        <p:nvSpPr>
          <p:cNvPr id="50" name="TextBox 16">
            <a:extLst>
              <a:ext uri="{FF2B5EF4-FFF2-40B4-BE49-F238E27FC236}">
                <a16:creationId xmlns:a16="http://schemas.microsoft.com/office/drawing/2014/main" id="{D7A07685-FB62-35C3-D916-9E6AC593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410" y="318301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sp>
        <p:nvSpPr>
          <p:cNvPr id="51" name="TextBox 16">
            <a:extLst>
              <a:ext uri="{FF2B5EF4-FFF2-40B4-BE49-F238E27FC236}">
                <a16:creationId xmlns:a16="http://schemas.microsoft.com/office/drawing/2014/main" id="{788539DE-D72C-903B-499E-E5232F997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743" y="319071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52" name="Graphic 6" descr="Elastic Load Balancing service icon.">
            <a:extLst>
              <a:ext uri="{FF2B5EF4-FFF2-40B4-BE49-F238E27FC236}">
                <a16:creationId xmlns:a16="http://schemas.microsoft.com/office/drawing/2014/main" id="{B04C92C0-AAA2-402F-9DA7-9BBD50D3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7444160" y="989479"/>
            <a:ext cx="515223" cy="51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81" descr="Network access control list resource icon for the Amazon VPC service.&#10;">
            <a:extLst>
              <a:ext uri="{FF2B5EF4-FFF2-40B4-BE49-F238E27FC236}">
                <a16:creationId xmlns:a16="http://schemas.microsoft.com/office/drawing/2014/main" id="{58DE59C1-D297-4CA7-A21C-AFAF701D5D3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03046" y="3759219"/>
            <a:ext cx="365802" cy="365802"/>
          </a:xfrm>
          <a:prstGeom prst="rect">
            <a:avLst/>
          </a:prstGeom>
        </p:spPr>
      </p:pic>
      <p:pic>
        <p:nvPicPr>
          <p:cNvPr id="61" name="Graphic 81" descr="Network access control list resource icon for the Amazon VPC service.&#10;">
            <a:extLst>
              <a:ext uri="{FF2B5EF4-FFF2-40B4-BE49-F238E27FC236}">
                <a16:creationId xmlns:a16="http://schemas.microsoft.com/office/drawing/2014/main" id="{7C6E66A8-BA7E-59FA-45DF-22D8A4DBD50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52776" y="3810327"/>
            <a:ext cx="365802" cy="365802"/>
          </a:xfrm>
          <a:prstGeom prst="rect">
            <a:avLst/>
          </a:prstGeom>
        </p:spPr>
      </p:pic>
      <p:sp>
        <p:nvSpPr>
          <p:cNvPr id="62" name="TextBox 26">
            <a:extLst>
              <a:ext uri="{FF2B5EF4-FFF2-40B4-BE49-F238E27FC236}">
                <a16:creationId xmlns:a16="http://schemas.microsoft.com/office/drawing/2014/main" id="{9233F25D-2503-4531-9BF3-56B482C5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688" y="4057875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ACL</a:t>
            </a:r>
          </a:p>
        </p:txBody>
      </p:sp>
      <p:sp>
        <p:nvSpPr>
          <p:cNvPr id="57344" name="TextBox 26">
            <a:extLst>
              <a:ext uri="{FF2B5EF4-FFF2-40B4-BE49-F238E27FC236}">
                <a16:creationId xmlns:a16="http://schemas.microsoft.com/office/drawing/2014/main" id="{BBC159C8-8B73-8C76-DE68-E392BD9D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5128" y="4102832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ACL</a:t>
            </a:r>
          </a:p>
        </p:txBody>
      </p:sp>
      <p:grpSp>
        <p:nvGrpSpPr>
          <p:cNvPr id="57347" name="Group 57346" descr="Auto Scaling group.">
            <a:extLst>
              <a:ext uri="{FF2B5EF4-FFF2-40B4-BE49-F238E27FC236}">
                <a16:creationId xmlns:a16="http://schemas.microsoft.com/office/drawing/2014/main" id="{B0DA602C-FD1A-4C77-9FAF-5999DAC9C730}"/>
              </a:ext>
            </a:extLst>
          </p:cNvPr>
          <p:cNvGrpSpPr/>
          <p:nvPr/>
        </p:nvGrpSpPr>
        <p:grpSpPr>
          <a:xfrm>
            <a:off x="4534777" y="2301332"/>
            <a:ext cx="6401446" cy="1338423"/>
            <a:chOff x="351632" y="2612649"/>
            <a:chExt cx="1765300" cy="896804"/>
          </a:xfrm>
        </p:grpSpPr>
        <p:sp>
          <p:nvSpPr>
            <p:cNvPr id="57348" name="Rectangle 57347">
              <a:extLst>
                <a:ext uri="{FF2B5EF4-FFF2-40B4-BE49-F238E27FC236}">
                  <a16:creationId xmlns:a16="http://schemas.microsoft.com/office/drawing/2014/main" id="{15D6B773-1DB4-474A-BEF2-EC37AF610557}"/>
                </a:ext>
              </a:extLst>
            </p:cNvPr>
            <p:cNvSpPr/>
            <p:nvPr/>
          </p:nvSpPr>
          <p:spPr>
            <a:xfrm>
              <a:off x="351632" y="2618865"/>
              <a:ext cx="1765300" cy="890588"/>
            </a:xfrm>
            <a:prstGeom prst="rect">
              <a:avLst/>
            </a:prstGeom>
            <a:noFill/>
            <a:ln w="15875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57349" name="Graphic 67" descr="Auto Scaling group icon.">
              <a:extLst>
                <a:ext uri="{FF2B5EF4-FFF2-40B4-BE49-F238E27FC236}">
                  <a16:creationId xmlns:a16="http://schemas.microsoft.com/office/drawing/2014/main" id="{1ECE5F9D-8443-48DD-BB53-72DDFA75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172173" y="2612649"/>
              <a:ext cx="128209" cy="265570"/>
            </a:xfrm>
            <a:prstGeom prst="rect">
              <a:avLst/>
            </a:prstGeom>
          </p:spPr>
        </p:pic>
      </p:grpSp>
      <p:sp>
        <p:nvSpPr>
          <p:cNvPr id="57350" name="TextBox 12">
            <a:extLst>
              <a:ext uri="{FF2B5EF4-FFF2-40B4-BE49-F238E27FC236}">
                <a16:creationId xmlns:a16="http://schemas.microsoft.com/office/drawing/2014/main" id="{C54438F7-9114-4A11-A1CD-5151A63A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842" y="1468374"/>
            <a:ext cx="897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ELB</a:t>
            </a:r>
          </a:p>
        </p:txBody>
      </p:sp>
      <p:pic>
        <p:nvPicPr>
          <p:cNvPr id="57351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9FC6C023-BFA8-421E-9385-3F03F961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3475172" y="5826977"/>
            <a:ext cx="592256" cy="59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2" name="TextBox 9">
            <a:extLst>
              <a:ext uri="{FF2B5EF4-FFF2-40B4-BE49-F238E27FC236}">
                <a16:creationId xmlns:a16="http://schemas.microsoft.com/office/drawing/2014/main" id="{B2F40359-8FCE-4878-B815-DC679287F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912" y="596809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pic>
        <p:nvPicPr>
          <p:cNvPr id="57357" name="Graphic 48" descr="DB instance instance icon for the Amazon EC2 service.">
            <a:extLst>
              <a:ext uri="{FF2B5EF4-FFF2-40B4-BE49-F238E27FC236}">
                <a16:creationId xmlns:a16="http://schemas.microsoft.com/office/drawing/2014/main" id="{1A21BAE0-9548-1872-9FD7-F26209A985C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450923" y="4161633"/>
            <a:ext cx="457200" cy="457200"/>
          </a:xfrm>
          <a:prstGeom prst="rect">
            <a:avLst/>
          </a:prstGeom>
        </p:spPr>
      </p:pic>
      <p:pic>
        <p:nvPicPr>
          <p:cNvPr id="57358" name="Graphic 48" descr="DB instance instance icon for the Amazon EC2 service.">
            <a:extLst>
              <a:ext uri="{FF2B5EF4-FFF2-40B4-BE49-F238E27FC236}">
                <a16:creationId xmlns:a16="http://schemas.microsoft.com/office/drawing/2014/main" id="{1A21BAE0-9548-1872-9FD7-F26209A985C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00590" y="4161633"/>
            <a:ext cx="457200" cy="457200"/>
          </a:xfrm>
          <a:prstGeom prst="rect">
            <a:avLst/>
          </a:prstGeom>
        </p:spPr>
      </p:pic>
      <p:sp>
        <p:nvSpPr>
          <p:cNvPr id="57359" name="TextBox 16">
            <a:extLst>
              <a:ext uri="{FF2B5EF4-FFF2-40B4-BE49-F238E27FC236}">
                <a16:creationId xmlns:a16="http://schemas.microsoft.com/office/drawing/2014/main" id="{55B0DC91-4184-7696-46F0-FD064C28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032" y="45421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 Instance</a:t>
            </a:r>
          </a:p>
        </p:txBody>
      </p:sp>
      <p:sp>
        <p:nvSpPr>
          <p:cNvPr id="57360" name="TextBox 16">
            <a:extLst>
              <a:ext uri="{FF2B5EF4-FFF2-40B4-BE49-F238E27FC236}">
                <a16:creationId xmlns:a16="http://schemas.microsoft.com/office/drawing/2014/main" id="{2146141A-97C4-4925-805F-1763F6EAC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888" y="453921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 Instance</a:t>
            </a:r>
          </a:p>
        </p:txBody>
      </p:sp>
      <p:grpSp>
        <p:nvGrpSpPr>
          <p:cNvPr id="57361" name="Group 57360" descr="Auto Scaling group.">
            <a:extLst>
              <a:ext uri="{FF2B5EF4-FFF2-40B4-BE49-F238E27FC236}">
                <a16:creationId xmlns:a16="http://schemas.microsoft.com/office/drawing/2014/main" id="{37CC6F30-3446-8F7B-1014-DB24A3A4A049}"/>
              </a:ext>
            </a:extLst>
          </p:cNvPr>
          <p:cNvGrpSpPr/>
          <p:nvPr/>
        </p:nvGrpSpPr>
        <p:grpSpPr>
          <a:xfrm>
            <a:off x="4534777" y="3670127"/>
            <a:ext cx="6401446" cy="1338423"/>
            <a:chOff x="351632" y="2612649"/>
            <a:chExt cx="1765300" cy="896804"/>
          </a:xfrm>
        </p:grpSpPr>
        <p:sp>
          <p:nvSpPr>
            <p:cNvPr id="57362" name="Rectangle 57361">
              <a:extLst>
                <a:ext uri="{FF2B5EF4-FFF2-40B4-BE49-F238E27FC236}">
                  <a16:creationId xmlns:a16="http://schemas.microsoft.com/office/drawing/2014/main" id="{890540D5-64CA-896E-8AAF-2AE1AA5DD099}"/>
                </a:ext>
              </a:extLst>
            </p:cNvPr>
            <p:cNvSpPr/>
            <p:nvPr/>
          </p:nvSpPr>
          <p:spPr>
            <a:xfrm>
              <a:off x="351632" y="2618865"/>
              <a:ext cx="1765300" cy="890588"/>
            </a:xfrm>
            <a:prstGeom prst="rect">
              <a:avLst/>
            </a:prstGeom>
            <a:noFill/>
            <a:ln w="15875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57363" name="Graphic 67" descr="Auto Scaling group icon.">
              <a:extLst>
                <a:ext uri="{FF2B5EF4-FFF2-40B4-BE49-F238E27FC236}">
                  <a16:creationId xmlns:a16="http://schemas.microsoft.com/office/drawing/2014/main" id="{BB5905F3-0EAE-5B75-6689-2C609307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172173" y="2612649"/>
              <a:ext cx="128209" cy="265570"/>
            </a:xfrm>
            <a:prstGeom prst="rect">
              <a:avLst/>
            </a:prstGeom>
          </p:spPr>
        </p:pic>
      </p:grpSp>
      <p:pic>
        <p:nvPicPr>
          <p:cNvPr id="57364" name="Graphic 68" descr="Client resource icon for the General Icons category.">
            <a:extLst>
              <a:ext uri="{FF2B5EF4-FFF2-40B4-BE49-F238E27FC236}">
                <a16:creationId xmlns:a16="http://schemas.microsoft.com/office/drawing/2014/main" id="{B409BAE7-B594-48DE-A515-288D23E675D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27177" y="3019786"/>
            <a:ext cx="457200" cy="457200"/>
          </a:xfrm>
          <a:prstGeom prst="rect">
            <a:avLst/>
          </a:prstGeom>
        </p:spPr>
      </p:pic>
      <p:sp>
        <p:nvSpPr>
          <p:cNvPr id="57381" name="Freeform 53" descr="Arrow pointing from Chef node to Chef Automate&gt;">
            <a:extLst>
              <a:ext uri="{FF2B5EF4-FFF2-40B4-BE49-F238E27FC236}">
                <a16:creationId xmlns:a16="http://schemas.microsoft.com/office/drawing/2014/main" id="{AE991DD8-26F7-4E1F-D35E-3BAE2AC8A261}"/>
              </a:ext>
            </a:extLst>
          </p:cNvPr>
          <p:cNvSpPr/>
          <p:nvPr/>
        </p:nvSpPr>
        <p:spPr>
          <a:xfrm rot="5400000" flipH="1">
            <a:off x="4388880" y="-2189274"/>
            <a:ext cx="250032" cy="635774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382" name="Freeform 53" descr="Arrow pointing from Chef node to Chef Automate&gt;">
            <a:extLst>
              <a:ext uri="{FF2B5EF4-FFF2-40B4-BE49-F238E27FC236}">
                <a16:creationId xmlns:a16="http://schemas.microsoft.com/office/drawing/2014/main" id="{AE991DD8-26F7-4E1F-D35E-3BAE2AC8A261}"/>
              </a:ext>
            </a:extLst>
          </p:cNvPr>
          <p:cNvSpPr/>
          <p:nvPr/>
        </p:nvSpPr>
        <p:spPr>
          <a:xfrm flipH="1">
            <a:off x="1341209" y="864582"/>
            <a:ext cx="1582282" cy="212044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384" name="TextBox 16">
            <a:extLst>
              <a:ext uri="{FF2B5EF4-FFF2-40B4-BE49-F238E27FC236}">
                <a16:creationId xmlns:a16="http://schemas.microsoft.com/office/drawing/2014/main" id="{1F5C5B1D-B674-6C58-884F-DC3E6EF1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93" y="342900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57387" name="Graphic 8" descr="Amazon Simple Storage Service (Amazon S3) service icon.">
            <a:extLst>
              <a:ext uri="{FF2B5EF4-FFF2-40B4-BE49-F238E27FC236}">
                <a16:creationId xmlns:a16="http://schemas.microsoft.com/office/drawing/2014/main" id="{503A6B4D-DEE3-46F9-B451-2A59ED8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6281978" y="5818073"/>
            <a:ext cx="592256" cy="59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88" name="TextBox 9">
            <a:extLst>
              <a:ext uri="{FF2B5EF4-FFF2-40B4-BE49-F238E27FC236}">
                <a16:creationId xmlns:a16="http://schemas.microsoft.com/office/drawing/2014/main" id="{547C41E9-E915-4124-BA66-D2147B3F0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645" y="5937800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57389" name="Freeform 53" descr="Arrow pointing from Chef node to Chef Automate&gt;">
            <a:extLst>
              <a:ext uri="{FF2B5EF4-FFF2-40B4-BE49-F238E27FC236}">
                <a16:creationId xmlns:a16="http://schemas.microsoft.com/office/drawing/2014/main" id="{A88D2EE8-EB32-9CA8-615A-564179D9CAEB}"/>
              </a:ext>
            </a:extLst>
          </p:cNvPr>
          <p:cNvSpPr/>
          <p:nvPr/>
        </p:nvSpPr>
        <p:spPr>
          <a:xfrm>
            <a:off x="3626984" y="226513"/>
            <a:ext cx="4157267" cy="77917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390" name="Freeform 53" descr="Arrow pointing from Chef node to Chef Automate&gt;">
            <a:extLst>
              <a:ext uri="{FF2B5EF4-FFF2-40B4-BE49-F238E27FC236}">
                <a16:creationId xmlns:a16="http://schemas.microsoft.com/office/drawing/2014/main" id="{4FC773B5-928F-F36D-8857-69DEFB9EA757}"/>
              </a:ext>
            </a:extLst>
          </p:cNvPr>
          <p:cNvSpPr/>
          <p:nvPr/>
        </p:nvSpPr>
        <p:spPr>
          <a:xfrm rot="5400000" flipH="1" flipV="1">
            <a:off x="1075443" y="398088"/>
            <a:ext cx="2755033" cy="241883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</TotalTime>
  <Words>84</Words>
  <Application>Microsoft Office PowerPoint</Application>
  <PresentationFormat>Widescreen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Aaryan Sharma</dc:creator>
  <cp:lastModifiedBy>Aaryan Sharma</cp:lastModifiedBy>
  <cp:revision>2</cp:revision>
  <dcterms:created xsi:type="dcterms:W3CDTF">2025-01-11T16:44:24Z</dcterms:created>
  <dcterms:modified xsi:type="dcterms:W3CDTF">2025-01-11T20:43:36Z</dcterms:modified>
</cp:coreProperties>
</file>