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8"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368675" cy="504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402138" y="0"/>
            <a:ext cx="3368675" cy="5048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77875" y="4840288"/>
            <a:ext cx="6216650" cy="39608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53575"/>
            <a:ext cx="3368675" cy="5048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402138" y="9553575"/>
            <a:ext cx="3368675" cy="5048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685cebea1_0_143: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685cebea1_0_143: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31685cebea1_0_143: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68d30c1dd_0_9: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68d30c1dd_0_9: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3168d30c1dd_0_9: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68d30c1dd_0_18: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68d30c1dd_0_18: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3168d30c1dd_0_18: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68d30c1dd_0_25: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68d30c1dd_0_25: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3168d30c1dd_0_25: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685cebea1_1_5: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685cebea1_1_5: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31685cebea1_1_5: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685cebea1_1_1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1685cebea1_1_14: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31685cebea1_1_14: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685cebea1_1_21: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1685cebea1_1_21: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31685cebea1_1_21: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1685cebea1_1_28: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1685cebea1_1_28: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31685cebea1_1_28: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1685cebea1_1_35: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1685cebea1_1_35: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31685cebea1_1_35: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685cebea1_1_4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1685cebea1_1_44: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31685cebea1_1_44: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1:notes"/>
          <p:cNvSpPr txBox="1"/>
          <p:nvPr>
            <p:ph idx="1" type="body"/>
          </p:nvPr>
        </p:nvSpPr>
        <p:spPr>
          <a:xfrm>
            <a:off x="777875" y="4840288"/>
            <a:ext cx="6216650"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1:notes"/>
          <p:cNvSpPr/>
          <p:nvPr>
            <p:ph idx="2" type="sldImg"/>
          </p:nvPr>
        </p:nvSpPr>
        <p:spPr>
          <a:xfrm>
            <a:off x="869950" y="1257300"/>
            <a:ext cx="60325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685cebea1_0_1: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685cebea1_0_1: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31685cebea1_0_1: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685cebea1_0_92: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685cebea1_0_92: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31685cebea1_0_92: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685cebea1_0_101: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685cebea1_0_101: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31685cebea1_0_101: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685cebea1_0_108: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685cebea1_0_108: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31685cebea1_0_108: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685cebea1_0_115: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685cebea1_0_115: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31685cebea1_0_115: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685cebea1_0_134: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685cebea1_0_134: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31685cebea1_0_134: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68d30c1dd_0_0:notes"/>
          <p:cNvSpPr/>
          <p:nvPr>
            <p:ph idx="2" type="sldImg"/>
          </p:nvPr>
        </p:nvSpPr>
        <p:spPr>
          <a:xfrm>
            <a:off x="869950" y="1257300"/>
            <a:ext cx="6032400" cy="33942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68d30c1dd_0_0:notes"/>
          <p:cNvSpPr txBox="1"/>
          <p:nvPr>
            <p:ph idx="1" type="body"/>
          </p:nvPr>
        </p:nvSpPr>
        <p:spPr>
          <a:xfrm>
            <a:off x="777875" y="4840288"/>
            <a:ext cx="6216600" cy="39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3168d30c1dd_0_0:notes"/>
          <p:cNvSpPr txBox="1"/>
          <p:nvPr>
            <p:ph idx="12" type="sldNum"/>
          </p:nvPr>
        </p:nvSpPr>
        <p:spPr>
          <a:xfrm>
            <a:off x="4402138" y="9553575"/>
            <a:ext cx="3368700" cy="504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
          <p:cNvSpPr/>
          <p:nvPr/>
        </p:nvSpPr>
        <p:spPr>
          <a:xfrm>
            <a:off x="0" y="3352800"/>
            <a:ext cx="115824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2"/>
          <p:cNvSpPr/>
          <p:nvPr/>
        </p:nvSpPr>
        <p:spPr>
          <a:xfrm>
            <a:off x="3860800" y="6096000"/>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
          <p:cNvSpPr/>
          <p:nvPr/>
        </p:nvSpPr>
        <p:spPr>
          <a:xfrm>
            <a:off x="0" y="6096000"/>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2"/>
          <p:cNvSpPr/>
          <p:nvPr/>
        </p:nvSpPr>
        <p:spPr>
          <a:xfrm>
            <a:off x="7721600" y="6096000"/>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2"/>
          <p:cNvSpPr txBox="1"/>
          <p:nvPr>
            <p:ph idx="1" type="body"/>
          </p:nvPr>
        </p:nvSpPr>
        <p:spPr>
          <a:xfrm>
            <a:off x="3352800" y="5410200"/>
            <a:ext cx="8026400" cy="533400"/>
          </a:xfrm>
          <a:prstGeom prst="rect">
            <a:avLst/>
          </a:prstGeom>
          <a:noFill/>
          <a:ln>
            <a:noFill/>
          </a:ln>
        </p:spPr>
        <p:txBody>
          <a:bodyPr anchorCtr="0" anchor="b" bIns="0" lIns="0" spcFirstLastPara="1" rIns="0" wrap="square" tIns="0">
            <a:noAutofit/>
          </a:bodyPr>
          <a:lstStyle>
            <a:lvl1pPr indent="-228600" lvl="0" marL="457200" algn="r">
              <a:lnSpc>
                <a:spcPct val="100000"/>
              </a:lnSpc>
              <a:spcBef>
                <a:spcPts val="0"/>
              </a:spcBef>
              <a:spcAft>
                <a:spcPts val="0"/>
              </a:spcAft>
              <a:buClr>
                <a:schemeClr val="lt1"/>
              </a:buClr>
              <a:buSzPts val="1800"/>
              <a:buNone/>
              <a:defRPr sz="18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
          <p:cNvSpPr txBox="1"/>
          <p:nvPr>
            <p:ph type="title"/>
          </p:nvPr>
        </p:nvSpPr>
        <p:spPr>
          <a:xfrm>
            <a:off x="3352800" y="3810000"/>
            <a:ext cx="8026400" cy="1524000"/>
          </a:xfrm>
          <a:prstGeom prst="rect">
            <a:avLst/>
          </a:prstGeom>
          <a:noFill/>
          <a:ln>
            <a:noFill/>
          </a:ln>
        </p:spPr>
        <p:txBody>
          <a:bodyPr anchorCtr="0" anchor="ctr" bIns="0" lIns="0" spcFirstLastPara="1" rIns="0" wrap="square" tIns="0">
            <a:noAutofit/>
          </a:bodyPr>
          <a:lstStyle>
            <a:lvl1pPr lvl="0" algn="l">
              <a:lnSpc>
                <a:spcPct val="90909"/>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BITS_university_logo_whitevert.png" id="26" name="Google Shape;26;p2"/>
          <p:cNvPicPr preferRelativeResize="0"/>
          <p:nvPr/>
        </p:nvPicPr>
        <p:blipFill rotWithShape="1">
          <a:blip r:embed="rId3">
            <a:alphaModFix/>
          </a:blip>
          <a:srcRect b="28592" l="0" r="0" t="2"/>
          <a:stretch/>
        </p:blipFill>
        <p:spPr>
          <a:xfrm>
            <a:off x="101600" y="3352800"/>
            <a:ext cx="2743200" cy="1980000"/>
          </a:xfrm>
          <a:prstGeom prst="rect">
            <a:avLst/>
          </a:prstGeom>
          <a:noFill/>
          <a:ln>
            <a:noFill/>
          </a:ln>
        </p:spPr>
      </p:pic>
      <p:sp>
        <p:nvSpPr>
          <p:cNvPr id="27" name="Google Shape;27;p2"/>
          <p:cNvSpPr txBox="1"/>
          <p:nvPr/>
        </p:nvSpPr>
        <p:spPr>
          <a:xfrm>
            <a:off x="-101600" y="5257800"/>
            <a:ext cx="2946400" cy="55399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2900" u="none" cap="none" strike="noStrike">
                <a:solidFill>
                  <a:schemeClr val="lt1"/>
                </a:solidFill>
                <a:latin typeface="Arial"/>
                <a:ea typeface="Arial"/>
                <a:cs typeface="Arial"/>
                <a:sym typeface="Arial"/>
              </a:rPr>
              <a:t>BITS</a:t>
            </a:r>
            <a:r>
              <a:rPr b="0" i="0" lang="en-IN" sz="2900" u="none" cap="none" strike="noStrike">
                <a:solidFill>
                  <a:schemeClr val="lt1"/>
                </a:solidFill>
                <a:latin typeface="Arial"/>
                <a:ea typeface="Arial"/>
                <a:cs typeface="Arial"/>
                <a:sym typeface="Arial"/>
              </a:rPr>
              <a:t> Pilani</a:t>
            </a:r>
            <a:endParaRPr/>
          </a:p>
        </p:txBody>
      </p:sp>
      <p:sp>
        <p:nvSpPr>
          <p:cNvPr id="28" name="Google Shape;28;p2"/>
          <p:cNvSpPr txBox="1"/>
          <p:nvPr/>
        </p:nvSpPr>
        <p:spPr>
          <a:xfrm>
            <a:off x="203200" y="5666602"/>
            <a:ext cx="25400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200" u="none" cap="none" strike="noStrike">
                <a:solidFill>
                  <a:srgbClr val="FFFFFF"/>
                </a:solidFill>
                <a:latin typeface="Arial"/>
                <a:ea typeface="Arial"/>
                <a:cs typeface="Arial"/>
                <a:sym typeface="Arial"/>
              </a:rPr>
              <a:t>Pilani Campus</a:t>
            </a:r>
            <a:endParaRPr b="0" i="0" sz="1200" u="none" cap="none" strike="noStrike">
              <a:solidFill>
                <a:srgbClr val="FFFFFF"/>
              </a:solidFill>
              <a:latin typeface="Arial"/>
              <a:ea typeface="Arial"/>
              <a:cs typeface="Arial"/>
              <a:sym typeface="Arial"/>
            </a:endParaRPr>
          </a:p>
        </p:txBody>
      </p:sp>
      <p:sp>
        <p:nvSpPr>
          <p:cNvPr id="29" name="Google Shape;29;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7" name="Shape 57"/>
        <p:cNvGrpSpPr/>
        <p:nvPr/>
      </p:nvGrpSpPr>
      <p:grpSpPr>
        <a:xfrm>
          <a:off x="0" y="0"/>
          <a:ext cx="0" cy="0"/>
          <a:chOff x="0" y="0"/>
          <a:chExt cx="0" cy="0"/>
        </a:xfrm>
      </p:grpSpPr>
      <p:sp>
        <p:nvSpPr>
          <p:cNvPr id="58" name="Google Shape;58;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1"/>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1"/>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1"/>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2" name="Shape 62"/>
        <p:cNvGrpSpPr/>
        <p:nvPr/>
      </p:nvGrpSpPr>
      <p:grpSpPr>
        <a:xfrm>
          <a:off x="0" y="0"/>
          <a:ext cx="0" cy="0"/>
          <a:chOff x="0" y="0"/>
          <a:chExt cx="0" cy="0"/>
        </a:xfrm>
      </p:grpSpPr>
      <p:sp>
        <p:nvSpPr>
          <p:cNvPr id="63" name="Google Shape;63;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2"/>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2"/>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6" name="Shape 66"/>
        <p:cNvGrpSpPr/>
        <p:nvPr/>
      </p:nvGrpSpPr>
      <p:grpSpPr>
        <a:xfrm>
          <a:off x="0" y="0"/>
          <a:ext cx="0" cy="0"/>
          <a:chOff x="0" y="0"/>
          <a:chExt cx="0" cy="0"/>
        </a:xfrm>
      </p:grpSpPr>
      <p:sp>
        <p:nvSpPr>
          <p:cNvPr id="67" name="Google Shape;67;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3"/>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3"/>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3"/>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2" name="Shape 72"/>
        <p:cNvGrpSpPr/>
        <p:nvPr/>
      </p:nvGrpSpPr>
      <p:grpSpPr>
        <a:xfrm>
          <a:off x="0" y="0"/>
          <a:ext cx="0" cy="0"/>
          <a:chOff x="0" y="0"/>
          <a:chExt cx="0" cy="0"/>
        </a:xfrm>
      </p:grpSpPr>
      <p:sp>
        <p:nvSpPr>
          <p:cNvPr id="73" name="Google Shape;73;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4"/>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4"/>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4"/>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4"/>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4"/>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grpSp>
        <p:nvGrpSpPr>
          <p:cNvPr id="98" name="Google Shape;98;p16"/>
          <p:cNvGrpSpPr/>
          <p:nvPr/>
        </p:nvGrpSpPr>
        <p:grpSpPr>
          <a:xfrm>
            <a:off x="2778517" y="6550672"/>
            <a:ext cx="9413483" cy="48665"/>
            <a:chOff x="2083888" y="6550671"/>
            <a:chExt cx="7060112" cy="48665"/>
          </a:xfrm>
        </p:grpSpPr>
        <p:sp>
          <p:nvSpPr>
            <p:cNvPr id="99" name="Google Shape;99;p16"/>
            <p:cNvSpPr/>
            <p:nvPr/>
          </p:nvSpPr>
          <p:spPr>
            <a:xfrm>
              <a:off x="4630476" y="6550672"/>
              <a:ext cx="2328591" cy="48664"/>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16"/>
            <p:cNvSpPr/>
            <p:nvPr/>
          </p:nvSpPr>
          <p:spPr>
            <a:xfrm>
              <a:off x="6907874" y="6550671"/>
              <a:ext cx="2236126" cy="45719"/>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16"/>
            <p:cNvSpPr/>
            <p:nvPr/>
          </p:nvSpPr>
          <p:spPr>
            <a:xfrm>
              <a:off x="2083888" y="6550672"/>
              <a:ext cx="2580680" cy="48664"/>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Picture 7.png" id="102" name="Google Shape;102;p16"/>
          <p:cNvPicPr preferRelativeResize="0"/>
          <p:nvPr/>
        </p:nvPicPr>
        <p:blipFill rotWithShape="1">
          <a:blip r:embed="rId2">
            <a:alphaModFix/>
          </a:blip>
          <a:srcRect b="5335" l="1923" r="0" t="0"/>
          <a:stretch/>
        </p:blipFill>
        <p:spPr>
          <a:xfrm>
            <a:off x="8839201" y="-1"/>
            <a:ext cx="2924257" cy="692697"/>
          </a:xfrm>
          <a:prstGeom prst="rect">
            <a:avLst/>
          </a:prstGeom>
          <a:noFill/>
          <a:ln>
            <a:noFill/>
          </a:ln>
        </p:spPr>
      </p:pic>
      <p:grpSp>
        <p:nvGrpSpPr>
          <p:cNvPr id="103" name="Google Shape;103;p16"/>
          <p:cNvGrpSpPr/>
          <p:nvPr/>
        </p:nvGrpSpPr>
        <p:grpSpPr>
          <a:xfrm>
            <a:off x="2844800" y="6553201"/>
            <a:ext cx="9347201" cy="45719"/>
            <a:chOff x="1905000" y="6553200"/>
            <a:chExt cx="7010400" cy="45719"/>
          </a:xfrm>
        </p:grpSpPr>
        <p:sp>
          <p:nvSpPr>
            <p:cNvPr id="104" name="Google Shape;104;p1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1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1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7" name="Google Shape;107;p16"/>
          <p:cNvGrpSpPr/>
          <p:nvPr/>
        </p:nvGrpSpPr>
        <p:grpSpPr>
          <a:xfrm>
            <a:off x="0" y="1295401"/>
            <a:ext cx="9347201" cy="45719"/>
            <a:chOff x="1905000" y="6553200"/>
            <a:chExt cx="7010400" cy="45719"/>
          </a:xfrm>
        </p:grpSpPr>
        <p:sp>
          <p:nvSpPr>
            <p:cNvPr id="108" name="Google Shape;108;p1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11" name="Google Shape;111;p16"/>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6"/>
          <p:cNvSpPr txBox="1"/>
          <p:nvPr>
            <p:ph idx="11" type="ftr"/>
          </p:nvPr>
        </p:nvSpPr>
        <p:spPr>
          <a:xfrm>
            <a:off x="0" y="6554056"/>
            <a:ext cx="12192000" cy="303943"/>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16"/>
          <p:cNvSpPr txBox="1"/>
          <p:nvPr>
            <p:ph idx="12" type="sldNum"/>
          </p:nvPr>
        </p:nvSpPr>
        <p:spPr>
          <a:xfrm>
            <a:off x="11815" y="6554055"/>
            <a:ext cx="12180184" cy="26161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4" name="Shape 11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5" name="Shape 115"/>
        <p:cNvGrpSpPr/>
        <p:nvPr/>
      </p:nvGrpSpPr>
      <p:grpSpPr>
        <a:xfrm>
          <a:off x="0" y="0"/>
          <a:ext cx="0" cy="0"/>
          <a:chOff x="0" y="0"/>
          <a:chExt cx="0" cy="0"/>
        </a:xfrm>
      </p:grpSpPr>
      <p:sp>
        <p:nvSpPr>
          <p:cNvPr id="116" name="Google Shape;116;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8" name="Shape 118"/>
        <p:cNvGrpSpPr/>
        <p:nvPr/>
      </p:nvGrpSpPr>
      <p:grpSpPr>
        <a:xfrm>
          <a:off x="0" y="0"/>
          <a:ext cx="0" cy="0"/>
          <a:chOff x="0" y="0"/>
          <a:chExt cx="0" cy="0"/>
        </a:xfrm>
      </p:grpSpPr>
      <p:sp>
        <p:nvSpPr>
          <p:cNvPr id="119" name="Google Shape;119;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9"/>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1" name="Shape 121"/>
        <p:cNvGrpSpPr/>
        <p:nvPr/>
      </p:nvGrpSpPr>
      <p:grpSpPr>
        <a:xfrm>
          <a:off x="0" y="0"/>
          <a:ext cx="0" cy="0"/>
          <a:chOff x="0" y="0"/>
          <a:chExt cx="0" cy="0"/>
        </a:xfrm>
      </p:grpSpPr>
      <p:sp>
        <p:nvSpPr>
          <p:cNvPr id="122" name="Google Shape;122;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0"/>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0"/>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2" name="Shape 3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7" name="Shape 127"/>
        <p:cNvGrpSpPr/>
        <p:nvPr/>
      </p:nvGrpSpPr>
      <p:grpSpPr>
        <a:xfrm>
          <a:off x="0" y="0"/>
          <a:ext cx="0" cy="0"/>
          <a:chOff x="0" y="0"/>
          <a:chExt cx="0" cy="0"/>
        </a:xfrm>
      </p:grpSpPr>
      <p:sp>
        <p:nvSpPr>
          <p:cNvPr id="128" name="Google Shape;128;p22"/>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9" name="Shape 129"/>
        <p:cNvGrpSpPr/>
        <p:nvPr/>
      </p:nvGrpSpPr>
      <p:grpSpPr>
        <a:xfrm>
          <a:off x="0" y="0"/>
          <a:ext cx="0" cy="0"/>
          <a:chOff x="0" y="0"/>
          <a:chExt cx="0" cy="0"/>
        </a:xfrm>
      </p:grpSpPr>
      <p:sp>
        <p:nvSpPr>
          <p:cNvPr id="130" name="Google Shape;130;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3"/>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3"/>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4" name="Shape 134"/>
        <p:cNvGrpSpPr/>
        <p:nvPr/>
      </p:nvGrpSpPr>
      <p:grpSpPr>
        <a:xfrm>
          <a:off x="0" y="0"/>
          <a:ext cx="0" cy="0"/>
          <a:chOff x="0" y="0"/>
          <a:chExt cx="0" cy="0"/>
        </a:xfrm>
      </p:grpSpPr>
      <p:sp>
        <p:nvSpPr>
          <p:cNvPr id="135" name="Google Shape;135;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4"/>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4"/>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9" name="Shape 139"/>
        <p:cNvGrpSpPr/>
        <p:nvPr/>
      </p:nvGrpSpPr>
      <p:grpSpPr>
        <a:xfrm>
          <a:off x="0" y="0"/>
          <a:ext cx="0" cy="0"/>
          <a:chOff x="0" y="0"/>
          <a:chExt cx="0" cy="0"/>
        </a:xfrm>
      </p:grpSpPr>
      <p:sp>
        <p:nvSpPr>
          <p:cNvPr id="140" name="Google Shape;140;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5"/>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4" name="Shape 144"/>
        <p:cNvGrpSpPr/>
        <p:nvPr/>
      </p:nvGrpSpPr>
      <p:grpSpPr>
        <a:xfrm>
          <a:off x="0" y="0"/>
          <a:ext cx="0" cy="0"/>
          <a:chOff x="0" y="0"/>
          <a:chExt cx="0" cy="0"/>
        </a:xfrm>
      </p:grpSpPr>
      <p:sp>
        <p:nvSpPr>
          <p:cNvPr id="145" name="Google Shape;145;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6"/>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6"/>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8" name="Shape 148"/>
        <p:cNvGrpSpPr/>
        <p:nvPr/>
      </p:nvGrpSpPr>
      <p:grpSpPr>
        <a:xfrm>
          <a:off x="0" y="0"/>
          <a:ext cx="0" cy="0"/>
          <a:chOff x="0" y="0"/>
          <a:chExt cx="0" cy="0"/>
        </a:xfrm>
      </p:grpSpPr>
      <p:sp>
        <p:nvSpPr>
          <p:cNvPr id="149" name="Google Shape;149;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7"/>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7"/>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7"/>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7"/>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4" name="Shape 154"/>
        <p:cNvGrpSpPr/>
        <p:nvPr/>
      </p:nvGrpSpPr>
      <p:grpSpPr>
        <a:xfrm>
          <a:off x="0" y="0"/>
          <a:ext cx="0" cy="0"/>
          <a:chOff x="0" y="0"/>
          <a:chExt cx="0" cy="0"/>
        </a:xfrm>
      </p:grpSpPr>
      <p:sp>
        <p:nvSpPr>
          <p:cNvPr id="155" name="Google Shape;155;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8"/>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28"/>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8"/>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28"/>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8"/>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8"/>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62" name="Shape 162"/>
        <p:cNvGrpSpPr/>
        <p:nvPr/>
      </p:nvGrpSpPr>
      <p:grpSpPr>
        <a:xfrm>
          <a:off x="0" y="0"/>
          <a:ext cx="0" cy="0"/>
          <a:chOff x="0" y="0"/>
          <a:chExt cx="0" cy="0"/>
        </a:xfrm>
      </p:grpSpPr>
      <p:sp>
        <p:nvSpPr>
          <p:cNvPr id="163" name="Google Shape;163;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3" name="Shape 33"/>
        <p:cNvGrpSpPr/>
        <p:nvPr/>
      </p:nvGrpSpPr>
      <p:grpSpPr>
        <a:xfrm>
          <a:off x="0" y="0"/>
          <a:ext cx="0" cy="0"/>
          <a:chOff x="0" y="0"/>
          <a:chExt cx="0" cy="0"/>
        </a:xfrm>
      </p:grpSpPr>
      <p:sp>
        <p:nvSpPr>
          <p:cNvPr id="34" name="Google Shape;34;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6" name="Shape 36"/>
        <p:cNvGrpSpPr/>
        <p:nvPr/>
      </p:nvGrpSpPr>
      <p:grpSpPr>
        <a:xfrm>
          <a:off x="0" y="0"/>
          <a:ext cx="0" cy="0"/>
          <a:chOff x="0" y="0"/>
          <a:chExt cx="0" cy="0"/>
        </a:xfrm>
      </p:grpSpPr>
      <p:sp>
        <p:nvSpPr>
          <p:cNvPr id="37" name="Google Shape;37;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5" name="Shape 45"/>
        <p:cNvGrpSpPr/>
        <p:nvPr/>
      </p:nvGrpSpPr>
      <p:grpSpPr>
        <a:xfrm>
          <a:off x="0" y="0"/>
          <a:ext cx="0" cy="0"/>
          <a:chOff x="0" y="0"/>
          <a:chExt cx="0" cy="0"/>
        </a:xfrm>
      </p:grpSpPr>
      <p:sp>
        <p:nvSpPr>
          <p:cNvPr id="46" name="Google Shape;46;p8"/>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7" name="Shape 47"/>
        <p:cNvGrpSpPr/>
        <p:nvPr/>
      </p:nvGrpSpPr>
      <p:grpSpPr>
        <a:xfrm>
          <a:off x="0" y="0"/>
          <a:ext cx="0" cy="0"/>
          <a:chOff x="0" y="0"/>
          <a:chExt cx="0" cy="0"/>
        </a:xfrm>
      </p:grpSpPr>
      <p:sp>
        <p:nvSpPr>
          <p:cNvPr id="48" name="Google Shape;48;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9"/>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9"/>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0"/>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0"/>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4.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6" Type="http://schemas.openxmlformats.org/officeDocument/2006/relationships/theme" Target="../theme/theme3.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0" y="3352680"/>
            <a:ext cx="11581200" cy="2742120"/>
          </a:xfrm>
          <a:prstGeom prst="rect">
            <a:avLst/>
          </a:prstGeom>
          <a:solidFill>
            <a:srgbClr val="101141"/>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860640" y="6095880"/>
            <a:ext cx="3859560" cy="752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0" y="6095880"/>
            <a:ext cx="3859560" cy="752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7721640" y="6095880"/>
            <a:ext cx="3859560" cy="752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 name="Google Shape;14;p1"/>
          <p:cNvPicPr preferRelativeResize="0"/>
          <p:nvPr/>
        </p:nvPicPr>
        <p:blipFill rotWithShape="1">
          <a:blip r:embed="rId2">
            <a:alphaModFix/>
          </a:blip>
          <a:srcRect b="28589" l="0" r="0" t="0"/>
          <a:stretch/>
        </p:blipFill>
        <p:spPr>
          <a:xfrm>
            <a:off x="101520" y="3352680"/>
            <a:ext cx="2742120" cy="1978920"/>
          </a:xfrm>
          <a:prstGeom prst="rect">
            <a:avLst/>
          </a:prstGeom>
          <a:noFill/>
          <a:ln>
            <a:noFill/>
          </a:ln>
        </p:spPr>
      </p:pic>
      <p:sp>
        <p:nvSpPr>
          <p:cNvPr id="15" name="Google Shape;15;p1"/>
          <p:cNvSpPr/>
          <p:nvPr/>
        </p:nvSpPr>
        <p:spPr>
          <a:xfrm>
            <a:off x="-101520" y="5257800"/>
            <a:ext cx="2945160" cy="5313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IN" sz="2900" u="none" cap="none" strike="noStrike">
                <a:solidFill>
                  <a:srgbClr val="FFFFFF"/>
                </a:solidFill>
                <a:latin typeface="Arial"/>
                <a:ea typeface="Arial"/>
                <a:cs typeface="Arial"/>
                <a:sym typeface="Arial"/>
              </a:rPr>
              <a:t>BITS</a:t>
            </a:r>
            <a:r>
              <a:rPr b="0" i="0" lang="en-IN" sz="2900" u="none" cap="none" strike="noStrike">
                <a:solidFill>
                  <a:srgbClr val="FFFFFF"/>
                </a:solidFill>
                <a:latin typeface="Arial"/>
                <a:ea typeface="Arial"/>
                <a:cs typeface="Arial"/>
                <a:sym typeface="Arial"/>
              </a:rPr>
              <a:t> Pilani</a:t>
            </a:r>
            <a:endParaRPr b="0" i="0" sz="2900" u="none" cap="none" strike="noStrike">
              <a:solidFill>
                <a:schemeClr val="dk1"/>
              </a:solidFill>
              <a:latin typeface="Arial"/>
              <a:ea typeface="Arial"/>
              <a:cs typeface="Arial"/>
              <a:sym typeface="Arial"/>
            </a:endParaRPr>
          </a:p>
        </p:txBody>
      </p:sp>
      <p:sp>
        <p:nvSpPr>
          <p:cNvPr id="16" name="Google Shape;16;p1"/>
          <p:cNvSpPr/>
          <p:nvPr/>
        </p:nvSpPr>
        <p:spPr>
          <a:xfrm>
            <a:off x="203040" y="5666760"/>
            <a:ext cx="25390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200" u="none" cap="none" strike="noStrike">
                <a:solidFill>
                  <a:srgbClr val="FFFFFF"/>
                </a:solidFill>
                <a:latin typeface="Arial"/>
                <a:ea typeface="Arial"/>
                <a:cs typeface="Arial"/>
                <a:sym typeface="Arial"/>
              </a:rPr>
              <a:t>Pilani Campus</a:t>
            </a:r>
            <a:endParaRPr b="0" i="0" sz="1200" u="none" cap="none" strike="noStrike">
              <a:solidFill>
                <a:schemeClr val="dk1"/>
              </a:solidFill>
              <a:latin typeface="Arial"/>
              <a:ea typeface="Arial"/>
              <a:cs typeface="Arial"/>
              <a:sym typeface="Arial"/>
            </a:endParaRPr>
          </a:p>
        </p:txBody>
      </p:sp>
      <p:sp>
        <p:nvSpPr>
          <p:cNvPr id="17" name="Google Shape;17;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5"/>
          <p:cNvSpPr/>
          <p:nvPr/>
        </p:nvSpPr>
        <p:spPr>
          <a:xfrm>
            <a:off x="4368960" y="6596280"/>
            <a:ext cx="7822080" cy="25704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lang="en-IN" sz="1100" strike="noStrike">
                <a:solidFill>
                  <a:srgbClr val="101141"/>
                </a:solidFill>
                <a:latin typeface="Arial"/>
                <a:ea typeface="Arial"/>
                <a:cs typeface="Arial"/>
                <a:sym typeface="Arial"/>
              </a:rPr>
              <a:t>BITS </a:t>
            </a:r>
            <a:r>
              <a:rPr b="0" lang="en-IN" sz="1100" strike="noStrike">
                <a:solidFill>
                  <a:srgbClr val="101141"/>
                </a:solidFill>
                <a:latin typeface="Arial"/>
                <a:ea typeface="Arial"/>
                <a:cs typeface="Arial"/>
                <a:sym typeface="Arial"/>
              </a:rPr>
              <a:t>Pilani, Pilani Campus</a:t>
            </a:r>
            <a:endParaRPr b="0" sz="1100" strike="noStrike">
              <a:solidFill>
                <a:schemeClr val="dk1"/>
              </a:solidFill>
              <a:latin typeface="Arial"/>
              <a:ea typeface="Arial"/>
              <a:cs typeface="Arial"/>
              <a:sym typeface="Arial"/>
            </a:endParaRPr>
          </a:p>
        </p:txBody>
      </p:sp>
      <p:grpSp>
        <p:nvGrpSpPr>
          <p:cNvPr id="82" name="Google Shape;82;p15"/>
          <p:cNvGrpSpPr/>
          <p:nvPr/>
        </p:nvGrpSpPr>
        <p:grpSpPr>
          <a:xfrm>
            <a:off x="2778480" y="6550560"/>
            <a:ext cx="9412560" cy="47520"/>
            <a:chOff x="2778480" y="6550560"/>
            <a:chExt cx="9412560" cy="47520"/>
          </a:xfrm>
        </p:grpSpPr>
        <p:sp>
          <p:nvSpPr>
            <p:cNvPr id="83" name="Google Shape;83;p15"/>
            <p:cNvSpPr/>
            <p:nvPr/>
          </p:nvSpPr>
          <p:spPr>
            <a:xfrm>
              <a:off x="6174000" y="6550560"/>
              <a:ext cx="3103560" cy="4752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9210600" y="6550560"/>
              <a:ext cx="2980440" cy="44640"/>
            </a:xfrm>
            <a:prstGeom prst="rect">
              <a:avLst/>
            </a:prstGeom>
            <a:solidFill>
              <a:srgbClr val="E31C24"/>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2778480" y="6550560"/>
              <a:ext cx="3439800" cy="4752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 name="Google Shape;86;p15"/>
          <p:cNvPicPr preferRelativeResize="0"/>
          <p:nvPr/>
        </p:nvPicPr>
        <p:blipFill rotWithShape="1">
          <a:blip r:embed="rId1">
            <a:alphaModFix/>
          </a:blip>
          <a:srcRect b="5315" l="1916" r="0" t="0"/>
          <a:stretch/>
        </p:blipFill>
        <p:spPr>
          <a:xfrm>
            <a:off x="8839080" y="0"/>
            <a:ext cx="2923200" cy="691560"/>
          </a:xfrm>
          <a:prstGeom prst="rect">
            <a:avLst/>
          </a:prstGeom>
          <a:noFill/>
          <a:ln>
            <a:noFill/>
          </a:ln>
        </p:spPr>
      </p:pic>
      <p:grpSp>
        <p:nvGrpSpPr>
          <p:cNvPr id="87" name="Google Shape;87;p15"/>
          <p:cNvGrpSpPr/>
          <p:nvPr/>
        </p:nvGrpSpPr>
        <p:grpSpPr>
          <a:xfrm>
            <a:off x="2844720" y="6553080"/>
            <a:ext cx="9345960" cy="44640"/>
            <a:chOff x="2844720" y="6553080"/>
            <a:chExt cx="9345960" cy="44640"/>
          </a:xfrm>
        </p:grpSpPr>
        <p:sp>
          <p:nvSpPr>
            <p:cNvPr id="88" name="Google Shape;88;p15"/>
            <p:cNvSpPr/>
            <p:nvPr/>
          </p:nvSpPr>
          <p:spPr>
            <a:xfrm>
              <a:off x="5994360" y="6553080"/>
              <a:ext cx="3103560" cy="446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844720" y="6553080"/>
              <a:ext cx="3148560" cy="446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9087120" y="6553080"/>
              <a:ext cx="3103560" cy="446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5"/>
          <p:cNvGrpSpPr/>
          <p:nvPr/>
        </p:nvGrpSpPr>
        <p:grpSpPr>
          <a:xfrm>
            <a:off x="0" y="1295280"/>
            <a:ext cx="9345960" cy="44640"/>
            <a:chOff x="0" y="1295280"/>
            <a:chExt cx="9345960" cy="44640"/>
          </a:xfrm>
        </p:grpSpPr>
        <p:sp>
          <p:nvSpPr>
            <p:cNvPr id="92" name="Google Shape;92;p15"/>
            <p:cNvSpPr/>
            <p:nvPr/>
          </p:nvSpPr>
          <p:spPr>
            <a:xfrm>
              <a:off x="3149640" y="1295280"/>
              <a:ext cx="3103560" cy="44640"/>
            </a:xfrm>
            <a:prstGeom prst="rect">
              <a:avLst/>
            </a:prstGeom>
            <a:solidFill>
              <a:srgbClr val="76C2E5"/>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0" y="1295280"/>
              <a:ext cx="3148560" cy="44640"/>
            </a:xfrm>
            <a:prstGeom prst="rect">
              <a:avLst/>
            </a:prstGeom>
            <a:solidFill>
              <a:srgbClr val="FCB017"/>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6242400" y="1295280"/>
              <a:ext cx="3103560" cy="44640"/>
            </a:xfrm>
            <a:prstGeom prst="rect">
              <a:avLst/>
            </a:prstGeom>
            <a:solidFill>
              <a:srgbClr val="FF0000"/>
            </a:solidFill>
            <a:ln>
              <a:noFill/>
            </a:ln>
            <a:effectLst>
              <a:outerShdw blurRad="40000" rotWithShape="0" dir="5400000" dist="2304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3733800" y="4724400"/>
            <a:ext cx="7910400" cy="1219200"/>
          </a:xfrm>
          <a:prstGeom prst="rect">
            <a:avLst/>
          </a:prstGeom>
          <a:noFill/>
          <a:ln>
            <a:noFill/>
          </a:ln>
        </p:spPr>
        <p:txBody>
          <a:bodyPr anchorCtr="0" anchor="b" bIns="0" lIns="0" spcFirstLastPara="1" rIns="0" wrap="square" tIns="0">
            <a:noAutofit/>
          </a:bodyPr>
          <a:lstStyle/>
          <a:p>
            <a:pPr indent="0" lvl="0" marL="0" rtl="0" algn="l">
              <a:lnSpc>
                <a:spcPct val="112500"/>
              </a:lnSpc>
              <a:spcBef>
                <a:spcPts val="0"/>
              </a:spcBef>
              <a:spcAft>
                <a:spcPts val="0"/>
              </a:spcAft>
              <a:buClr>
                <a:schemeClr val="lt1"/>
              </a:buClr>
              <a:buSzPts val="1600"/>
              <a:buNone/>
            </a:pPr>
            <a:r>
              <a:rPr lang="en-IN" sz="1600">
                <a:latin typeface="Arial"/>
                <a:ea typeface="Arial"/>
                <a:cs typeface="Arial"/>
                <a:sym typeface="Arial"/>
              </a:rPr>
              <a:t> </a:t>
            </a:r>
            <a:r>
              <a:rPr lang="en-IN" sz="1600"/>
              <a:t>NAME</a:t>
            </a:r>
            <a:r>
              <a:rPr lang="en-IN" sz="1600">
                <a:latin typeface="Arial"/>
                <a:ea typeface="Arial"/>
                <a:cs typeface="Arial"/>
                <a:sym typeface="Arial"/>
              </a:rPr>
              <a:t>(</a:t>
            </a:r>
            <a:r>
              <a:rPr lang="en-IN" sz="1600"/>
              <a:t>ID): Rishikesh Soni (2024H1030180H), Arijeet Rakshit (2024H1030183H), Sandeep Kanchan Pandit (2024H1030185H), Aaryan R Soni (2024H1030195H)</a:t>
            </a:r>
            <a:br>
              <a:rPr lang="en-IN" sz="1600">
                <a:latin typeface="Arial"/>
                <a:ea typeface="Arial"/>
                <a:cs typeface="Arial"/>
                <a:sym typeface="Arial"/>
              </a:rPr>
            </a:br>
            <a:r>
              <a:rPr lang="en-IN" sz="1600">
                <a:latin typeface="Arial"/>
                <a:ea typeface="Arial"/>
                <a:cs typeface="Arial"/>
                <a:sym typeface="Arial"/>
              </a:rPr>
              <a:t>Supervisor      : Manik </a:t>
            </a:r>
            <a:r>
              <a:rPr lang="en-IN" sz="1600"/>
              <a:t>Gupta</a:t>
            </a:r>
            <a:endParaRPr/>
          </a:p>
          <a:p>
            <a:pPr indent="0" lvl="0" marL="0" rtl="0" algn="l">
              <a:lnSpc>
                <a:spcPct val="112500"/>
              </a:lnSpc>
              <a:spcBef>
                <a:spcPts val="0"/>
              </a:spcBef>
              <a:spcAft>
                <a:spcPts val="0"/>
              </a:spcAft>
              <a:buClr>
                <a:schemeClr val="lt1"/>
              </a:buClr>
              <a:buSzPts val="1600"/>
              <a:buNone/>
            </a:pPr>
            <a:r>
              <a:rPr lang="en-IN" sz="1600">
                <a:latin typeface="Arial"/>
                <a:ea typeface="Arial"/>
                <a:cs typeface="Arial"/>
                <a:sym typeface="Arial"/>
              </a:rPr>
              <a:t>Department of </a:t>
            </a:r>
            <a:r>
              <a:rPr lang="en-IN" sz="1600"/>
              <a:t>Computer Science and Information Systems</a:t>
            </a:r>
            <a:endParaRPr/>
          </a:p>
        </p:txBody>
      </p:sp>
      <p:sp>
        <p:nvSpPr>
          <p:cNvPr id="169" name="Google Shape;169;p30"/>
          <p:cNvSpPr txBox="1"/>
          <p:nvPr/>
        </p:nvSpPr>
        <p:spPr>
          <a:xfrm>
            <a:off x="3733798" y="3810000"/>
            <a:ext cx="6477002" cy="838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2000">
                <a:solidFill>
                  <a:schemeClr val="lt1"/>
                </a:solidFill>
              </a:rPr>
              <a:t>TITLE: The anatomy of a large-scale hypertextual Web search engine</a:t>
            </a:r>
            <a:endParaRPr b="1" i="1" sz="1400">
              <a:solidFill>
                <a:schemeClr val="lt1"/>
              </a:solidFill>
              <a:latin typeface="Times New Roman"/>
              <a:ea typeface="Times New Roman"/>
              <a:cs typeface="Times New Roman"/>
              <a:sym typeface="Times New Roman"/>
            </a:endParaRPr>
          </a:p>
        </p:txBody>
      </p:sp>
      <p:sp>
        <p:nvSpPr>
          <p:cNvPr id="170" name="Google Shape;170;p30"/>
          <p:cNvSpPr txBox="1"/>
          <p:nvPr/>
        </p:nvSpPr>
        <p:spPr>
          <a:xfrm>
            <a:off x="3733799" y="3352801"/>
            <a:ext cx="670560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400">
                <a:solidFill>
                  <a:schemeClr val="lt1"/>
                </a:solidFill>
                <a:latin typeface="Arial"/>
                <a:ea typeface="Arial"/>
                <a:cs typeface="Arial"/>
                <a:sym typeface="Arial"/>
              </a:rPr>
              <a:t>Presentation</a:t>
            </a:r>
            <a:endParaRPr/>
          </a:p>
        </p:txBody>
      </p:sp>
      <p:sp>
        <p:nvSpPr>
          <p:cNvPr id="171" name="Google Shape;171;p30"/>
          <p:cNvSpPr txBox="1"/>
          <p:nvPr/>
        </p:nvSpPr>
        <p:spPr>
          <a:xfrm>
            <a:off x="10178283" y="0"/>
            <a:ext cx="19543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Arial"/>
                <a:ea typeface="Arial"/>
                <a:cs typeface="Arial"/>
                <a:sym typeface="Arial"/>
              </a:rPr>
              <a:t>Date: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nvSpPr>
        <p:spPr>
          <a:xfrm>
            <a:off x="406399" y="1565731"/>
            <a:ext cx="10879800" cy="40320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0"/>
              </a:spcBef>
              <a:spcAft>
                <a:spcPts val="0"/>
              </a:spcAft>
              <a:buSzPts val="2000"/>
              <a:buChar char="●"/>
            </a:pPr>
            <a:r>
              <a:rPr lang="en-IN" sz="2000"/>
              <a:t>Definition</a:t>
            </a:r>
            <a:endParaRPr sz="2000"/>
          </a:p>
          <a:p>
            <a:pPr indent="-355600" lvl="1" marL="914400" rtl="0" algn="l">
              <a:lnSpc>
                <a:spcPct val="150000"/>
              </a:lnSpc>
              <a:spcBef>
                <a:spcPts val="0"/>
              </a:spcBef>
              <a:spcAft>
                <a:spcPts val="0"/>
              </a:spcAft>
              <a:buSzPts val="2000"/>
              <a:buChar char="○"/>
            </a:pPr>
            <a:r>
              <a:rPr lang="en-IN" sz="2000"/>
              <a:t>The clickable text in a hyperlink.</a:t>
            </a:r>
            <a:endParaRPr sz="2000"/>
          </a:p>
          <a:p>
            <a:pPr indent="-355600" lvl="0" marL="457200" rtl="0" algn="l">
              <a:lnSpc>
                <a:spcPct val="150000"/>
              </a:lnSpc>
              <a:spcBef>
                <a:spcPts val="0"/>
              </a:spcBef>
              <a:spcAft>
                <a:spcPts val="0"/>
              </a:spcAft>
              <a:buSzPts val="2000"/>
              <a:buChar char="●"/>
            </a:pPr>
            <a:r>
              <a:rPr lang="en-IN" sz="2000"/>
              <a:t>Traditional Use</a:t>
            </a:r>
            <a:endParaRPr sz="2000"/>
          </a:p>
          <a:p>
            <a:pPr indent="-355600" lvl="1" marL="914400" rtl="0" algn="l">
              <a:lnSpc>
                <a:spcPct val="150000"/>
              </a:lnSpc>
              <a:spcBef>
                <a:spcPts val="0"/>
              </a:spcBef>
              <a:spcAft>
                <a:spcPts val="0"/>
              </a:spcAft>
              <a:buSzPts val="2000"/>
              <a:buChar char="○"/>
            </a:pPr>
            <a:r>
              <a:rPr lang="en-IN" sz="2000"/>
              <a:t>Search engines associate anchor text with the page containing the link.</a:t>
            </a:r>
            <a:endParaRPr sz="2000"/>
          </a:p>
          <a:p>
            <a:pPr indent="-355600" lvl="0" marL="457200" rtl="0" algn="l">
              <a:lnSpc>
                <a:spcPct val="150000"/>
              </a:lnSpc>
              <a:spcBef>
                <a:spcPts val="0"/>
              </a:spcBef>
              <a:spcAft>
                <a:spcPts val="0"/>
              </a:spcAft>
              <a:buSzPts val="2000"/>
              <a:buChar char="●"/>
            </a:pPr>
            <a:r>
              <a:rPr lang="en-IN" sz="2000"/>
              <a:t>Google's Approach</a:t>
            </a:r>
            <a:endParaRPr sz="2000"/>
          </a:p>
          <a:p>
            <a:pPr indent="-355600" lvl="1" marL="914400" rtl="0" algn="l">
              <a:lnSpc>
                <a:spcPct val="150000"/>
              </a:lnSpc>
              <a:spcBef>
                <a:spcPts val="0"/>
              </a:spcBef>
              <a:spcAft>
                <a:spcPts val="0"/>
              </a:spcAft>
              <a:buSzPts val="2000"/>
              <a:buChar char="○"/>
            </a:pPr>
            <a:r>
              <a:rPr lang="en-IN" sz="2000"/>
              <a:t>Also associates anchor text with the linked page.</a:t>
            </a:r>
            <a:endParaRPr sz="2000"/>
          </a:p>
        </p:txBody>
      </p:sp>
      <p:sp>
        <p:nvSpPr>
          <p:cNvPr id="235" name="Google Shape;235;p39"/>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Anchor Text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nvSpPr>
        <p:spPr>
          <a:xfrm>
            <a:off x="406400" y="1565725"/>
            <a:ext cx="6559800" cy="40320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0"/>
              </a:spcBef>
              <a:spcAft>
                <a:spcPts val="0"/>
              </a:spcAft>
              <a:buSzPts val="2000"/>
              <a:buChar char="●"/>
            </a:pPr>
            <a:r>
              <a:rPr lang="en-IN" sz="2000"/>
              <a:t>Web Crawlers:</a:t>
            </a:r>
            <a:endParaRPr sz="2000"/>
          </a:p>
          <a:p>
            <a:pPr indent="-355600" lvl="1" marL="914400" rtl="0" algn="l">
              <a:lnSpc>
                <a:spcPct val="150000"/>
              </a:lnSpc>
              <a:spcBef>
                <a:spcPts val="0"/>
              </a:spcBef>
              <a:spcAft>
                <a:spcPts val="0"/>
              </a:spcAft>
              <a:buSzPts val="2000"/>
              <a:buChar char="○"/>
            </a:pPr>
            <a:r>
              <a:rPr lang="en-IN" sz="2000"/>
              <a:t>Multiple distributed crawlers work in parallel to download web pages.  </a:t>
            </a:r>
            <a:endParaRPr sz="2000"/>
          </a:p>
          <a:p>
            <a:pPr indent="-355600" lvl="1" marL="914400" rtl="0" algn="l">
              <a:lnSpc>
                <a:spcPct val="150000"/>
              </a:lnSpc>
              <a:spcBef>
                <a:spcPts val="0"/>
              </a:spcBef>
              <a:spcAft>
                <a:spcPts val="0"/>
              </a:spcAft>
              <a:buSzPts val="2000"/>
              <a:buChar char="○"/>
            </a:pPr>
            <a:r>
              <a:rPr lang="en-IN" sz="2000"/>
              <a:t>The URLserver sends a list of URLs to be fetched to the crawlers.</a:t>
            </a:r>
            <a:endParaRPr sz="2000"/>
          </a:p>
          <a:p>
            <a:pPr indent="-355600" lvl="0" marL="457200" rtl="0" algn="l">
              <a:lnSpc>
                <a:spcPct val="150000"/>
              </a:lnSpc>
              <a:spcBef>
                <a:spcPts val="0"/>
              </a:spcBef>
              <a:spcAft>
                <a:spcPts val="0"/>
              </a:spcAft>
              <a:buSzPts val="2000"/>
              <a:buChar char="●"/>
            </a:pPr>
            <a:r>
              <a:rPr lang="en-IN" sz="2000"/>
              <a:t>Storage Server:</a:t>
            </a:r>
            <a:endParaRPr sz="2000"/>
          </a:p>
          <a:p>
            <a:pPr indent="-355600" lvl="1" marL="914400" rtl="0" algn="l">
              <a:lnSpc>
                <a:spcPct val="150000"/>
              </a:lnSpc>
              <a:spcBef>
                <a:spcPts val="0"/>
              </a:spcBef>
              <a:spcAft>
                <a:spcPts val="0"/>
              </a:spcAft>
              <a:buSzPts val="2000"/>
              <a:buChar char="○"/>
            </a:pPr>
            <a:r>
              <a:rPr lang="en-IN" sz="2000"/>
              <a:t>The crawled web pages are compressed and stored in a repository by the storage server. </a:t>
            </a:r>
            <a:endParaRPr sz="2000"/>
          </a:p>
          <a:p>
            <a:pPr indent="-355600" lvl="1" marL="914400" rtl="0" algn="l">
              <a:lnSpc>
                <a:spcPct val="150000"/>
              </a:lnSpc>
              <a:spcBef>
                <a:spcPts val="0"/>
              </a:spcBef>
              <a:spcAft>
                <a:spcPts val="0"/>
              </a:spcAft>
              <a:buSzPts val="2000"/>
              <a:buChar char="○"/>
            </a:pPr>
            <a:r>
              <a:rPr lang="en-IN" sz="2000"/>
              <a:t>Each page is assigned a unique identifier called a docID.</a:t>
            </a:r>
            <a:endParaRPr sz="2000"/>
          </a:p>
        </p:txBody>
      </p:sp>
      <p:sp>
        <p:nvSpPr>
          <p:cNvPr id="242" name="Google Shape;242;p40"/>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Google Architecture overview</a:t>
            </a:r>
            <a:endParaRPr/>
          </a:p>
        </p:txBody>
      </p:sp>
      <p:pic>
        <p:nvPicPr>
          <p:cNvPr id="243" name="Google Shape;243;p40"/>
          <p:cNvPicPr preferRelativeResize="0"/>
          <p:nvPr/>
        </p:nvPicPr>
        <p:blipFill>
          <a:blip r:embed="rId3">
            <a:alphaModFix/>
          </a:blip>
          <a:stretch>
            <a:fillRect/>
          </a:stretch>
        </p:blipFill>
        <p:spPr>
          <a:xfrm>
            <a:off x="7899975" y="1667200"/>
            <a:ext cx="4267200" cy="382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nvSpPr>
        <p:spPr>
          <a:xfrm>
            <a:off x="406400" y="1565725"/>
            <a:ext cx="7405800" cy="40320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0"/>
              </a:spcBef>
              <a:spcAft>
                <a:spcPts val="0"/>
              </a:spcAft>
              <a:buSzPts val="1600"/>
              <a:buChar char="●"/>
            </a:pPr>
            <a:r>
              <a:rPr lang="en-IN" sz="1600"/>
              <a:t>Indexer: The indexer reads the repository, decompresses the documents, and processes them. It converts each document into a set of word occurrences called "hits," which include details such as word position, approx. font size, and capitalization. </a:t>
            </a:r>
            <a:r>
              <a:rPr lang="en-IN" sz="1600">
                <a:solidFill>
                  <a:schemeClr val="dk1"/>
                </a:solidFill>
              </a:rPr>
              <a:t>The indexer also extracts all the links from each web page and stores important information about them in an anchors file.</a:t>
            </a:r>
            <a:endParaRPr sz="1600"/>
          </a:p>
          <a:p>
            <a:pPr indent="-330200" lvl="0" marL="457200" rtl="0" algn="l">
              <a:lnSpc>
                <a:spcPct val="150000"/>
              </a:lnSpc>
              <a:spcBef>
                <a:spcPts val="0"/>
              </a:spcBef>
              <a:spcAft>
                <a:spcPts val="0"/>
              </a:spcAft>
              <a:buSzPts val="1600"/>
              <a:buChar char="●"/>
            </a:pPr>
            <a:r>
              <a:rPr lang="en-IN" sz="1600"/>
              <a:t>Barrels: These hits are distributed into a set of barrels, creating a partially sorted forward index. </a:t>
            </a:r>
            <a:endParaRPr sz="1600"/>
          </a:p>
          <a:p>
            <a:pPr indent="-330200" lvl="0" marL="457200" rtl="0" algn="l">
              <a:lnSpc>
                <a:spcPct val="150000"/>
              </a:lnSpc>
              <a:spcBef>
                <a:spcPts val="0"/>
              </a:spcBef>
              <a:spcAft>
                <a:spcPts val="0"/>
              </a:spcAft>
              <a:buSzPts val="1600"/>
              <a:buChar char="●"/>
            </a:pPr>
            <a:r>
              <a:rPr lang="en-IN" sz="1600"/>
              <a:t>URL Resolver: This component processes the anchors file to convert relative URLs into absolute ones, associates anchor text with the docID of the target page, and generates a database of links which are pairs of docIDs. The links database is used to compute PageRanks for all the documents.</a:t>
            </a:r>
            <a:endParaRPr sz="1600"/>
          </a:p>
        </p:txBody>
      </p:sp>
      <p:sp>
        <p:nvSpPr>
          <p:cNvPr id="250" name="Google Shape;250;p41"/>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Continued</a:t>
            </a:r>
            <a:endParaRPr/>
          </a:p>
        </p:txBody>
      </p:sp>
      <p:pic>
        <p:nvPicPr>
          <p:cNvPr id="251" name="Google Shape;251;p41"/>
          <p:cNvPicPr preferRelativeResize="0"/>
          <p:nvPr/>
        </p:nvPicPr>
        <p:blipFill>
          <a:blip r:embed="rId3">
            <a:alphaModFix/>
          </a:blip>
          <a:stretch>
            <a:fillRect/>
          </a:stretch>
        </p:blipFill>
        <p:spPr>
          <a:xfrm>
            <a:off x="7899975" y="1667200"/>
            <a:ext cx="4267200" cy="3829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nvSpPr>
        <p:spPr>
          <a:xfrm>
            <a:off x="406400" y="1565725"/>
            <a:ext cx="7207500" cy="4032000"/>
          </a:xfrm>
          <a:prstGeom prst="rect">
            <a:avLst/>
          </a:prstGeom>
          <a:noFill/>
          <a:ln>
            <a:noFill/>
          </a:ln>
        </p:spPr>
        <p:txBody>
          <a:bodyPr anchorCtr="0" anchor="t" bIns="45700" lIns="91425" spcFirstLastPara="1" rIns="91425" wrap="square" tIns="45700">
            <a:noAutofit/>
          </a:bodyPr>
          <a:lstStyle/>
          <a:p>
            <a:pPr indent="-336550" lvl="0" marL="457200" rtl="0" algn="l">
              <a:lnSpc>
                <a:spcPct val="150000"/>
              </a:lnSpc>
              <a:spcBef>
                <a:spcPts val="0"/>
              </a:spcBef>
              <a:spcAft>
                <a:spcPts val="0"/>
              </a:spcAft>
              <a:buSzPts val="1700"/>
              <a:buChar char="●"/>
            </a:pPr>
            <a:r>
              <a:rPr lang="en-IN" sz="1700"/>
              <a:t>Sorter: The sorter reorders the barrels from being sorted by docID to being sorted by word ID, creating an inverted index. This involves minimal temporary storage and is done in place. The sorter also produces a list of word IDs and offsets into the inverted index.</a:t>
            </a:r>
            <a:endParaRPr sz="1700"/>
          </a:p>
          <a:p>
            <a:pPr indent="-336550" lvl="0" marL="457200" rtl="0" algn="l">
              <a:lnSpc>
                <a:spcPct val="150000"/>
              </a:lnSpc>
              <a:spcBef>
                <a:spcPts val="0"/>
              </a:spcBef>
              <a:spcAft>
                <a:spcPts val="0"/>
              </a:spcAft>
              <a:buSzPts val="1700"/>
              <a:buChar char="●"/>
            </a:pPr>
            <a:r>
              <a:rPr lang="en-IN" sz="1700"/>
              <a:t>Lexicon:</a:t>
            </a:r>
            <a:r>
              <a:rPr lang="en-IN" sz="1700"/>
              <a:t>A</a:t>
            </a:r>
            <a:r>
              <a:rPr lang="en-IN" sz="1700"/>
              <a:t> program called Dump Lexicon takes this list(a list of word IDs and offsets into the inverted index) together with the lexicon produced by the indexer and generates a new lexicon to be used by the searcher</a:t>
            </a:r>
            <a:endParaRPr sz="1700"/>
          </a:p>
          <a:p>
            <a:pPr indent="-336550" lvl="0" marL="457200" rtl="0" algn="l">
              <a:lnSpc>
                <a:spcPct val="150000"/>
              </a:lnSpc>
              <a:spcBef>
                <a:spcPts val="0"/>
              </a:spcBef>
              <a:spcAft>
                <a:spcPts val="0"/>
              </a:spcAft>
              <a:buSzPts val="1700"/>
              <a:buChar char="●"/>
            </a:pPr>
            <a:r>
              <a:rPr lang="en-IN" sz="1700"/>
              <a:t>Searcher: The searcher is run by a Web Server and uses the lexicon built by DumpLexicon together with the inverted index and the </a:t>
            </a:r>
            <a:r>
              <a:rPr lang="en-IN" sz="1700"/>
              <a:t>PageRanks </a:t>
            </a:r>
            <a:r>
              <a:rPr lang="en-IN" sz="1700"/>
              <a:t>to answer queries.</a:t>
            </a:r>
            <a:endParaRPr sz="1700"/>
          </a:p>
        </p:txBody>
      </p:sp>
      <p:sp>
        <p:nvSpPr>
          <p:cNvPr id="258" name="Google Shape;258;p42"/>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Continued</a:t>
            </a:r>
            <a:endParaRPr/>
          </a:p>
        </p:txBody>
      </p:sp>
      <p:pic>
        <p:nvPicPr>
          <p:cNvPr id="259" name="Google Shape;259;p42"/>
          <p:cNvPicPr preferRelativeResize="0"/>
          <p:nvPr/>
        </p:nvPicPr>
        <p:blipFill>
          <a:blip r:embed="rId3">
            <a:alphaModFix/>
          </a:blip>
          <a:stretch>
            <a:fillRect/>
          </a:stretch>
        </p:blipFill>
        <p:spPr>
          <a:xfrm>
            <a:off x="7899975" y="1667200"/>
            <a:ext cx="4267200" cy="3829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idx="1" type="body"/>
          </p:nvPr>
        </p:nvSpPr>
        <p:spPr>
          <a:xfrm>
            <a:off x="406400" y="152400"/>
            <a:ext cx="84327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Crawling the Web</a:t>
            </a:r>
            <a:endParaRPr/>
          </a:p>
        </p:txBody>
      </p:sp>
      <p:sp>
        <p:nvSpPr>
          <p:cNvPr id="265" name="Google Shape;265;p43"/>
          <p:cNvSpPr txBox="1"/>
          <p:nvPr/>
        </p:nvSpPr>
        <p:spPr>
          <a:xfrm>
            <a:off x="406400" y="1514975"/>
            <a:ext cx="10992900" cy="464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a:t>Web crawling is a key component of the search engine infrastructure, responsible for fetching web pages from the internet.</a:t>
            </a:r>
            <a:endParaRPr/>
          </a:p>
          <a:p>
            <a:pPr indent="0" lvl="0" marL="0" rtl="0" algn="l">
              <a:lnSpc>
                <a:spcPct val="115000"/>
              </a:lnSpc>
              <a:spcBef>
                <a:spcPts val="1200"/>
              </a:spcBef>
              <a:spcAft>
                <a:spcPts val="0"/>
              </a:spcAft>
              <a:buClr>
                <a:schemeClr val="dk1"/>
              </a:buClr>
              <a:buSzPts val="1100"/>
              <a:buFont typeface="Arial"/>
              <a:buNone/>
            </a:pPr>
            <a:r>
              <a:rPr b="1" lang="en-IN" sz="1100">
                <a:solidFill>
                  <a:schemeClr val="dk1"/>
                </a:solidFill>
              </a:rPr>
              <a:t>Process of Crawling</a:t>
            </a:r>
            <a:endParaRPr b="1" sz="1100">
              <a:solidFill>
                <a:schemeClr val="dk1"/>
              </a:solidFill>
            </a:endParaRPr>
          </a:p>
          <a:p>
            <a:pPr indent="-304800" lvl="0" marL="457200" rtl="0" algn="l">
              <a:lnSpc>
                <a:spcPct val="115000"/>
              </a:lnSpc>
              <a:spcBef>
                <a:spcPts val="1200"/>
              </a:spcBef>
              <a:spcAft>
                <a:spcPts val="0"/>
              </a:spcAft>
              <a:buClr>
                <a:schemeClr val="dk1"/>
              </a:buClr>
              <a:buSzPts val="1200"/>
              <a:buAutoNum type="arabicPeriod"/>
            </a:pPr>
            <a:r>
              <a:rPr b="1" lang="en-IN" sz="1200">
                <a:solidFill>
                  <a:schemeClr val="dk1"/>
                </a:solidFill>
              </a:rPr>
              <a:t>URL Server</a:t>
            </a:r>
            <a:r>
              <a:rPr lang="en-I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IN" sz="1200">
                <a:solidFill>
                  <a:schemeClr val="dk1"/>
                </a:solidFill>
              </a:rPr>
              <a:t>The central server provides a list of URLs to multiple crawlers.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IN" sz="1200">
                <a:solidFill>
                  <a:schemeClr val="dk1"/>
                </a:solidFill>
              </a:rPr>
              <a:t>It distributes tasks among crawlers to maximize efficiency.</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IN" sz="1200">
                <a:solidFill>
                  <a:schemeClr val="dk1"/>
                </a:solidFill>
              </a:rPr>
              <a:t>Crawlers</a:t>
            </a:r>
            <a:r>
              <a:rPr lang="en-I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IN" sz="1200">
                <a:solidFill>
                  <a:schemeClr val="dk1"/>
                </a:solidFill>
              </a:rPr>
              <a:t>The agents that fetch web pages.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IN" sz="1200">
                <a:solidFill>
                  <a:schemeClr val="dk1"/>
                </a:solidFill>
              </a:rPr>
              <a:t>Each crawler manages </a:t>
            </a:r>
            <a:r>
              <a:rPr b="1" lang="en-IN" sz="1200">
                <a:solidFill>
                  <a:schemeClr val="dk1"/>
                </a:solidFill>
              </a:rPr>
              <a:t>300+ simultaneous connections</a:t>
            </a:r>
            <a:r>
              <a:rPr lang="en-IN" sz="1200">
                <a:solidFill>
                  <a:schemeClr val="dk1"/>
                </a:solidFill>
              </a:rPr>
              <a:t> for efficiency.</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IN" sz="1200">
                <a:solidFill>
                  <a:schemeClr val="dk1"/>
                </a:solidFill>
              </a:rPr>
              <a:t>They perform the following tasks:</a:t>
            </a:r>
            <a:endParaRPr sz="1200">
              <a:solidFill>
                <a:schemeClr val="dk1"/>
              </a:solidFill>
            </a:endParaRPr>
          </a:p>
          <a:p>
            <a:pPr indent="-304800" lvl="2" marL="1371600" rtl="0" algn="l">
              <a:lnSpc>
                <a:spcPct val="115000"/>
              </a:lnSpc>
              <a:spcBef>
                <a:spcPts val="0"/>
              </a:spcBef>
              <a:spcAft>
                <a:spcPts val="0"/>
              </a:spcAft>
              <a:buClr>
                <a:schemeClr val="dk1"/>
              </a:buClr>
              <a:buSzPts val="1200"/>
              <a:buChar char="■"/>
            </a:pPr>
            <a:r>
              <a:rPr b="1" lang="en-IN" sz="1200">
                <a:solidFill>
                  <a:schemeClr val="dk1"/>
                </a:solidFill>
              </a:rPr>
              <a:t>DNS Lookups</a:t>
            </a:r>
            <a:r>
              <a:rPr lang="en-IN" sz="1200">
                <a:solidFill>
                  <a:schemeClr val="dk1"/>
                </a:solidFill>
              </a:rPr>
              <a:t>: Translate domain names to IP addresses.</a:t>
            </a:r>
            <a:endParaRPr sz="1200">
              <a:solidFill>
                <a:schemeClr val="dk1"/>
              </a:solidFill>
            </a:endParaRPr>
          </a:p>
          <a:p>
            <a:pPr indent="-304800" lvl="2" marL="1371600" rtl="0" algn="l">
              <a:lnSpc>
                <a:spcPct val="115000"/>
              </a:lnSpc>
              <a:spcBef>
                <a:spcPts val="0"/>
              </a:spcBef>
              <a:spcAft>
                <a:spcPts val="0"/>
              </a:spcAft>
              <a:buClr>
                <a:schemeClr val="dk1"/>
              </a:buClr>
              <a:buSzPts val="1200"/>
              <a:buChar char="■"/>
            </a:pPr>
            <a:r>
              <a:rPr b="1" lang="en-IN" sz="1200">
                <a:solidFill>
                  <a:schemeClr val="dk1"/>
                </a:solidFill>
              </a:rPr>
              <a:t>HTTP Requests</a:t>
            </a:r>
            <a:r>
              <a:rPr lang="en-IN" sz="1200">
                <a:solidFill>
                  <a:schemeClr val="dk1"/>
                </a:solidFill>
              </a:rPr>
              <a:t>: Send requests to web servers for fetching pages.</a:t>
            </a:r>
            <a:endParaRPr sz="1200">
              <a:solidFill>
                <a:schemeClr val="dk1"/>
              </a:solidFill>
            </a:endParaRPr>
          </a:p>
          <a:p>
            <a:pPr indent="-304800" lvl="2" marL="1371600" rtl="0" algn="l">
              <a:lnSpc>
                <a:spcPct val="115000"/>
              </a:lnSpc>
              <a:spcBef>
                <a:spcPts val="0"/>
              </a:spcBef>
              <a:spcAft>
                <a:spcPts val="0"/>
              </a:spcAft>
              <a:buClr>
                <a:schemeClr val="dk1"/>
              </a:buClr>
              <a:buSzPts val="1200"/>
              <a:buChar char="■"/>
            </a:pPr>
            <a:r>
              <a:rPr b="1" lang="en-IN" sz="1200">
                <a:solidFill>
                  <a:schemeClr val="dk1"/>
                </a:solidFill>
              </a:rPr>
              <a:t>Data Handling</a:t>
            </a:r>
            <a:r>
              <a:rPr lang="en-IN" sz="1200">
                <a:solidFill>
                  <a:schemeClr val="dk1"/>
                </a:solidFill>
              </a:rPr>
              <a:t>: Receive responses and store the web pages.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IN" sz="1200">
                <a:solidFill>
                  <a:schemeClr val="dk1"/>
                </a:solidFill>
              </a:rPr>
              <a:t>Data Storage</a:t>
            </a:r>
            <a:r>
              <a:rPr lang="en-I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IN" sz="1200">
                <a:solidFill>
                  <a:schemeClr val="dk1"/>
                </a:solidFill>
              </a:rPr>
              <a:t>Fetched pages are sent to the </a:t>
            </a:r>
            <a:r>
              <a:rPr b="1" lang="en-IN" sz="1200">
                <a:solidFill>
                  <a:schemeClr val="dk1"/>
                </a:solidFill>
              </a:rPr>
              <a:t>StoreServer</a:t>
            </a:r>
            <a:r>
              <a:rPr lang="en-IN" sz="1200">
                <a:solidFill>
                  <a:schemeClr val="dk1"/>
                </a:solidFill>
              </a:rPr>
              <a:t>, which compresses and stores them in the repository.</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IN" sz="1200">
                <a:solidFill>
                  <a:schemeClr val="dk1"/>
                </a:solidFill>
              </a:rPr>
              <a:t>Pages are assigned unique identifiers called </a:t>
            </a:r>
            <a:r>
              <a:rPr b="1" lang="en-IN" sz="1200">
                <a:solidFill>
                  <a:schemeClr val="dk1"/>
                </a:solidFill>
              </a:rPr>
              <a:t>docIDs</a:t>
            </a:r>
            <a:r>
              <a:rPr lang="en-IN" sz="1200">
                <a:solidFill>
                  <a:schemeClr val="dk1"/>
                </a:solidFill>
              </a:rPr>
              <a:t>.</a:t>
            </a:r>
            <a:endParaRPr sz="12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marR="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Cont…</a:t>
            </a:r>
            <a:endParaRPr/>
          </a:p>
        </p:txBody>
      </p:sp>
      <p:sp>
        <p:nvSpPr>
          <p:cNvPr id="272" name="Google Shape;272;p44"/>
          <p:cNvSpPr txBox="1"/>
          <p:nvPr/>
        </p:nvSpPr>
        <p:spPr>
          <a:xfrm>
            <a:off x="209650" y="1575850"/>
            <a:ext cx="11626200" cy="47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pic>
        <p:nvPicPr>
          <p:cNvPr id="273" name="Google Shape;273;p44"/>
          <p:cNvPicPr preferRelativeResize="0"/>
          <p:nvPr/>
        </p:nvPicPr>
        <p:blipFill>
          <a:blip r:embed="rId3">
            <a:alphaModFix/>
          </a:blip>
          <a:stretch>
            <a:fillRect/>
          </a:stretch>
        </p:blipFill>
        <p:spPr>
          <a:xfrm>
            <a:off x="406388" y="1575838"/>
            <a:ext cx="9382125" cy="452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Searching</a:t>
            </a:r>
            <a:endParaRPr/>
          </a:p>
        </p:txBody>
      </p:sp>
      <p:sp>
        <p:nvSpPr>
          <p:cNvPr id="280" name="Google Shape;280;p45"/>
          <p:cNvSpPr txBox="1"/>
          <p:nvPr/>
        </p:nvSpPr>
        <p:spPr>
          <a:xfrm>
            <a:off x="122350" y="1515025"/>
            <a:ext cx="11727600" cy="47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solidFill>
                  <a:schemeClr val="dk1"/>
                </a:solidFill>
              </a:rPr>
              <a:t>The goal of the searching is to provide quality search results efficiently.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100">
                <a:solidFill>
                  <a:schemeClr val="dk1"/>
                </a:solidFill>
              </a:rPr>
              <a:t>Workflow of Searching</a:t>
            </a:r>
            <a:endParaRPr b="1"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IN" sz="1100">
                <a:solidFill>
                  <a:schemeClr val="dk1"/>
                </a:solidFill>
              </a:rPr>
              <a:t>Query Handling</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The </a:t>
            </a:r>
            <a:r>
              <a:rPr b="1" lang="en-IN" sz="1100">
                <a:solidFill>
                  <a:schemeClr val="dk1"/>
                </a:solidFill>
              </a:rPr>
              <a:t>searcher</a:t>
            </a:r>
            <a:r>
              <a:rPr lang="en-IN" sz="1100">
                <a:solidFill>
                  <a:schemeClr val="dk1"/>
                </a:solidFill>
              </a:rPr>
              <a:t> component receives user queries.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Queries are parsed and analyzed to identify relevant terms.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IN" sz="1100">
                <a:solidFill>
                  <a:schemeClr val="dk1"/>
                </a:solidFill>
              </a:rPr>
              <a:t>Lexicon and Inverted Index</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The searcher accesses the </a:t>
            </a:r>
            <a:r>
              <a:rPr b="1" lang="en-IN" sz="1100">
                <a:solidFill>
                  <a:schemeClr val="dk1"/>
                </a:solidFill>
              </a:rPr>
              <a:t>lexicon</a:t>
            </a:r>
            <a:r>
              <a:rPr lang="en-IN" sz="1100">
                <a:solidFill>
                  <a:schemeClr val="dk1"/>
                </a:solidFill>
              </a:rPr>
              <a:t>, which maps query terms to their locations in the </a:t>
            </a:r>
            <a:r>
              <a:rPr b="1" lang="en-IN" sz="1100">
                <a:solidFill>
                  <a:schemeClr val="dk1"/>
                </a:solidFill>
              </a:rPr>
              <a:t>inverted index</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The </a:t>
            </a:r>
            <a:r>
              <a:rPr b="1" lang="en-IN" sz="1100">
                <a:solidFill>
                  <a:schemeClr val="dk1"/>
                </a:solidFill>
              </a:rPr>
              <a:t>inverted index</a:t>
            </a:r>
            <a:r>
              <a:rPr lang="en-IN" sz="1100">
                <a:solidFill>
                  <a:schemeClr val="dk1"/>
                </a:solidFill>
              </a:rPr>
              <a:t> provides a list of document IDs (docIDs) where the terms occur, along with metadata such as position, font, and capitalization.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IN" sz="1100">
                <a:solidFill>
                  <a:schemeClr val="dk1"/>
                </a:solidFill>
              </a:rPr>
              <a:t>Ranking</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IN" sz="1100">
                <a:solidFill>
                  <a:schemeClr val="dk1"/>
                </a:solidFill>
              </a:rPr>
              <a:t>PageRank</a:t>
            </a:r>
            <a:r>
              <a:rPr lang="en-IN" sz="1100">
                <a:solidFill>
                  <a:schemeClr val="dk1"/>
                </a:solidFill>
              </a:rPr>
              <a:t>: Evaluates the importance of web pages based on their link structure.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IN" sz="1100">
                <a:solidFill>
                  <a:schemeClr val="dk1"/>
                </a:solidFill>
              </a:rPr>
              <a:t>Anchor Text</a:t>
            </a:r>
            <a:r>
              <a:rPr lang="en-IN" sz="1100">
                <a:solidFill>
                  <a:schemeClr val="dk1"/>
                </a:solidFill>
              </a:rPr>
              <a:t>: Uses link text as additional relevance signals.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IN" sz="1100">
                <a:solidFill>
                  <a:schemeClr val="dk1"/>
                </a:solidFill>
              </a:rPr>
              <a:t>Proximity Information</a:t>
            </a:r>
            <a:r>
              <a:rPr lang="en-IN" sz="1100">
                <a:solidFill>
                  <a:schemeClr val="dk1"/>
                </a:solidFill>
              </a:rPr>
              <a:t>: Prioritizes documents where query terms appear close to each other.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A combined ranking score is calculated for each document.</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IN" sz="1100">
                <a:solidFill>
                  <a:schemeClr val="dk1"/>
                </a:solidFill>
              </a:rPr>
              <a:t>Merging Results</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For multi-term queries, doclists for each term are merged to identify documents that match all terms.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Doclists are sorted by relevance scores, and the top results are selected.</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IN" sz="1100">
                <a:solidFill>
                  <a:schemeClr val="dk1"/>
                </a:solidFill>
              </a:rPr>
              <a:t>Displaying Results</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Results are presented to the user, including page titles, snippets (generated from anchor text or content), and URLs.</a:t>
            </a:r>
            <a:endParaRPr sz="1100">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Cont…</a:t>
            </a:r>
            <a:endParaRPr/>
          </a:p>
        </p:txBody>
      </p:sp>
      <p:sp>
        <p:nvSpPr>
          <p:cNvPr id="287" name="Google Shape;287;p46"/>
          <p:cNvSpPr txBox="1"/>
          <p:nvPr/>
        </p:nvSpPr>
        <p:spPr>
          <a:xfrm>
            <a:off x="270525" y="1555550"/>
            <a:ext cx="11423400" cy="47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pic>
        <p:nvPicPr>
          <p:cNvPr id="288" name="Google Shape;288;p46"/>
          <p:cNvPicPr preferRelativeResize="0"/>
          <p:nvPr/>
        </p:nvPicPr>
        <p:blipFill>
          <a:blip r:embed="rId3">
            <a:alphaModFix/>
          </a:blip>
          <a:stretch>
            <a:fillRect/>
          </a:stretch>
        </p:blipFill>
        <p:spPr>
          <a:xfrm>
            <a:off x="406400" y="1528750"/>
            <a:ext cx="9258300" cy="3952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Results and Performance</a:t>
            </a:r>
            <a:endParaRPr/>
          </a:p>
        </p:txBody>
      </p:sp>
      <p:sp>
        <p:nvSpPr>
          <p:cNvPr id="295" name="Google Shape;295;p47"/>
          <p:cNvSpPr txBox="1"/>
          <p:nvPr/>
        </p:nvSpPr>
        <p:spPr>
          <a:xfrm>
            <a:off x="229050" y="1472650"/>
            <a:ext cx="11733900" cy="48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solidFill>
                  <a:schemeClr val="dk1"/>
                </a:solidFill>
              </a:rPr>
              <a:t>The most important measure of a search engine is the quality of its search results.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100">
                <a:solidFill>
                  <a:schemeClr val="dk1"/>
                </a:solidFill>
              </a:rPr>
              <a:t>Performance Metrics</a:t>
            </a:r>
            <a:endParaRPr b="1"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IN" sz="1100">
                <a:solidFill>
                  <a:schemeClr val="dk1"/>
                </a:solidFill>
              </a:rPr>
              <a:t>Crawling Speed</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IN" sz="1100">
                <a:solidFill>
                  <a:schemeClr val="dk1"/>
                </a:solidFill>
              </a:rPr>
              <a:t>Initial Crawl</a:t>
            </a:r>
            <a:r>
              <a:rPr lang="en-IN" sz="1100">
                <a:solidFill>
                  <a:schemeClr val="dk1"/>
                </a:solidFill>
              </a:rPr>
              <a:t>: 24 million web pages were fetched in 9 days.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IN" sz="1100">
                <a:solidFill>
                  <a:schemeClr val="dk1"/>
                </a:solidFill>
              </a:rPr>
              <a:t>Peak Performance</a:t>
            </a:r>
            <a:r>
              <a:rPr lang="en-IN" sz="1100">
                <a:solidFill>
                  <a:schemeClr val="dk1"/>
                </a:solidFill>
              </a:rPr>
              <a:t>: Up to </a:t>
            </a:r>
            <a:r>
              <a:rPr b="1" lang="en-IN" sz="1100">
                <a:solidFill>
                  <a:schemeClr val="dk1"/>
                </a:solidFill>
              </a:rPr>
              <a:t>4 million pages/day</a:t>
            </a:r>
            <a:r>
              <a:rPr lang="en-IN" sz="1100">
                <a:solidFill>
                  <a:schemeClr val="dk1"/>
                </a:solidFill>
              </a:rPr>
              <a:t> or </a:t>
            </a:r>
            <a:r>
              <a:rPr b="1" lang="en-IN" sz="1100">
                <a:solidFill>
                  <a:schemeClr val="dk1"/>
                </a:solidFill>
              </a:rPr>
              <a:t>100 pages/second</a:t>
            </a:r>
            <a:r>
              <a:rPr lang="en-IN" sz="1100">
                <a:solidFill>
                  <a:schemeClr val="dk1"/>
                </a:solidFill>
              </a:rPr>
              <a:t> using distributed crawlers.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IN" sz="1100">
                <a:solidFill>
                  <a:schemeClr val="dk1"/>
                </a:solidFill>
              </a:rPr>
              <a:t>Indexing Efficiency</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The indexer processes roughly </a:t>
            </a:r>
            <a:r>
              <a:rPr b="1" lang="en-IN" sz="1100">
                <a:solidFill>
                  <a:schemeClr val="dk1"/>
                </a:solidFill>
              </a:rPr>
              <a:t>54 pages/second</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Sorting operations (parallelized across 4 machines) took </a:t>
            </a:r>
            <a:r>
              <a:rPr b="1" lang="en-IN" sz="1100">
                <a:solidFill>
                  <a:schemeClr val="dk1"/>
                </a:solidFill>
              </a:rPr>
              <a:t>24 hours</a:t>
            </a:r>
            <a:r>
              <a:rPr lang="en-IN" sz="1100">
                <a:solidFill>
                  <a:schemeClr val="dk1"/>
                </a:solidFill>
              </a:rPr>
              <a:t> to complete for 24 million pages.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IN" sz="1100">
                <a:solidFill>
                  <a:schemeClr val="dk1"/>
                </a:solidFill>
              </a:rPr>
              <a:t>Search Query Speed</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Most queries were processed in </a:t>
            </a:r>
            <a:r>
              <a:rPr b="1" lang="en-IN" sz="1100">
                <a:solidFill>
                  <a:schemeClr val="dk1"/>
                </a:solidFill>
              </a:rPr>
              <a:t>1–10 seconds</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Disk I/O and network file system (NFS) operations dominated response times.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IN" sz="1100">
                <a:solidFill>
                  <a:schemeClr val="dk1"/>
                </a:solidFill>
              </a:rPr>
              <a:t>Storage Optimization</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Efficient data structures allowed the prototype to handle:</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b="1" lang="en-IN" sz="1100">
                <a:solidFill>
                  <a:schemeClr val="dk1"/>
                </a:solidFill>
              </a:rPr>
              <a:t>108.7 GB of total data</a:t>
            </a:r>
            <a:r>
              <a:rPr lang="en-IN" sz="1100">
                <a:solidFill>
                  <a:schemeClr val="dk1"/>
                </a:solidFill>
              </a:rPr>
              <a:t> for 24 million pages.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IN" sz="1100">
                <a:solidFill>
                  <a:schemeClr val="dk1"/>
                </a:solidFill>
              </a:rPr>
              <a:t>Compressed repository reduced storage overhead significantly.</a:t>
            </a:r>
            <a:endParaRPr sz="11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Cont…</a:t>
            </a:r>
            <a:endParaRPr/>
          </a:p>
        </p:txBody>
      </p:sp>
      <p:sp>
        <p:nvSpPr>
          <p:cNvPr id="302" name="Google Shape;302;p48"/>
          <p:cNvSpPr txBox="1"/>
          <p:nvPr/>
        </p:nvSpPr>
        <p:spPr>
          <a:xfrm>
            <a:off x="406400" y="1498050"/>
            <a:ext cx="6612300" cy="48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IN" sz="1100">
                <a:solidFill>
                  <a:schemeClr val="dk1"/>
                </a:solidFill>
              </a:rPr>
              <a:t>Quality of Search Results</a:t>
            </a:r>
            <a:endParaRPr b="1"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IN" sz="1100">
                <a:solidFill>
                  <a:schemeClr val="dk1"/>
                </a:solidFill>
              </a:rPr>
              <a:t>High Precision</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Use of </a:t>
            </a:r>
            <a:r>
              <a:rPr b="1" lang="en-IN" sz="1100">
                <a:solidFill>
                  <a:schemeClr val="dk1"/>
                </a:solidFill>
              </a:rPr>
              <a:t>PageRank</a:t>
            </a:r>
            <a:r>
              <a:rPr lang="en-IN" sz="1100">
                <a:solidFill>
                  <a:schemeClr val="dk1"/>
                </a:solidFill>
              </a:rPr>
              <a:t>, </a:t>
            </a:r>
            <a:r>
              <a:rPr b="1" lang="en-IN" sz="1100">
                <a:solidFill>
                  <a:schemeClr val="dk1"/>
                </a:solidFill>
              </a:rPr>
              <a:t>anchor text</a:t>
            </a:r>
            <a:r>
              <a:rPr lang="en-IN" sz="1100">
                <a:solidFill>
                  <a:schemeClr val="dk1"/>
                </a:solidFill>
              </a:rPr>
              <a:t>, and </a:t>
            </a:r>
            <a:r>
              <a:rPr b="1" lang="en-IN" sz="1100">
                <a:solidFill>
                  <a:schemeClr val="dk1"/>
                </a:solidFill>
              </a:rPr>
              <a:t>proximity information</a:t>
            </a:r>
            <a:r>
              <a:rPr lang="en-IN" sz="1100">
                <a:solidFill>
                  <a:schemeClr val="dk1"/>
                </a:solidFill>
              </a:rPr>
              <a:t> significantly improved search result relevance.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Example: A query for "Bill Clinton" returned high-quality results, including official pages from the White House.</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IN" sz="1100">
                <a:solidFill>
                  <a:schemeClr val="dk1"/>
                </a:solidFill>
              </a:rPr>
              <a:t>Handling Complex Queries</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The system demonstrated an ability to cluster results and prioritize important pages.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For instance, documents with higher PageRank or closer term proximity appeared higher in the results.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IN" sz="1100">
                <a:solidFill>
                  <a:schemeClr val="dk1"/>
                </a:solidFill>
              </a:rPr>
              <a:t>Robustness</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None of the top results were broken links.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Results were clustered by server/domain for better user navigation.</a:t>
            </a:r>
            <a:endParaRPr sz="1100">
              <a:solidFill>
                <a:schemeClr val="dk1"/>
              </a:solidFill>
            </a:endParaRPr>
          </a:p>
        </p:txBody>
      </p:sp>
      <p:sp>
        <p:nvSpPr>
          <p:cNvPr id="303" name="Google Shape;303;p48"/>
          <p:cNvSpPr txBox="1"/>
          <p:nvPr/>
        </p:nvSpPr>
        <p:spPr>
          <a:xfrm>
            <a:off x="6917450" y="1553725"/>
            <a:ext cx="4863900" cy="48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pic>
        <p:nvPicPr>
          <p:cNvPr id="304" name="Google Shape;304;p48"/>
          <p:cNvPicPr preferRelativeResize="0"/>
          <p:nvPr/>
        </p:nvPicPr>
        <p:blipFill>
          <a:blip r:embed="rId3">
            <a:alphaModFix/>
          </a:blip>
          <a:stretch>
            <a:fillRect/>
          </a:stretch>
        </p:blipFill>
        <p:spPr>
          <a:xfrm>
            <a:off x="7018700" y="905175"/>
            <a:ext cx="4323500" cy="5613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idx="1" type="body"/>
          </p:nvPr>
        </p:nvSpPr>
        <p:spPr>
          <a:xfrm>
            <a:off x="406400" y="152400"/>
            <a:ext cx="8432800" cy="1143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IN"/>
              <a:t>Paper</a:t>
            </a:r>
            <a:endParaRPr/>
          </a:p>
        </p:txBody>
      </p:sp>
      <p:sp>
        <p:nvSpPr>
          <p:cNvPr id="177" name="Google Shape;177;p31"/>
          <p:cNvSpPr txBox="1"/>
          <p:nvPr/>
        </p:nvSpPr>
        <p:spPr>
          <a:xfrm>
            <a:off x="406400" y="2011679"/>
            <a:ext cx="10501086"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pic>
        <p:nvPicPr>
          <p:cNvPr id="178" name="Google Shape;178;p31"/>
          <p:cNvPicPr preferRelativeResize="0"/>
          <p:nvPr/>
        </p:nvPicPr>
        <p:blipFill>
          <a:blip r:embed="rId3">
            <a:alphaModFix/>
          </a:blip>
          <a:stretch>
            <a:fillRect/>
          </a:stretch>
        </p:blipFill>
        <p:spPr>
          <a:xfrm>
            <a:off x="2440288" y="0"/>
            <a:ext cx="7311421" cy="68579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Conclusions</a:t>
            </a:r>
            <a:endParaRPr/>
          </a:p>
        </p:txBody>
      </p:sp>
      <p:sp>
        <p:nvSpPr>
          <p:cNvPr id="311" name="Google Shape;311;p49"/>
          <p:cNvSpPr txBox="1"/>
          <p:nvPr/>
        </p:nvSpPr>
        <p:spPr>
          <a:xfrm>
            <a:off x="189150" y="1472650"/>
            <a:ext cx="11794800" cy="4985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en-IN" sz="1100">
                <a:solidFill>
                  <a:schemeClr val="dk1"/>
                </a:solidFill>
              </a:rPr>
              <a:t>Scalability</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The search engine was designed to handle rapid web growth, showcasing the ability to index and process millions of web pages efficiently.</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Techniques like distributed crawling, optimized indexing, and compact data structures enabled scalability.</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IN" sz="1100">
                <a:solidFill>
                  <a:schemeClr val="dk1"/>
                </a:solidFill>
              </a:rPr>
              <a:t>High-Quality Search Results</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The system successfully utilized innovative methods such as </a:t>
            </a:r>
            <a:r>
              <a:rPr b="1" lang="en-IN" sz="1100">
                <a:solidFill>
                  <a:schemeClr val="dk1"/>
                </a:solidFill>
              </a:rPr>
              <a:t>PageRank</a:t>
            </a:r>
            <a:r>
              <a:rPr lang="en-IN" sz="1100">
                <a:solidFill>
                  <a:schemeClr val="dk1"/>
                </a:solidFill>
              </a:rPr>
              <a:t>, </a:t>
            </a:r>
            <a:r>
              <a:rPr b="1" lang="en-IN" sz="1100">
                <a:solidFill>
                  <a:schemeClr val="dk1"/>
                </a:solidFill>
              </a:rPr>
              <a:t>anchor text</a:t>
            </a:r>
            <a:r>
              <a:rPr lang="en-IN" sz="1100">
                <a:solidFill>
                  <a:schemeClr val="dk1"/>
                </a:solidFill>
              </a:rPr>
              <a:t>, and </a:t>
            </a:r>
            <a:r>
              <a:rPr b="1" lang="en-IN" sz="1100">
                <a:solidFill>
                  <a:schemeClr val="dk1"/>
                </a:solidFill>
              </a:rPr>
              <a:t>proximity analysis</a:t>
            </a:r>
            <a:r>
              <a:rPr lang="en-IN" sz="1100">
                <a:solidFill>
                  <a:schemeClr val="dk1"/>
                </a:solidFill>
              </a:rPr>
              <a:t> to enhance result relevance.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It addressed common issues with low-quality results in existing search engines at the time, such as "junk results" or broken links.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IN" sz="1100">
                <a:solidFill>
                  <a:schemeClr val="dk1"/>
                </a:solidFill>
              </a:rPr>
              <a:t>Complete Architecture</a:t>
            </a:r>
            <a:r>
              <a:rPr lang="en-I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IN" sz="1100">
                <a:solidFill>
                  <a:schemeClr val="dk1"/>
                </a:solidFill>
              </a:rPr>
              <a:t>Google was established as a comprehensive system capable of:</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IN" sz="1100">
                <a:solidFill>
                  <a:schemeClr val="dk1"/>
                </a:solidFill>
              </a:rPr>
              <a:t>Crawling web pages.</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IN" sz="1100">
                <a:solidFill>
                  <a:schemeClr val="dk1"/>
                </a:solidFill>
              </a:rPr>
              <a:t>Indexing them efficiently.</a:t>
            </a:r>
            <a:endParaRPr sz="1100">
              <a:solidFill>
                <a:schemeClr val="dk1"/>
              </a:solidFill>
            </a:endParaRPr>
          </a:p>
          <a:p>
            <a:pPr indent="-298450" lvl="2" marL="1371600" rtl="0" algn="l">
              <a:lnSpc>
                <a:spcPct val="115000"/>
              </a:lnSpc>
              <a:spcBef>
                <a:spcPts val="0"/>
              </a:spcBef>
              <a:spcAft>
                <a:spcPts val="0"/>
              </a:spcAft>
              <a:buClr>
                <a:schemeClr val="dk1"/>
              </a:buClr>
              <a:buSzPts val="1100"/>
              <a:buChar char="■"/>
            </a:pPr>
            <a:r>
              <a:rPr lang="en-IN" sz="1100">
                <a:solidFill>
                  <a:schemeClr val="dk1"/>
                </a:solidFill>
              </a:rPr>
              <a:t>Handling user queries and delivering high-quality search results.</a:t>
            </a:r>
            <a:endParaRPr sz="1100">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nvSpPr>
        <p:spPr>
          <a:xfrm>
            <a:off x="4185676" y="2921175"/>
            <a:ext cx="4312500" cy="1015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6000">
                <a:solidFill>
                  <a:schemeClr val="dk1"/>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Introduction</a:t>
            </a:r>
            <a:endParaRPr/>
          </a:p>
        </p:txBody>
      </p:sp>
      <p:sp>
        <p:nvSpPr>
          <p:cNvPr id="185" name="Google Shape;185;p32"/>
          <p:cNvSpPr txBox="1"/>
          <p:nvPr/>
        </p:nvSpPr>
        <p:spPr>
          <a:xfrm>
            <a:off x="406399" y="1565731"/>
            <a:ext cx="10879800" cy="40320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0"/>
              </a:spcBef>
              <a:spcAft>
                <a:spcPts val="0"/>
              </a:spcAft>
              <a:buSzPts val="2000"/>
              <a:buChar char="●"/>
            </a:pPr>
            <a:r>
              <a:rPr lang="en-IN" sz="2000"/>
              <a:t>Web Growth and Challenges</a:t>
            </a:r>
            <a:endParaRPr sz="2000"/>
          </a:p>
          <a:p>
            <a:pPr indent="-355600" lvl="1" marL="914400" rtl="0" algn="l">
              <a:lnSpc>
                <a:spcPct val="150000"/>
              </a:lnSpc>
              <a:spcBef>
                <a:spcPts val="0"/>
              </a:spcBef>
              <a:spcAft>
                <a:spcPts val="0"/>
              </a:spcAft>
              <a:buSzPts val="2000"/>
              <a:buChar char="○"/>
            </a:pPr>
            <a:r>
              <a:rPr lang="en-IN" sz="2000"/>
              <a:t>Rapidly increasing information and user base on the Web.</a:t>
            </a:r>
            <a:endParaRPr sz="2000"/>
          </a:p>
          <a:p>
            <a:pPr indent="-355600" lvl="1" marL="914400" rtl="0" algn="l">
              <a:lnSpc>
                <a:spcPct val="150000"/>
              </a:lnSpc>
              <a:spcBef>
                <a:spcPts val="0"/>
              </a:spcBef>
              <a:spcAft>
                <a:spcPts val="0"/>
              </a:spcAft>
              <a:buSzPts val="2000"/>
              <a:buChar char="○"/>
            </a:pPr>
            <a:r>
              <a:rPr lang="en-IN" sz="2000"/>
              <a:t>Users rely on:</a:t>
            </a:r>
            <a:endParaRPr sz="2000"/>
          </a:p>
          <a:p>
            <a:pPr indent="-355600" lvl="2" marL="1371600" rtl="0" algn="l">
              <a:lnSpc>
                <a:spcPct val="150000"/>
              </a:lnSpc>
              <a:spcBef>
                <a:spcPts val="0"/>
              </a:spcBef>
              <a:spcAft>
                <a:spcPts val="0"/>
              </a:spcAft>
              <a:buSzPts val="2000"/>
              <a:buChar char="■"/>
            </a:pPr>
            <a:r>
              <a:rPr lang="en-IN" sz="2000"/>
              <a:t>Human-maintained indices (e.g., Yahoo!) - Expensive, subjective, slow to update.</a:t>
            </a:r>
            <a:endParaRPr sz="2000"/>
          </a:p>
          <a:p>
            <a:pPr indent="-355600" lvl="2" marL="1371600" rtl="0" algn="l">
              <a:lnSpc>
                <a:spcPct val="150000"/>
              </a:lnSpc>
              <a:spcBef>
                <a:spcPts val="0"/>
              </a:spcBef>
              <a:spcAft>
                <a:spcPts val="0"/>
              </a:spcAft>
              <a:buSzPts val="2000"/>
              <a:buChar char="■"/>
            </a:pPr>
            <a:r>
              <a:rPr lang="en-IN" sz="2000"/>
              <a:t>Automated search engines - Often return too many irrelevant results.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Design Goals</a:t>
            </a:r>
            <a:endParaRPr/>
          </a:p>
        </p:txBody>
      </p:sp>
      <p:sp>
        <p:nvSpPr>
          <p:cNvPr id="192" name="Google Shape;192;p33"/>
          <p:cNvSpPr txBox="1"/>
          <p:nvPr/>
        </p:nvSpPr>
        <p:spPr>
          <a:xfrm>
            <a:off x="406399" y="1565731"/>
            <a:ext cx="10879800" cy="40320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0"/>
              </a:spcBef>
              <a:spcAft>
                <a:spcPts val="0"/>
              </a:spcAft>
              <a:buSzPts val="2000"/>
              <a:buChar char="●"/>
            </a:pPr>
            <a:r>
              <a:rPr lang="en-IN" sz="2000"/>
              <a:t>High-Quality Search Results</a:t>
            </a:r>
            <a:endParaRPr sz="2000"/>
          </a:p>
          <a:p>
            <a:pPr indent="-355600" lvl="1" marL="914400" rtl="0" algn="l">
              <a:lnSpc>
                <a:spcPct val="150000"/>
              </a:lnSpc>
              <a:spcBef>
                <a:spcPts val="0"/>
              </a:spcBef>
              <a:spcAft>
                <a:spcPts val="0"/>
              </a:spcAft>
              <a:buSzPts val="2000"/>
              <a:buChar char="○"/>
            </a:pPr>
            <a:r>
              <a:rPr lang="en-IN" sz="2000"/>
              <a:t>Prioritize relevance over volume.</a:t>
            </a:r>
            <a:endParaRPr sz="2000"/>
          </a:p>
          <a:p>
            <a:pPr indent="-355600" lvl="1" marL="914400" rtl="0" algn="l">
              <a:lnSpc>
                <a:spcPct val="150000"/>
              </a:lnSpc>
              <a:spcBef>
                <a:spcPts val="0"/>
              </a:spcBef>
              <a:spcAft>
                <a:spcPts val="0"/>
              </a:spcAft>
              <a:buSzPts val="2000"/>
              <a:buChar char="○"/>
            </a:pPr>
            <a:r>
              <a:rPr lang="en-IN" sz="2000"/>
              <a:t>Address the problem of "junk results."</a:t>
            </a:r>
            <a:endParaRPr sz="2000"/>
          </a:p>
          <a:p>
            <a:pPr indent="-355600" lvl="0" marL="457200" rtl="0" algn="l">
              <a:lnSpc>
                <a:spcPct val="150000"/>
              </a:lnSpc>
              <a:spcBef>
                <a:spcPts val="0"/>
              </a:spcBef>
              <a:spcAft>
                <a:spcPts val="0"/>
              </a:spcAft>
              <a:buSzPts val="2000"/>
              <a:buChar char="●"/>
            </a:pPr>
            <a:r>
              <a:rPr lang="en-IN" sz="2000"/>
              <a:t>Scalability</a:t>
            </a:r>
            <a:endParaRPr sz="2000"/>
          </a:p>
          <a:p>
            <a:pPr indent="-355600" lvl="1" marL="914400" rtl="0" algn="l">
              <a:lnSpc>
                <a:spcPct val="150000"/>
              </a:lnSpc>
              <a:spcBef>
                <a:spcPts val="0"/>
              </a:spcBef>
              <a:spcAft>
                <a:spcPts val="0"/>
              </a:spcAft>
              <a:buSzPts val="2000"/>
              <a:buChar char="○"/>
            </a:pPr>
            <a:r>
              <a:rPr lang="en-IN" sz="2000"/>
              <a:t>Efficiently handle massive data from a growing Web.</a:t>
            </a:r>
            <a:endParaRPr sz="2000"/>
          </a:p>
          <a:p>
            <a:pPr indent="-355600" lvl="1" marL="914400" rtl="0" algn="l">
              <a:lnSpc>
                <a:spcPct val="150000"/>
              </a:lnSpc>
              <a:spcBef>
                <a:spcPts val="0"/>
              </a:spcBef>
              <a:spcAft>
                <a:spcPts val="0"/>
              </a:spcAft>
              <a:buSzPts val="2000"/>
              <a:buChar char="○"/>
            </a:pPr>
            <a:r>
              <a:rPr lang="en-IN" sz="2000"/>
              <a:t>Optimize storage and retrieval for speed and cost.</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System Features</a:t>
            </a:r>
            <a:endParaRPr/>
          </a:p>
        </p:txBody>
      </p:sp>
      <p:sp>
        <p:nvSpPr>
          <p:cNvPr id="199" name="Google Shape;199;p34"/>
          <p:cNvSpPr txBox="1"/>
          <p:nvPr/>
        </p:nvSpPr>
        <p:spPr>
          <a:xfrm>
            <a:off x="406399" y="1565731"/>
            <a:ext cx="10879800" cy="40320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0"/>
              </a:spcBef>
              <a:spcAft>
                <a:spcPts val="0"/>
              </a:spcAft>
              <a:buSzPts val="2000"/>
              <a:buChar char="●"/>
            </a:pPr>
            <a:r>
              <a:rPr lang="en-IN" sz="2000"/>
              <a:t>The Google search engine has two important features:</a:t>
            </a:r>
            <a:endParaRPr sz="2000"/>
          </a:p>
          <a:p>
            <a:pPr indent="-355600" lvl="1" marL="914400" rtl="0" algn="l">
              <a:lnSpc>
                <a:spcPct val="150000"/>
              </a:lnSpc>
              <a:spcBef>
                <a:spcPts val="0"/>
              </a:spcBef>
              <a:spcAft>
                <a:spcPts val="0"/>
              </a:spcAft>
              <a:buSzPts val="2000"/>
              <a:buChar char="○"/>
            </a:pPr>
            <a:r>
              <a:rPr lang="en-IN" sz="2000"/>
              <a:t>First, it makes use of the link structure of the Web to calculate a quality ranking for each Web page. This ranking is called PageRank.</a:t>
            </a:r>
            <a:endParaRPr sz="2000"/>
          </a:p>
          <a:p>
            <a:pPr indent="-355600" lvl="1" marL="914400" rtl="0" algn="l">
              <a:lnSpc>
                <a:spcPct val="150000"/>
              </a:lnSpc>
              <a:spcBef>
                <a:spcPts val="0"/>
              </a:spcBef>
              <a:spcAft>
                <a:spcPts val="0"/>
              </a:spcAft>
              <a:buSzPts val="2000"/>
              <a:buChar char="○"/>
            </a:pPr>
            <a:r>
              <a:rPr lang="en-IN" sz="2000"/>
              <a:t>Second, Google utilizes links to improve search results.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nvSpPr>
        <p:spPr>
          <a:xfrm>
            <a:off x="406399" y="1565731"/>
            <a:ext cx="10879800" cy="40320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0"/>
              </a:spcBef>
              <a:spcAft>
                <a:spcPts val="0"/>
              </a:spcAft>
              <a:buSzPts val="2000"/>
              <a:buChar char="●"/>
            </a:pPr>
            <a:r>
              <a:rPr lang="en-IN" sz="2000"/>
              <a:t>What is PageRank?</a:t>
            </a:r>
            <a:endParaRPr sz="2000"/>
          </a:p>
          <a:p>
            <a:pPr indent="-355600" lvl="1" marL="914400" rtl="0" algn="l">
              <a:lnSpc>
                <a:spcPct val="150000"/>
              </a:lnSpc>
              <a:spcBef>
                <a:spcPts val="0"/>
              </a:spcBef>
              <a:spcAft>
                <a:spcPts val="0"/>
              </a:spcAft>
              <a:buSzPts val="2000"/>
              <a:buChar char="○"/>
            </a:pPr>
            <a:r>
              <a:rPr lang="en-IN" sz="2000"/>
              <a:t>A ranking algorithm that measures the importance of Web pages.</a:t>
            </a:r>
            <a:endParaRPr sz="2000"/>
          </a:p>
          <a:p>
            <a:pPr indent="-355600" lvl="1" marL="914400" rtl="0" algn="l">
              <a:lnSpc>
                <a:spcPct val="150000"/>
              </a:lnSpc>
              <a:spcBef>
                <a:spcPts val="0"/>
              </a:spcBef>
              <a:spcAft>
                <a:spcPts val="0"/>
              </a:spcAft>
              <a:buSzPts val="2000"/>
              <a:buChar char="○"/>
            </a:pPr>
            <a:r>
              <a:rPr lang="en-IN" sz="2000"/>
              <a:t>Based on the concept of academic citations:</a:t>
            </a:r>
            <a:endParaRPr sz="2000"/>
          </a:p>
          <a:p>
            <a:pPr indent="-355600" lvl="2" marL="1371600" rtl="0" algn="l">
              <a:lnSpc>
                <a:spcPct val="150000"/>
              </a:lnSpc>
              <a:spcBef>
                <a:spcPts val="0"/>
              </a:spcBef>
              <a:spcAft>
                <a:spcPts val="0"/>
              </a:spcAft>
              <a:buSzPts val="2000"/>
              <a:buChar char="■"/>
            </a:pPr>
            <a:r>
              <a:rPr lang="en-IN" sz="2000"/>
              <a:t>Pages linked by many others are deemed more important.</a:t>
            </a:r>
            <a:endParaRPr sz="2000"/>
          </a:p>
          <a:p>
            <a:pPr indent="-355600" lvl="2" marL="1371600" rtl="0" algn="l">
              <a:lnSpc>
                <a:spcPct val="150000"/>
              </a:lnSpc>
              <a:spcBef>
                <a:spcPts val="0"/>
              </a:spcBef>
              <a:spcAft>
                <a:spcPts val="0"/>
              </a:spcAft>
              <a:buSzPts val="2000"/>
              <a:buChar char="■"/>
            </a:pPr>
            <a:r>
              <a:rPr lang="en-IN" sz="2000"/>
              <a:t>Links from highly ranked pages have greater weight.</a:t>
            </a:r>
            <a:endParaRPr sz="2000"/>
          </a:p>
        </p:txBody>
      </p:sp>
      <p:sp>
        <p:nvSpPr>
          <p:cNvPr id="206" name="Google Shape;206;p35"/>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PageRank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nvSpPr>
        <p:spPr>
          <a:xfrm>
            <a:off x="406399" y="1565731"/>
            <a:ext cx="10879800" cy="40320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0"/>
              </a:spcBef>
              <a:spcAft>
                <a:spcPts val="0"/>
              </a:spcAft>
              <a:buSzPts val="2000"/>
              <a:buChar char="●"/>
            </a:pPr>
            <a:r>
              <a:rPr i="1" lang="en-IN" sz="2000"/>
              <a:t>PR(A) = (1-d) + d * (PR(T1)/C(T1) + ... + PR(Tn)/C(Tn))</a:t>
            </a:r>
            <a:endParaRPr i="1" sz="2000"/>
          </a:p>
          <a:p>
            <a:pPr indent="-355600" lvl="0" marL="457200" rtl="0" algn="l">
              <a:lnSpc>
                <a:spcPct val="150000"/>
              </a:lnSpc>
              <a:spcBef>
                <a:spcPts val="0"/>
              </a:spcBef>
              <a:spcAft>
                <a:spcPts val="0"/>
              </a:spcAft>
              <a:buSzPts val="2000"/>
              <a:buChar char="●"/>
            </a:pPr>
            <a:r>
              <a:rPr i="1" lang="en-IN" sz="2000"/>
              <a:t>PR(A)</a:t>
            </a:r>
            <a:r>
              <a:rPr lang="en-IN" sz="2000"/>
              <a:t>: PageRank of page </a:t>
            </a:r>
            <a:r>
              <a:rPr i="1" lang="en-IN" sz="2000"/>
              <a:t>A</a:t>
            </a:r>
            <a:r>
              <a:rPr lang="en-IN" sz="2000"/>
              <a:t>.</a:t>
            </a:r>
            <a:endParaRPr sz="2000"/>
          </a:p>
          <a:p>
            <a:pPr indent="-355600" lvl="0" marL="457200" rtl="0" algn="l">
              <a:lnSpc>
                <a:spcPct val="150000"/>
              </a:lnSpc>
              <a:spcBef>
                <a:spcPts val="0"/>
              </a:spcBef>
              <a:spcAft>
                <a:spcPts val="0"/>
              </a:spcAft>
              <a:buSzPts val="2000"/>
              <a:buChar char="●"/>
            </a:pPr>
            <a:r>
              <a:rPr i="1" lang="en-IN" sz="2000"/>
              <a:t>T1​,T2​,...,Tn​</a:t>
            </a:r>
            <a:r>
              <a:rPr lang="en-IN" sz="2000"/>
              <a:t>: Pages linking to </a:t>
            </a:r>
            <a:r>
              <a:rPr i="1" lang="en-IN" sz="2000"/>
              <a:t>A</a:t>
            </a:r>
            <a:r>
              <a:rPr lang="en-IN" sz="2000"/>
              <a:t>.</a:t>
            </a:r>
            <a:endParaRPr sz="2000"/>
          </a:p>
          <a:p>
            <a:pPr indent="-355600" lvl="0" marL="457200" rtl="0" algn="l">
              <a:lnSpc>
                <a:spcPct val="150000"/>
              </a:lnSpc>
              <a:spcBef>
                <a:spcPts val="0"/>
              </a:spcBef>
              <a:spcAft>
                <a:spcPts val="0"/>
              </a:spcAft>
              <a:buSzPts val="2000"/>
              <a:buChar char="●"/>
            </a:pPr>
            <a:r>
              <a:rPr i="1" lang="en-IN" sz="2000"/>
              <a:t>C(Tn​)</a:t>
            </a:r>
            <a:r>
              <a:rPr lang="en-IN" sz="2000"/>
              <a:t>: Number of links from pag</a:t>
            </a:r>
            <a:r>
              <a:rPr lang="en-IN" sz="2000"/>
              <a:t>e </a:t>
            </a:r>
            <a:r>
              <a:rPr i="1" lang="en-IN" sz="2000"/>
              <a:t>Tn</a:t>
            </a:r>
            <a:r>
              <a:rPr lang="en-IN" sz="2000"/>
              <a:t>.</a:t>
            </a:r>
            <a:endParaRPr sz="2000"/>
          </a:p>
          <a:p>
            <a:pPr indent="-355600" lvl="0" marL="457200" rtl="0" algn="l">
              <a:lnSpc>
                <a:spcPct val="150000"/>
              </a:lnSpc>
              <a:spcBef>
                <a:spcPts val="0"/>
              </a:spcBef>
              <a:spcAft>
                <a:spcPts val="0"/>
              </a:spcAft>
              <a:buSzPts val="2000"/>
              <a:buChar char="●"/>
            </a:pPr>
            <a:r>
              <a:rPr i="1" lang="en-IN" sz="2000"/>
              <a:t>d</a:t>
            </a:r>
            <a:r>
              <a:rPr lang="en-IN" sz="2000"/>
              <a:t>: Damping factor </a:t>
            </a:r>
            <a:r>
              <a:rPr i="1" lang="en-IN" sz="2000"/>
              <a:t>(default: 0.85)</a:t>
            </a:r>
            <a:r>
              <a:rPr lang="en-IN" sz="2000"/>
              <a:t>. Represents the probability that a user continues clicking on links.</a:t>
            </a:r>
            <a:endParaRPr sz="2000"/>
          </a:p>
        </p:txBody>
      </p:sp>
      <p:sp>
        <p:nvSpPr>
          <p:cNvPr id="213" name="Google Shape;213;p36"/>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PageRank Formula</a:t>
            </a:r>
            <a:endParaRPr/>
          </a:p>
        </p:txBody>
      </p:sp>
      <p:pic>
        <p:nvPicPr>
          <p:cNvPr id="214" name="Google Shape;214;p36"/>
          <p:cNvPicPr preferRelativeResize="0"/>
          <p:nvPr/>
        </p:nvPicPr>
        <p:blipFill>
          <a:blip r:embed="rId3">
            <a:alphaModFix/>
          </a:blip>
          <a:stretch>
            <a:fillRect/>
          </a:stretch>
        </p:blipFill>
        <p:spPr>
          <a:xfrm>
            <a:off x="5486513" y="1993288"/>
            <a:ext cx="5286375" cy="132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nvSpPr>
        <p:spPr>
          <a:xfrm>
            <a:off x="406399" y="1565731"/>
            <a:ext cx="10879800" cy="40320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0"/>
              </a:spcBef>
              <a:spcAft>
                <a:spcPts val="0"/>
              </a:spcAft>
              <a:buSzPts val="2000"/>
              <a:buChar char="●"/>
            </a:pPr>
            <a:r>
              <a:rPr lang="en-IN" sz="2000"/>
              <a:t>Random Surfer Model</a:t>
            </a:r>
            <a:endParaRPr sz="2000"/>
          </a:p>
          <a:p>
            <a:pPr indent="-355600" lvl="1" marL="914400" rtl="0" algn="l">
              <a:lnSpc>
                <a:spcPct val="150000"/>
              </a:lnSpc>
              <a:spcBef>
                <a:spcPts val="0"/>
              </a:spcBef>
              <a:spcAft>
                <a:spcPts val="0"/>
              </a:spcAft>
              <a:buSzPts val="2000"/>
              <a:buChar char="○"/>
            </a:pPr>
            <a:r>
              <a:rPr lang="en-IN" sz="2000"/>
              <a:t>Imagines a user randomly surfing the web by clicking links.</a:t>
            </a:r>
            <a:endParaRPr sz="2000"/>
          </a:p>
          <a:p>
            <a:pPr indent="-355600" lvl="1" marL="914400" rtl="0" algn="l">
              <a:lnSpc>
                <a:spcPct val="150000"/>
              </a:lnSpc>
              <a:spcBef>
                <a:spcPts val="0"/>
              </a:spcBef>
              <a:spcAft>
                <a:spcPts val="0"/>
              </a:spcAft>
              <a:buSzPts val="2000"/>
              <a:buChar char="○"/>
            </a:pPr>
            <a:r>
              <a:rPr lang="en-IN" sz="2000"/>
              <a:t>The likelihood of landing on a page represents its PageRank.</a:t>
            </a:r>
            <a:endParaRPr sz="2000"/>
          </a:p>
          <a:p>
            <a:pPr indent="-355600" lvl="0" marL="457200" rtl="0" algn="l">
              <a:lnSpc>
                <a:spcPct val="150000"/>
              </a:lnSpc>
              <a:spcBef>
                <a:spcPts val="0"/>
              </a:spcBef>
              <a:spcAft>
                <a:spcPts val="0"/>
              </a:spcAft>
              <a:buSzPts val="2000"/>
              <a:buChar char="●"/>
            </a:pPr>
            <a:r>
              <a:rPr lang="en-IN" sz="2000"/>
              <a:t>High PageRank Factors</a:t>
            </a:r>
            <a:endParaRPr sz="2000"/>
          </a:p>
          <a:p>
            <a:pPr indent="-355600" lvl="1" marL="914400" rtl="0" algn="l">
              <a:lnSpc>
                <a:spcPct val="150000"/>
              </a:lnSpc>
              <a:spcBef>
                <a:spcPts val="0"/>
              </a:spcBef>
              <a:spcAft>
                <a:spcPts val="0"/>
              </a:spcAft>
              <a:buSzPts val="2000"/>
              <a:buChar char="○"/>
            </a:pPr>
            <a:r>
              <a:rPr lang="en-IN" sz="2000"/>
              <a:t>Quantity of Links: Many pages linking to a page increase its rank.</a:t>
            </a:r>
            <a:endParaRPr sz="2000"/>
          </a:p>
          <a:p>
            <a:pPr indent="-355600" lvl="1" marL="914400" rtl="0" algn="l">
              <a:lnSpc>
                <a:spcPct val="150000"/>
              </a:lnSpc>
              <a:spcBef>
                <a:spcPts val="0"/>
              </a:spcBef>
              <a:spcAft>
                <a:spcPts val="0"/>
              </a:spcAft>
              <a:buSzPts val="2000"/>
              <a:buChar char="○"/>
            </a:pPr>
            <a:r>
              <a:rPr lang="en-IN" sz="2000"/>
              <a:t>Quality of Links: Links from high-ranking pages significantly boost rank.</a:t>
            </a:r>
            <a:endParaRPr sz="2000"/>
          </a:p>
        </p:txBody>
      </p:sp>
      <p:sp>
        <p:nvSpPr>
          <p:cNvPr id="221" name="Google Shape;221;p37"/>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PageRank Continued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nvSpPr>
        <p:spPr>
          <a:xfrm>
            <a:off x="406399" y="1565731"/>
            <a:ext cx="10879800" cy="40320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0"/>
              </a:spcBef>
              <a:spcAft>
                <a:spcPts val="0"/>
              </a:spcAft>
              <a:buSzPts val="2000"/>
              <a:buChar char="●"/>
            </a:pPr>
            <a:r>
              <a:rPr lang="en-IN" sz="2000"/>
              <a:t>Quality of Results</a:t>
            </a:r>
            <a:endParaRPr sz="2000"/>
          </a:p>
          <a:p>
            <a:pPr indent="-355600" lvl="1" marL="914400" rtl="0" algn="l">
              <a:lnSpc>
                <a:spcPct val="150000"/>
              </a:lnSpc>
              <a:spcBef>
                <a:spcPts val="0"/>
              </a:spcBef>
              <a:spcAft>
                <a:spcPts val="0"/>
              </a:spcAft>
              <a:buSzPts val="2000"/>
              <a:buChar char="○"/>
            </a:pPr>
            <a:r>
              <a:rPr lang="en-IN" sz="2000"/>
              <a:t>Prioritizes pages that are deemed important by the web community.</a:t>
            </a:r>
            <a:endParaRPr sz="2000"/>
          </a:p>
          <a:p>
            <a:pPr indent="-355600" lvl="0" marL="457200" rtl="0" algn="l">
              <a:lnSpc>
                <a:spcPct val="150000"/>
              </a:lnSpc>
              <a:spcBef>
                <a:spcPts val="0"/>
              </a:spcBef>
              <a:spcAft>
                <a:spcPts val="0"/>
              </a:spcAft>
              <a:buSzPts val="2000"/>
              <a:buChar char="●"/>
            </a:pPr>
            <a:r>
              <a:rPr lang="en-IN" sz="2000"/>
              <a:t>Handling of Diverse Cases</a:t>
            </a:r>
            <a:endParaRPr sz="2000"/>
          </a:p>
          <a:p>
            <a:pPr indent="-355600" lvl="1" marL="914400" rtl="0" algn="l">
              <a:lnSpc>
                <a:spcPct val="150000"/>
              </a:lnSpc>
              <a:spcBef>
                <a:spcPts val="0"/>
              </a:spcBef>
              <a:spcAft>
                <a:spcPts val="0"/>
              </a:spcAft>
              <a:buSzPts val="2000"/>
              <a:buChar char="○"/>
            </a:pPr>
            <a:r>
              <a:rPr lang="en-IN" sz="2000"/>
              <a:t>Effectively ranks pages with many citations and those with few but significant citations.</a:t>
            </a:r>
            <a:endParaRPr sz="2000"/>
          </a:p>
          <a:p>
            <a:pPr indent="-355600" lvl="0" marL="457200" rtl="0" algn="l">
              <a:lnSpc>
                <a:spcPct val="150000"/>
              </a:lnSpc>
              <a:spcBef>
                <a:spcPts val="0"/>
              </a:spcBef>
              <a:spcAft>
                <a:spcPts val="0"/>
              </a:spcAft>
              <a:buSzPts val="2000"/>
              <a:buChar char="●"/>
            </a:pPr>
            <a:r>
              <a:rPr lang="en-IN" sz="2000"/>
              <a:t>Efficiency</a:t>
            </a:r>
            <a:endParaRPr sz="2000"/>
          </a:p>
          <a:p>
            <a:pPr indent="-355600" lvl="1" marL="914400" rtl="0" algn="l">
              <a:lnSpc>
                <a:spcPct val="150000"/>
              </a:lnSpc>
              <a:spcBef>
                <a:spcPts val="0"/>
              </a:spcBef>
              <a:spcAft>
                <a:spcPts val="0"/>
              </a:spcAft>
              <a:buSzPts val="2000"/>
              <a:buChar char="○"/>
            </a:pPr>
            <a:r>
              <a:rPr lang="en-IN" sz="2000"/>
              <a:t>Can compute PageRank for millions of pages quickly.</a:t>
            </a:r>
            <a:endParaRPr sz="2000"/>
          </a:p>
        </p:txBody>
      </p:sp>
      <p:sp>
        <p:nvSpPr>
          <p:cNvPr id="228" name="Google Shape;228;p38"/>
          <p:cNvSpPr txBox="1"/>
          <p:nvPr>
            <p:ph idx="1" type="body"/>
          </p:nvPr>
        </p:nvSpPr>
        <p:spPr>
          <a:xfrm>
            <a:off x="406400" y="152400"/>
            <a:ext cx="84327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Advantages of PageRank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