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PilYQ6XxLev3JXpVvZ1SH9Q8W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285750" rtl="0" algn="just">
              <a:spcBef>
                <a:spcPts val="0"/>
              </a:spcBef>
              <a:spcAft>
                <a:spcPts val="0"/>
              </a:spcAft>
              <a:buClr>
                <a:schemeClr val="dk1"/>
              </a:buClr>
              <a:buSzPts val="1400"/>
              <a:buChar char="•"/>
            </a:pPr>
            <a:r>
              <a:rPr lang="en-IN" sz="1400">
                <a:solidFill>
                  <a:schemeClr val="dk1"/>
                </a:solidFill>
              </a:rPr>
              <a:t>We can visualize high rise of Rented Bikes from 8:00 a.m. to 9:00 p.m. which means people prefer rented bike during rush hour.</a:t>
            </a:r>
            <a:endParaRPr sz="1400">
              <a:solidFill>
                <a:schemeClr val="dk1"/>
              </a:solidFill>
            </a:endParaRPr>
          </a:p>
          <a:p>
            <a:pPr indent="-285750" lvl="0" marL="285750" rtl="0" algn="just">
              <a:spcBef>
                <a:spcPts val="0"/>
              </a:spcBef>
              <a:spcAft>
                <a:spcPts val="0"/>
              </a:spcAft>
              <a:buClr>
                <a:schemeClr val="dk1"/>
              </a:buClr>
              <a:buSzPts val="1400"/>
              <a:buChar char="•"/>
            </a:pPr>
            <a:r>
              <a:rPr lang="en-IN" sz="1400">
                <a:solidFill>
                  <a:schemeClr val="dk1"/>
                </a:solidFill>
              </a:rPr>
              <a:t>It can be inferred that demand is at peak at 8 a.m. and 6:00 p.m. Therefore we can say that that during office opening and closing time there is high surge demand for rented bikes.</a:t>
            </a:r>
            <a:endParaRPr/>
          </a:p>
        </p:txBody>
      </p:sp>
      <p:sp>
        <p:nvSpPr>
          <p:cNvPr id="118" name="Google Shape;118;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3042d1ae3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3042d1a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e9da0c8b_1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e9da0c8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2e9da0c8b_1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2e9da0c8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2e9da0c8b_1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2e9da0c8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e9da0c8b_1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e9da0c8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Seoul Bike Sharing Demand Prediction</a:t>
            </a:r>
            <a:br>
              <a:rPr b="1" lang="en-IN" sz="3600">
                <a:solidFill>
                  <a:schemeClr val="lt1"/>
                </a:solidFill>
                <a:latin typeface="Montserrat"/>
                <a:ea typeface="Montserrat"/>
                <a:cs typeface="Montserrat"/>
                <a:sym typeface="Montserrat"/>
              </a:rPr>
            </a:br>
            <a:br>
              <a:rPr lang="en-IN" sz="3600">
                <a:solidFill>
                  <a:schemeClr val="lt1"/>
                </a:solidFill>
                <a:latin typeface="Montserrat"/>
                <a:ea typeface="Montserrat"/>
                <a:cs typeface="Montserrat"/>
                <a:sym typeface="Montserrat"/>
              </a:rPr>
            </a:br>
            <a:r>
              <a:rPr b="1" lang="en-IN" sz="2800">
                <a:solidFill>
                  <a:schemeClr val="dk1"/>
                </a:solidFill>
                <a:latin typeface="Montserrat"/>
                <a:ea typeface="Montserrat"/>
                <a:cs typeface="Montserrat"/>
                <a:sym typeface="Montserrat"/>
              </a:rPr>
              <a:t>Team</a:t>
            </a:r>
            <a:endParaRPr b="1" sz="28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IN" sz="2400">
                <a:solidFill>
                  <a:schemeClr val="lt1"/>
                </a:solidFill>
                <a:latin typeface="Montserrat"/>
                <a:ea typeface="Montserrat"/>
                <a:cs typeface="Montserrat"/>
                <a:sym typeface="Montserrat"/>
              </a:rPr>
              <a:t>Rahul Kumar Soni, Lakdawala Ali Asgar,</a:t>
            </a:r>
            <a:br>
              <a:rPr lang="en-IN" sz="2400">
                <a:solidFill>
                  <a:schemeClr val="lt1"/>
                </a:solidFill>
                <a:latin typeface="Montserrat"/>
                <a:ea typeface="Montserrat"/>
                <a:cs typeface="Montserrat"/>
                <a:sym typeface="Montserrat"/>
              </a:rPr>
            </a:br>
            <a:r>
              <a:rPr lang="en-IN" sz="2400">
                <a:solidFill>
                  <a:schemeClr val="lt1"/>
                </a:solidFill>
                <a:latin typeface="Montserrat"/>
                <a:ea typeface="Montserrat"/>
                <a:cs typeface="Montserrat"/>
                <a:sym typeface="Montserrat"/>
              </a:rPr>
              <a:t> Kanishka Raj, </a:t>
            </a:r>
            <a:r>
              <a:rPr lang="en-IN" sz="2400">
                <a:solidFill>
                  <a:schemeClr val="lt1"/>
                </a:solidFill>
                <a:latin typeface="Montserrat"/>
                <a:ea typeface="Montserrat"/>
                <a:cs typeface="Montserrat"/>
                <a:sym typeface="Montserrat"/>
              </a:rPr>
              <a:t>Sridhar</a:t>
            </a:r>
            <a:r>
              <a:rPr lang="en-IN" sz="2400">
                <a:solidFill>
                  <a:schemeClr val="lt1"/>
                </a:solidFill>
                <a:latin typeface="Montserrat"/>
                <a:ea typeface="Montserrat"/>
                <a:cs typeface="Montserrat"/>
                <a:sym typeface="Montserrat"/>
              </a:rPr>
              <a:t> Nagar</a:t>
            </a:r>
            <a:br>
              <a:rPr lang="en-IN" sz="2400">
                <a:solidFill>
                  <a:schemeClr val="lt1"/>
                </a:solidFill>
                <a:latin typeface="Montserrat"/>
                <a:ea typeface="Montserrat"/>
                <a:cs typeface="Montserrat"/>
                <a:sym typeface="Montserrat"/>
              </a:rPr>
            </a:br>
            <a:br>
              <a:rPr lang="en-IN" sz="2400">
                <a:solidFill>
                  <a:schemeClr val="lt1"/>
                </a:solidFill>
                <a:latin typeface="Montserrat"/>
                <a:ea typeface="Montserrat"/>
                <a:cs typeface="Montserrat"/>
                <a:sym typeface="Montserrat"/>
              </a:rPr>
            </a:br>
            <a:endParaRPr sz="2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3937547" y="4039379"/>
            <a:ext cx="1518285" cy="4210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D:\kanishka raj\kanishka certificate\Alma Better\Capstone Project 2\download (30).png" id="120" name="Google Shape;120;p14"/>
          <p:cNvPicPr preferRelativeResize="0"/>
          <p:nvPr/>
        </p:nvPicPr>
        <p:blipFill rotWithShape="1">
          <a:blip r:embed="rId3">
            <a:alphaModFix/>
          </a:blip>
          <a:srcRect b="0" l="0" r="0" t="0"/>
          <a:stretch/>
        </p:blipFill>
        <p:spPr>
          <a:xfrm>
            <a:off x="316075" y="821625"/>
            <a:ext cx="8649126" cy="4092000"/>
          </a:xfrm>
          <a:prstGeom prst="rect">
            <a:avLst/>
          </a:prstGeom>
          <a:noFill/>
          <a:ln>
            <a:noFill/>
          </a:ln>
        </p:spPr>
      </p:pic>
      <p:sp>
        <p:nvSpPr>
          <p:cNvPr id="121" name="Google Shape;121;p14"/>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(contd...)</a:t>
            </a:r>
            <a:endParaRPr b="1"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3042d1ae3_0_3"/>
          <p:cNvSpPr txBox="1"/>
          <p:nvPr>
            <p:ph type="title"/>
          </p:nvPr>
        </p:nvSpPr>
        <p:spPr>
          <a:xfrm>
            <a:off x="311700" y="3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Model’s Performed</a:t>
            </a:r>
            <a:endParaRPr b="1"/>
          </a:p>
        </p:txBody>
      </p:sp>
      <p:sp>
        <p:nvSpPr>
          <p:cNvPr id="127" name="Google Shape;127;gf3042d1ae3_0_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IN" sz="2000">
                <a:solidFill>
                  <a:srgbClr val="000000"/>
                </a:solidFill>
              </a:rPr>
              <a:t>Linear </a:t>
            </a:r>
            <a:r>
              <a:rPr lang="en-IN" sz="2000">
                <a:solidFill>
                  <a:srgbClr val="000000"/>
                </a:solidFill>
              </a:rPr>
              <a:t>Regression with regularizations</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Polynomial Regression</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K nearest neighbours</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Decision tree </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Random forest</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Gradient Boost</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eXtreme Gradient Boost</a:t>
            </a:r>
            <a:endParaRPr sz="2000">
              <a:solidFill>
                <a:srgbClr val="000000"/>
              </a:solidFill>
            </a:endParaRPr>
          </a:p>
          <a:p>
            <a:pPr indent="-355600" lvl="0" marL="457200" rtl="0" algn="just">
              <a:spcBef>
                <a:spcPts val="0"/>
              </a:spcBef>
              <a:spcAft>
                <a:spcPts val="0"/>
              </a:spcAft>
              <a:buClr>
                <a:srgbClr val="000000"/>
              </a:buClr>
              <a:buSzPts val="2000"/>
              <a:buChar char="●"/>
            </a:pPr>
            <a:r>
              <a:rPr lang="en-IN" sz="2000">
                <a:solidFill>
                  <a:srgbClr val="000000"/>
                </a:solidFill>
              </a:rPr>
              <a:t>lightGBM</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CatBoost </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2e9da0c8b_1_25"/>
          <p:cNvSpPr txBox="1"/>
          <p:nvPr/>
        </p:nvSpPr>
        <p:spPr>
          <a:xfrm>
            <a:off x="1768075" y="8338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gf2e9da0c8b_1_25"/>
          <p:cNvSpPr txBox="1"/>
          <p:nvPr/>
        </p:nvSpPr>
        <p:spPr>
          <a:xfrm>
            <a:off x="341125" y="99675"/>
            <a:ext cx="55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Model’s Evaluation Matrices</a:t>
            </a:r>
            <a:endParaRPr b="1" sz="2800"/>
          </a:p>
        </p:txBody>
      </p:sp>
      <p:pic>
        <p:nvPicPr>
          <p:cNvPr id="134" name="Google Shape;134;gf2e9da0c8b_1_25"/>
          <p:cNvPicPr preferRelativeResize="0"/>
          <p:nvPr/>
        </p:nvPicPr>
        <p:blipFill>
          <a:blip r:embed="rId3">
            <a:alphaModFix/>
          </a:blip>
          <a:stretch>
            <a:fillRect/>
          </a:stretch>
        </p:blipFill>
        <p:spPr>
          <a:xfrm>
            <a:off x="194375" y="641775"/>
            <a:ext cx="8633550" cy="43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3"/>
          <p:cNvSpPr txBox="1"/>
          <p:nvPr>
            <p:ph type="title"/>
          </p:nvPr>
        </p:nvSpPr>
        <p:spPr>
          <a:xfrm>
            <a:off x="322091" y="13329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Adjusted R2 of Model’s Performed</a:t>
            </a:r>
            <a:br>
              <a:rPr b="1" lang="en-IN"/>
            </a:br>
            <a:endParaRPr b="1"/>
          </a:p>
        </p:txBody>
      </p:sp>
      <p:pic>
        <p:nvPicPr>
          <p:cNvPr id="140" name="Google Shape;140;p33"/>
          <p:cNvPicPr preferRelativeResize="0"/>
          <p:nvPr/>
        </p:nvPicPr>
        <p:blipFill>
          <a:blip r:embed="rId3">
            <a:alphaModFix/>
          </a:blip>
          <a:stretch>
            <a:fillRect/>
          </a:stretch>
        </p:blipFill>
        <p:spPr>
          <a:xfrm>
            <a:off x="152400" y="858400"/>
            <a:ext cx="8839201" cy="410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f2e9da0c8b_1_33"/>
          <p:cNvSpPr txBox="1"/>
          <p:nvPr/>
        </p:nvSpPr>
        <p:spPr>
          <a:xfrm>
            <a:off x="333200" y="329200"/>
            <a:ext cx="7339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800">
                <a:solidFill>
                  <a:schemeClr val="dk1"/>
                </a:solidFill>
              </a:rPr>
              <a:t>Model Validation &amp; Selection(continued)</a:t>
            </a:r>
            <a:endParaRPr b="1"/>
          </a:p>
        </p:txBody>
      </p:sp>
      <p:sp>
        <p:nvSpPr>
          <p:cNvPr id="146" name="Google Shape;146;gf2e9da0c8b_1_33"/>
          <p:cNvSpPr txBox="1"/>
          <p:nvPr/>
        </p:nvSpPr>
        <p:spPr>
          <a:xfrm>
            <a:off x="333200" y="1085125"/>
            <a:ext cx="4451100" cy="38790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accent2"/>
              </a:buClr>
              <a:buSzPts val="2000"/>
              <a:buChar char="●"/>
            </a:pPr>
            <a:r>
              <a:rPr b="1" lang="en-IN" sz="2000">
                <a:solidFill>
                  <a:schemeClr val="accent2"/>
                </a:solidFill>
              </a:rPr>
              <a:t>Observation 1:</a:t>
            </a:r>
            <a:r>
              <a:rPr lang="en-IN" sz="2000">
                <a:solidFill>
                  <a:schemeClr val="accent2"/>
                </a:solidFill>
              </a:rPr>
              <a:t> As seen in the </a:t>
            </a:r>
            <a:r>
              <a:rPr lang="en-IN" sz="2000">
                <a:solidFill>
                  <a:schemeClr val="accent2"/>
                </a:solidFill>
              </a:rPr>
              <a:t>Model Evaluation Matrices </a:t>
            </a:r>
            <a:r>
              <a:rPr lang="en-IN" sz="2000">
                <a:solidFill>
                  <a:schemeClr val="accent2"/>
                </a:solidFill>
              </a:rPr>
              <a:t>table, Linear R</a:t>
            </a:r>
            <a:r>
              <a:rPr lang="en-IN" sz="2000">
                <a:solidFill>
                  <a:schemeClr val="accent2"/>
                </a:solidFill>
              </a:rPr>
              <a:t>egression, KNN</a:t>
            </a:r>
            <a:r>
              <a:rPr lang="en-IN" sz="2000">
                <a:solidFill>
                  <a:schemeClr val="accent2"/>
                </a:solidFill>
              </a:rPr>
              <a:t> is not giving great </a:t>
            </a:r>
            <a:r>
              <a:rPr lang="en-IN" sz="2000">
                <a:solidFill>
                  <a:schemeClr val="accent2"/>
                </a:solidFill>
              </a:rPr>
              <a:t>results</a:t>
            </a:r>
            <a:r>
              <a:rPr lang="en-IN" sz="2000">
                <a:solidFill>
                  <a:schemeClr val="accent2"/>
                </a:solidFill>
              </a:rPr>
              <a:t>.</a:t>
            </a:r>
            <a:endParaRPr sz="2000">
              <a:solidFill>
                <a:schemeClr val="accent2"/>
              </a:solidFill>
            </a:endParaRPr>
          </a:p>
          <a:p>
            <a:pPr indent="0" lvl="0" marL="0" rtl="0" algn="just">
              <a:spcBef>
                <a:spcPts val="0"/>
              </a:spcBef>
              <a:spcAft>
                <a:spcPts val="0"/>
              </a:spcAft>
              <a:buNone/>
            </a:pPr>
            <a:r>
              <a:t/>
            </a:r>
            <a:endParaRPr sz="2000">
              <a:solidFill>
                <a:schemeClr val="accent2"/>
              </a:solidFill>
            </a:endParaRPr>
          </a:p>
          <a:p>
            <a:pPr indent="-355600" lvl="0" marL="457200" rtl="0" algn="just">
              <a:spcBef>
                <a:spcPts val="0"/>
              </a:spcBef>
              <a:spcAft>
                <a:spcPts val="0"/>
              </a:spcAft>
              <a:buClr>
                <a:schemeClr val="accent2"/>
              </a:buClr>
              <a:buSzPts val="2000"/>
              <a:buFont typeface="Times New Roman"/>
              <a:buChar char="●"/>
            </a:pPr>
            <a:r>
              <a:rPr b="1" lang="en-IN" sz="2000">
                <a:solidFill>
                  <a:schemeClr val="accent2"/>
                </a:solidFill>
              </a:rPr>
              <a:t>Observation 2:</a:t>
            </a:r>
            <a:r>
              <a:rPr lang="en-IN" sz="2000">
                <a:solidFill>
                  <a:schemeClr val="accent2"/>
                </a:solidFill>
              </a:rPr>
              <a:t> Random forest &amp; GBR have performed equally good in terms of adjusted r2.</a:t>
            </a:r>
            <a:endParaRPr sz="2000">
              <a:solidFill>
                <a:schemeClr val="accent2"/>
              </a:solidFill>
            </a:endParaRPr>
          </a:p>
          <a:p>
            <a:pPr indent="0" lvl="0" marL="0" rtl="0" algn="just">
              <a:spcBef>
                <a:spcPts val="0"/>
              </a:spcBef>
              <a:spcAft>
                <a:spcPts val="0"/>
              </a:spcAft>
              <a:buNone/>
            </a:pPr>
            <a:r>
              <a:t/>
            </a:r>
            <a:endParaRPr sz="2000">
              <a:solidFill>
                <a:schemeClr val="accent2"/>
              </a:solidFill>
            </a:endParaRPr>
          </a:p>
          <a:p>
            <a:pPr indent="-355600" lvl="0" marL="457200" rtl="0" algn="just">
              <a:spcBef>
                <a:spcPts val="0"/>
              </a:spcBef>
              <a:spcAft>
                <a:spcPts val="0"/>
              </a:spcAft>
              <a:buClr>
                <a:schemeClr val="accent2"/>
              </a:buClr>
              <a:buSzPts val="2000"/>
              <a:buFont typeface="Times New Roman"/>
              <a:buChar char="●"/>
            </a:pPr>
            <a:r>
              <a:rPr b="1" lang="en-IN" sz="2000">
                <a:solidFill>
                  <a:schemeClr val="accent2"/>
                </a:solidFill>
              </a:rPr>
              <a:t>Observation 3:</a:t>
            </a:r>
            <a:r>
              <a:rPr lang="en-IN" sz="2000">
                <a:solidFill>
                  <a:schemeClr val="accent2"/>
                </a:solidFill>
              </a:rPr>
              <a:t> We are getting the best results from </a:t>
            </a:r>
            <a:r>
              <a:rPr lang="en-IN" sz="2000">
                <a:latin typeface="Bookman Old Style"/>
                <a:ea typeface="Bookman Old Style"/>
                <a:cs typeface="Bookman Old Style"/>
                <a:sym typeface="Bookman Old Style"/>
              </a:rPr>
              <a:t>LightGBM</a:t>
            </a:r>
            <a:r>
              <a:rPr lang="en-IN" sz="2000">
                <a:solidFill>
                  <a:schemeClr val="accent2"/>
                </a:solidFill>
              </a:rPr>
              <a:t> and CatBoost.</a:t>
            </a:r>
            <a:endParaRPr sz="2000">
              <a:solidFill>
                <a:schemeClr val="accent2"/>
              </a:solidFill>
            </a:endParaRPr>
          </a:p>
        </p:txBody>
      </p:sp>
      <p:pic>
        <p:nvPicPr>
          <p:cNvPr id="147" name="Google Shape;147;gf2e9da0c8b_1_33"/>
          <p:cNvPicPr preferRelativeResize="0"/>
          <p:nvPr/>
        </p:nvPicPr>
        <p:blipFill>
          <a:blip r:embed="rId3">
            <a:alphaModFix/>
          </a:blip>
          <a:stretch>
            <a:fillRect/>
          </a:stretch>
        </p:blipFill>
        <p:spPr>
          <a:xfrm>
            <a:off x="5160900" y="1033074"/>
            <a:ext cx="3983102" cy="3983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D:\kanishka raj\kanishka certificate\Alma Better\Capstone Project 2\download (51).png" id="152" name="Google Shape;152;p32"/>
          <p:cNvPicPr preferRelativeResize="0"/>
          <p:nvPr/>
        </p:nvPicPr>
        <p:blipFill rotWithShape="1">
          <a:blip r:embed="rId3">
            <a:alphaModFix/>
          </a:blip>
          <a:srcRect b="0" l="0" r="0" t="0"/>
          <a:stretch/>
        </p:blipFill>
        <p:spPr>
          <a:xfrm>
            <a:off x="4647800" y="706575"/>
            <a:ext cx="4320001" cy="3972349"/>
          </a:xfrm>
          <a:prstGeom prst="rect">
            <a:avLst/>
          </a:prstGeom>
          <a:noFill/>
          <a:ln>
            <a:noFill/>
          </a:ln>
        </p:spPr>
      </p:pic>
      <p:sp>
        <p:nvSpPr>
          <p:cNvPr id="153" name="Google Shape;153;p32"/>
          <p:cNvSpPr txBox="1"/>
          <p:nvPr/>
        </p:nvSpPr>
        <p:spPr>
          <a:xfrm>
            <a:off x="1191451" y="4631150"/>
            <a:ext cx="2441100" cy="80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IN">
                <a:solidFill>
                  <a:schemeClr val="accent2"/>
                </a:solidFill>
                <a:highlight>
                  <a:srgbClr val="FFFFFF"/>
                </a:highlight>
                <a:latin typeface="Times New Roman"/>
                <a:ea typeface="Times New Roman"/>
                <a:cs typeface="Times New Roman"/>
                <a:sym typeface="Times New Roman"/>
              </a:rPr>
              <a:t>LightGBM</a:t>
            </a:r>
            <a:endParaRPr>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154" name="Google Shape;154;p32"/>
          <p:cNvSpPr txBox="1"/>
          <p:nvPr/>
        </p:nvSpPr>
        <p:spPr>
          <a:xfrm>
            <a:off x="5307800" y="46311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CatBoost</a:t>
            </a:r>
            <a:endParaRPr/>
          </a:p>
        </p:txBody>
      </p:sp>
      <p:sp>
        <p:nvSpPr>
          <p:cNvPr id="155" name="Google Shape;155;p32"/>
          <p:cNvSpPr txBox="1"/>
          <p:nvPr/>
        </p:nvSpPr>
        <p:spPr>
          <a:xfrm>
            <a:off x="140650" y="77775"/>
            <a:ext cx="895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Feature Importance </a:t>
            </a:r>
            <a:endParaRPr b="1" sz="2800"/>
          </a:p>
        </p:txBody>
      </p:sp>
      <p:pic>
        <p:nvPicPr>
          <p:cNvPr id="156" name="Google Shape;156;p32"/>
          <p:cNvPicPr preferRelativeResize="0"/>
          <p:nvPr/>
        </p:nvPicPr>
        <p:blipFill>
          <a:blip r:embed="rId4">
            <a:alphaModFix/>
          </a:blip>
          <a:stretch>
            <a:fillRect/>
          </a:stretch>
        </p:blipFill>
        <p:spPr>
          <a:xfrm>
            <a:off x="152400" y="706575"/>
            <a:ext cx="4343000" cy="392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25475" y="34225"/>
            <a:ext cx="589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Model Explainability - SHAP</a:t>
            </a:r>
            <a:br>
              <a:rPr b="1" lang="en-IN"/>
            </a:br>
            <a:endParaRPr b="1"/>
          </a:p>
        </p:txBody>
      </p:sp>
      <p:pic>
        <p:nvPicPr>
          <p:cNvPr descr="C:\Users\SELZ\Pictures\Screenshots\Screenshot (1177).png" id="162" name="Google Shape;162;p34"/>
          <p:cNvPicPr preferRelativeResize="0"/>
          <p:nvPr/>
        </p:nvPicPr>
        <p:blipFill rotWithShape="1">
          <a:blip r:embed="rId3">
            <a:alphaModFix/>
          </a:blip>
          <a:srcRect b="0" l="0" r="0" t="46328"/>
          <a:stretch/>
        </p:blipFill>
        <p:spPr>
          <a:xfrm>
            <a:off x="154047" y="3045971"/>
            <a:ext cx="8863450" cy="1621275"/>
          </a:xfrm>
          <a:prstGeom prst="rect">
            <a:avLst/>
          </a:prstGeom>
          <a:noFill/>
          <a:ln>
            <a:noFill/>
          </a:ln>
        </p:spPr>
      </p:pic>
      <p:sp>
        <p:nvSpPr>
          <p:cNvPr id="163" name="Google Shape;163;p34"/>
          <p:cNvSpPr txBox="1"/>
          <p:nvPr/>
        </p:nvSpPr>
        <p:spPr>
          <a:xfrm>
            <a:off x="3351447" y="2288692"/>
            <a:ext cx="24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lightGBM</a:t>
            </a:r>
            <a:endParaRPr/>
          </a:p>
        </p:txBody>
      </p:sp>
      <p:sp>
        <p:nvSpPr>
          <p:cNvPr id="164" name="Google Shape;164;p34"/>
          <p:cNvSpPr txBox="1"/>
          <p:nvPr/>
        </p:nvSpPr>
        <p:spPr>
          <a:xfrm>
            <a:off x="3085772" y="46032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CatBoost</a:t>
            </a:r>
            <a:endParaRPr/>
          </a:p>
        </p:txBody>
      </p:sp>
      <p:pic>
        <p:nvPicPr>
          <p:cNvPr id="165" name="Google Shape;165;p34"/>
          <p:cNvPicPr preferRelativeResize="0"/>
          <p:nvPr/>
        </p:nvPicPr>
        <p:blipFill>
          <a:blip r:embed="rId4">
            <a:alphaModFix/>
          </a:blip>
          <a:stretch>
            <a:fillRect/>
          </a:stretch>
        </p:blipFill>
        <p:spPr>
          <a:xfrm>
            <a:off x="152400" y="759325"/>
            <a:ext cx="8839200" cy="152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2e9da0c8b_1_58"/>
          <p:cNvSpPr txBox="1"/>
          <p:nvPr>
            <p:ph type="title"/>
          </p:nvPr>
        </p:nvSpPr>
        <p:spPr>
          <a:xfrm>
            <a:off x="311700" y="354600"/>
            <a:ext cx="463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Challenges</a:t>
            </a:r>
            <a:endParaRPr b="1"/>
          </a:p>
        </p:txBody>
      </p:sp>
      <p:sp>
        <p:nvSpPr>
          <p:cNvPr id="171" name="Google Shape;171;gf2e9da0c8b_1_58"/>
          <p:cNvSpPr txBox="1"/>
          <p:nvPr/>
        </p:nvSpPr>
        <p:spPr>
          <a:xfrm>
            <a:off x="347550" y="1465550"/>
            <a:ext cx="4558800" cy="29553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Bookman Old Style"/>
              <a:buChar char="●"/>
            </a:pPr>
            <a:r>
              <a:rPr lang="en-IN" sz="2000">
                <a:latin typeface="Bookman Old Style"/>
                <a:ea typeface="Bookman Old Style"/>
                <a:cs typeface="Bookman Old Style"/>
                <a:sym typeface="Bookman Old Style"/>
              </a:rPr>
              <a:t>A huge amount of data needed to be dealt while doing the project which is quite an important task and also even </a:t>
            </a:r>
            <a:r>
              <a:rPr lang="en-IN" sz="2000">
                <a:latin typeface="Bookman Old Style"/>
                <a:ea typeface="Bookman Old Style"/>
                <a:cs typeface="Bookman Old Style"/>
                <a:sym typeface="Bookman Old Style"/>
              </a:rPr>
              <a:t>small</a:t>
            </a:r>
            <a:r>
              <a:rPr lang="en-IN" sz="2000">
                <a:latin typeface="Bookman Old Style"/>
                <a:ea typeface="Bookman Old Style"/>
                <a:cs typeface="Bookman Old Style"/>
                <a:sym typeface="Bookman Old Style"/>
              </a:rPr>
              <a:t> inferences need to be kept in mind.</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IN" sz="2000">
                <a:latin typeface="Bookman Old Style"/>
                <a:ea typeface="Bookman Old Style"/>
                <a:cs typeface="Bookman Old Style"/>
                <a:sym typeface="Bookman Old Style"/>
              </a:rPr>
              <a:t>As dataset was quite big enough which led more computation time.</a:t>
            </a:r>
            <a:endParaRPr sz="2000">
              <a:latin typeface="Bookman Old Style"/>
              <a:ea typeface="Bookman Old Style"/>
              <a:cs typeface="Bookman Old Style"/>
              <a:sym typeface="Bookman Old Style"/>
            </a:endParaRPr>
          </a:p>
        </p:txBody>
      </p:sp>
      <p:pic>
        <p:nvPicPr>
          <p:cNvPr id="172" name="Google Shape;172;gf2e9da0c8b_1_58"/>
          <p:cNvPicPr preferRelativeResize="0"/>
          <p:nvPr/>
        </p:nvPicPr>
        <p:blipFill>
          <a:blip r:embed="rId3">
            <a:alphaModFix/>
          </a:blip>
          <a:stretch>
            <a:fillRect/>
          </a:stretch>
        </p:blipFill>
        <p:spPr>
          <a:xfrm>
            <a:off x="5588875" y="1678875"/>
            <a:ext cx="3361974" cy="2528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71975" y="22718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Conclusion</a:t>
            </a:r>
            <a:br>
              <a:rPr lang="en-IN"/>
            </a:br>
            <a:endParaRPr/>
          </a:p>
        </p:txBody>
      </p:sp>
      <p:sp>
        <p:nvSpPr>
          <p:cNvPr id="178" name="Google Shape;178;p36"/>
          <p:cNvSpPr txBox="1"/>
          <p:nvPr/>
        </p:nvSpPr>
        <p:spPr>
          <a:xfrm>
            <a:off x="221000" y="822300"/>
            <a:ext cx="5595600" cy="39405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15000"/>
              </a:lnSpc>
              <a:spcBef>
                <a:spcPts val="0"/>
              </a:spcBef>
              <a:spcAft>
                <a:spcPts val="0"/>
              </a:spcAft>
              <a:buClr>
                <a:srgbClr val="000000"/>
              </a:buClr>
              <a:buSzPts val="2000"/>
              <a:buFont typeface="Bookman Old Style"/>
              <a:buChar char="•"/>
            </a:pPr>
            <a:r>
              <a:rPr i="0" lang="en-IN" sz="2000" u="none" cap="none" strike="noStrike">
                <a:solidFill>
                  <a:srgbClr val="000000"/>
                </a:solidFill>
                <a:latin typeface="Bookman Old Style"/>
                <a:ea typeface="Bookman Old Style"/>
                <a:cs typeface="Bookman Old Style"/>
                <a:sym typeface="Bookman Old Style"/>
              </a:rPr>
              <a:t>It is quite evident from the results that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and Catboost is the best model that can be used for the Bike Sharing Demand Prediction since the performance metrics (mse,rmse) shows lower and (r2,adjusted_r2) show a higher value for the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and Catboost models.</a:t>
            </a:r>
            <a:endParaRPr sz="2000">
              <a:latin typeface="Bookman Old Style"/>
              <a:ea typeface="Bookman Old Style"/>
              <a:cs typeface="Bookman Old Style"/>
              <a:sym typeface="Bookman Old Style"/>
            </a:endParaRPr>
          </a:p>
          <a:p>
            <a:pPr indent="0" lvl="0" marL="457200" marR="0" rtl="0" algn="just">
              <a:lnSpc>
                <a:spcPct val="115000"/>
              </a:lnSpc>
              <a:spcBef>
                <a:spcPts val="0"/>
              </a:spcBef>
              <a:spcAft>
                <a:spcPts val="0"/>
              </a:spcAft>
              <a:buNone/>
            </a:pPr>
            <a:r>
              <a:t/>
            </a:r>
            <a:endParaRPr i="0" sz="2000" u="none" cap="none" strike="noStrike">
              <a:solidFill>
                <a:srgbClr val="000000"/>
              </a:solidFill>
              <a:latin typeface="Bookman Old Style"/>
              <a:ea typeface="Bookman Old Style"/>
              <a:cs typeface="Bookman Old Style"/>
              <a:sym typeface="Bookman Old Style"/>
            </a:endParaRPr>
          </a:p>
          <a:p>
            <a:pPr indent="-355600" lvl="0" marL="457200" marR="0" rtl="0" algn="just">
              <a:lnSpc>
                <a:spcPct val="115000"/>
              </a:lnSpc>
              <a:spcBef>
                <a:spcPts val="0"/>
              </a:spcBef>
              <a:spcAft>
                <a:spcPts val="0"/>
              </a:spcAft>
              <a:buClr>
                <a:srgbClr val="000000"/>
              </a:buClr>
              <a:buSzPts val="2000"/>
              <a:buFont typeface="Bookman Old Style"/>
              <a:buChar char="•"/>
            </a:pPr>
            <a:r>
              <a:rPr i="0" lang="en-IN" sz="2000" u="none" cap="none" strike="noStrike">
                <a:solidFill>
                  <a:srgbClr val="000000"/>
                </a:solidFill>
                <a:latin typeface="Bookman Old Style"/>
                <a:ea typeface="Bookman Old Style"/>
                <a:cs typeface="Bookman Old Style"/>
                <a:sym typeface="Bookman Old Style"/>
              </a:rPr>
              <a:t>So, we can use either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or </a:t>
            </a:r>
            <a:r>
              <a:rPr lang="en-IN" sz="2000">
                <a:latin typeface="Bookman Old Style"/>
                <a:ea typeface="Bookman Old Style"/>
                <a:cs typeface="Bookman Old Style"/>
                <a:sym typeface="Bookman Old Style"/>
              </a:rPr>
              <a:t>C</a:t>
            </a:r>
            <a:r>
              <a:rPr i="0" lang="en-IN" sz="2000" u="none" cap="none" strike="noStrike">
                <a:solidFill>
                  <a:srgbClr val="000000"/>
                </a:solidFill>
                <a:latin typeface="Bookman Old Style"/>
                <a:ea typeface="Bookman Old Style"/>
                <a:cs typeface="Bookman Old Style"/>
                <a:sym typeface="Bookman Old Style"/>
              </a:rPr>
              <a:t>atboost model for the above problem</a:t>
            </a:r>
            <a:endParaRPr sz="2000">
              <a:latin typeface="Bookman Old Style"/>
              <a:ea typeface="Bookman Old Style"/>
              <a:cs typeface="Bookman Old Style"/>
              <a:sym typeface="Bookman Old Style"/>
            </a:endParaRPr>
          </a:p>
        </p:txBody>
      </p:sp>
      <p:pic>
        <p:nvPicPr>
          <p:cNvPr id="179" name="Google Shape;179;p36"/>
          <p:cNvPicPr preferRelativeResize="0"/>
          <p:nvPr/>
        </p:nvPicPr>
        <p:blipFill>
          <a:blip r:embed="rId3">
            <a:alphaModFix/>
          </a:blip>
          <a:stretch>
            <a:fillRect/>
          </a:stretch>
        </p:blipFill>
        <p:spPr>
          <a:xfrm>
            <a:off x="5971423" y="1300113"/>
            <a:ext cx="3057149" cy="305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nvSpPr>
        <p:spPr>
          <a:xfrm>
            <a:off x="1374300" y="1248000"/>
            <a:ext cx="63954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8000">
                <a:solidFill>
                  <a:srgbClr val="CC0000"/>
                </a:solidFill>
                <a:latin typeface="Bookman Old Style"/>
                <a:ea typeface="Bookman Old Style"/>
                <a:cs typeface="Bookman Old Style"/>
                <a:sym typeface="Bookman Old Style"/>
              </a:rPr>
              <a:t>THANK</a:t>
            </a:r>
            <a:endParaRPr b="1" sz="8000">
              <a:solidFill>
                <a:srgbClr val="CC0000"/>
              </a:solidFill>
              <a:latin typeface="Bookman Old Style"/>
              <a:ea typeface="Bookman Old Style"/>
              <a:cs typeface="Bookman Old Style"/>
              <a:sym typeface="Bookman Old Style"/>
            </a:endParaRPr>
          </a:p>
          <a:p>
            <a:pPr indent="0" lvl="0" marL="0" rtl="0" algn="ctr">
              <a:spcBef>
                <a:spcPts val="0"/>
              </a:spcBef>
              <a:spcAft>
                <a:spcPts val="0"/>
              </a:spcAft>
              <a:buNone/>
            </a:pPr>
            <a:r>
              <a:rPr b="1" lang="en-IN" sz="8000">
                <a:solidFill>
                  <a:srgbClr val="CC0000"/>
                </a:solidFill>
                <a:latin typeface="Bookman Old Style"/>
                <a:ea typeface="Bookman Old Style"/>
                <a:cs typeface="Bookman Old Style"/>
                <a:sym typeface="Bookman Old Style"/>
              </a:rPr>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71975" y="364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Problem Statement</a:t>
            </a:r>
            <a:endParaRPr/>
          </a:p>
        </p:txBody>
      </p:sp>
      <p:sp>
        <p:nvSpPr>
          <p:cNvPr id="62" name="Google Shape;62;p2"/>
          <p:cNvSpPr txBox="1"/>
          <p:nvPr>
            <p:ph idx="1" type="body"/>
          </p:nvPr>
        </p:nvSpPr>
        <p:spPr>
          <a:xfrm>
            <a:off x="311700" y="1119875"/>
            <a:ext cx="8520600" cy="26778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b="1" lang="en-IN" sz="200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61925" y="354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Content</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Pipeline</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Description</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Exploratory Data Analysis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Models performed</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 Validation &amp; Selection</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Evaluation Matrix of All the models</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Model Explainability - SHAP</a:t>
            </a:r>
            <a:endParaRPr sz="2000">
              <a:solidFill>
                <a:schemeClr val="accent2"/>
              </a:solidFill>
            </a:endParaRPr>
          </a:p>
          <a:p>
            <a:pPr indent="-355600" lvl="0" marL="457200" rtl="0" algn="l">
              <a:spcBef>
                <a:spcPts val="0"/>
              </a:spcBef>
              <a:spcAft>
                <a:spcPts val="0"/>
              </a:spcAft>
              <a:buClr>
                <a:schemeClr val="accent2"/>
              </a:buClr>
              <a:buSzPts val="2000"/>
              <a:buChar char="❑"/>
            </a:pPr>
            <a:r>
              <a:rPr lang="en-IN" sz="2000">
                <a:solidFill>
                  <a:schemeClr val="accent2"/>
                </a:solidFill>
              </a:rPr>
              <a:t>Challenges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Conclusion</a:t>
            </a:r>
            <a:endParaRPr sz="2000">
              <a:solidFill>
                <a:schemeClr val="accent2"/>
              </a:solidFill>
            </a:endParaRPr>
          </a:p>
          <a:p>
            <a:pPr indent="0" lvl="0" marL="0" rtl="0" algn="l">
              <a:lnSpc>
                <a:spcPct val="115000"/>
              </a:lnSpc>
              <a:spcBef>
                <a:spcPts val="0"/>
              </a:spcBef>
              <a:spcAft>
                <a:spcPts val="0"/>
              </a:spcAft>
              <a:buNone/>
            </a:pPr>
            <a:r>
              <a:t/>
            </a:r>
            <a:endParaRPr sz="2000">
              <a:solidFill>
                <a:schemeClr val="accent2"/>
              </a:solidFill>
            </a:endParaRPr>
          </a:p>
          <a:p>
            <a:pPr indent="0" lvl="0" marL="457200" rtl="0" algn="l">
              <a:lnSpc>
                <a:spcPct val="115000"/>
              </a:lnSpc>
              <a:spcBef>
                <a:spcPts val="0"/>
              </a:spcBef>
              <a:spcAft>
                <a:spcPts val="0"/>
              </a:spcAft>
              <a:buNone/>
            </a:pPr>
            <a:r>
              <a:t/>
            </a:r>
            <a:endParaRPr sz="2000">
              <a:solidFill>
                <a:schemeClr val="accent2"/>
              </a:solidFill>
            </a:endParaRPr>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2e9da0c8b_1_46"/>
          <p:cNvSpPr txBox="1"/>
          <p:nvPr>
            <p:ph type="title"/>
          </p:nvPr>
        </p:nvSpPr>
        <p:spPr>
          <a:xfrm>
            <a:off x="365800" y="36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Data Pipeline</a:t>
            </a:r>
            <a:endParaRPr b="1"/>
          </a:p>
        </p:txBody>
      </p:sp>
      <p:sp>
        <p:nvSpPr>
          <p:cNvPr id="74" name="Google Shape;74;gf2e9da0c8b_1_46"/>
          <p:cNvSpPr txBox="1"/>
          <p:nvPr/>
        </p:nvSpPr>
        <p:spPr>
          <a:xfrm>
            <a:off x="259450" y="1155275"/>
            <a:ext cx="8520600" cy="35709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Char char="●"/>
            </a:pPr>
            <a:r>
              <a:rPr lang="en-IN" sz="2000"/>
              <a:t>Exploratory Data Analysis (EDA): In this part we have done some EDA on the features to see the trend.</a:t>
            </a:r>
            <a:endParaRPr sz="2000"/>
          </a:p>
          <a:p>
            <a:pPr indent="0" lvl="0" marL="457200" rtl="0" algn="just">
              <a:spcBef>
                <a:spcPts val="0"/>
              </a:spcBef>
              <a:spcAft>
                <a:spcPts val="0"/>
              </a:spcAft>
              <a:buNone/>
            </a:pPr>
            <a:r>
              <a:t/>
            </a:r>
            <a:endParaRPr sz="2000"/>
          </a:p>
          <a:p>
            <a:pPr indent="-355600" lvl="0" marL="457200" rtl="0" algn="just">
              <a:spcBef>
                <a:spcPts val="0"/>
              </a:spcBef>
              <a:spcAft>
                <a:spcPts val="0"/>
              </a:spcAft>
              <a:buSzPts val="2000"/>
              <a:buChar char="●"/>
            </a:pPr>
            <a:r>
              <a:rPr lang="en-IN" sz="2000"/>
              <a:t>Data Processing: In this part we went through each attributes and encoded the categorical features.</a:t>
            </a:r>
            <a:endParaRPr sz="2000"/>
          </a:p>
          <a:p>
            <a:pPr indent="0" lvl="0" marL="457200" rtl="0" algn="just">
              <a:spcBef>
                <a:spcPts val="0"/>
              </a:spcBef>
              <a:spcAft>
                <a:spcPts val="0"/>
              </a:spcAft>
              <a:buNone/>
            </a:pPr>
            <a:r>
              <a:t/>
            </a:r>
            <a:endParaRPr sz="2000"/>
          </a:p>
          <a:p>
            <a:pPr indent="-355600" lvl="0" marL="457200" rtl="0" algn="just">
              <a:spcBef>
                <a:spcPts val="0"/>
              </a:spcBef>
              <a:spcAft>
                <a:spcPts val="0"/>
              </a:spcAft>
              <a:buSzPts val="2000"/>
              <a:buChar char="●"/>
            </a:pPr>
            <a:r>
              <a:rPr lang="en-IN" sz="2000"/>
              <a:t>Model Creation: Finally in this part we created the various models. These various models are being analysed and we tried to study various models so as to get the best performing model for our project.</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9" y="34390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Description</a:t>
            </a:r>
            <a:br>
              <a:rPr b="1" lang="en-IN"/>
            </a:br>
            <a:endParaRPr b="1"/>
          </a:p>
        </p:txBody>
      </p:sp>
      <p:sp>
        <p:nvSpPr>
          <p:cNvPr id="80" name="Google Shape;80;p4"/>
          <p:cNvSpPr txBox="1"/>
          <p:nvPr/>
        </p:nvSpPr>
        <p:spPr>
          <a:xfrm>
            <a:off x="464100" y="2138250"/>
            <a:ext cx="4197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800"/>
              <a:t>Independent variables:</a:t>
            </a:r>
            <a:endParaRPr b="1" sz="1800"/>
          </a:p>
          <a:p>
            <a:pPr indent="0" lvl="0" marL="457200" marR="0" rtl="0" algn="l">
              <a:lnSpc>
                <a:spcPct val="100000"/>
              </a:lnSpc>
              <a:spcBef>
                <a:spcPts val="0"/>
              </a:spcBef>
              <a:spcAft>
                <a:spcPts val="0"/>
              </a:spcAft>
              <a:buNone/>
            </a:pPr>
            <a:r>
              <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Date : year-month-day</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Hour - Hour of he day</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Temperature-Temperature in Celsius</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Humidity - %</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Windspeed - m/s</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Visibility - 10 m</a:t>
            </a:r>
            <a:endParaRPr sz="1800"/>
          </a:p>
          <a:p>
            <a:pPr indent="-311150" lvl="0" marL="285750" marR="0" rtl="0" algn="l">
              <a:lnSpc>
                <a:spcPct val="100000"/>
              </a:lnSpc>
              <a:spcBef>
                <a:spcPts val="0"/>
              </a:spcBef>
              <a:spcAft>
                <a:spcPts val="0"/>
              </a:spcAft>
              <a:buClr>
                <a:srgbClr val="000000"/>
              </a:buClr>
              <a:buSzPts val="1800"/>
              <a:buChar char="•"/>
            </a:pPr>
            <a:r>
              <a:rPr lang="en-IN" sz="1800"/>
              <a:t>Dew point temperature - Celsius</a:t>
            </a:r>
            <a:endParaRPr sz="1800"/>
          </a:p>
        </p:txBody>
      </p:sp>
      <p:sp>
        <p:nvSpPr>
          <p:cNvPr id="81" name="Google Shape;81;p4"/>
          <p:cNvSpPr txBox="1"/>
          <p:nvPr/>
        </p:nvSpPr>
        <p:spPr>
          <a:xfrm>
            <a:off x="4635050" y="2265450"/>
            <a:ext cx="4114800" cy="25860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Solar radiation - MJ/m2</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Rainfall - mm</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Snowfall - cm</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Seasons - Winter, Spring, Summer, Autumn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Holiday - Holiday/No holiday</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Functional Day - NoFunc(Non Functional Hours), Fun(Functional hours)</a:t>
            </a:r>
            <a:endParaRPr b="0" i="0" sz="1800" u="none" cap="none" strike="noStrike">
              <a:solidFill>
                <a:srgbClr val="000000"/>
              </a:solidFill>
              <a:latin typeface="Arial"/>
              <a:ea typeface="Arial"/>
              <a:cs typeface="Arial"/>
              <a:sym typeface="Arial"/>
            </a:endParaRPr>
          </a:p>
        </p:txBody>
      </p:sp>
      <p:sp>
        <p:nvSpPr>
          <p:cNvPr id="82" name="Google Shape;82;p4"/>
          <p:cNvSpPr txBox="1"/>
          <p:nvPr/>
        </p:nvSpPr>
        <p:spPr>
          <a:xfrm>
            <a:off x="464100" y="875850"/>
            <a:ext cx="6417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t>D</a:t>
            </a:r>
            <a:r>
              <a:rPr b="1" lang="en-IN" sz="1800"/>
              <a:t>ependent variable:</a:t>
            </a:r>
            <a:endParaRPr b="1" sz="1800"/>
          </a:p>
          <a:p>
            <a:pPr indent="0" lvl="0" marL="0" rtl="0" algn="l">
              <a:spcBef>
                <a:spcPts val="0"/>
              </a:spcBef>
              <a:spcAft>
                <a:spcPts val="0"/>
              </a:spcAft>
              <a:buNone/>
            </a:pPr>
            <a:r>
              <a:t/>
            </a:r>
            <a:endParaRPr b="1" sz="1800"/>
          </a:p>
          <a:p>
            <a:pPr indent="-311150" lvl="0" marL="285750" rtl="0" algn="l">
              <a:spcBef>
                <a:spcPts val="0"/>
              </a:spcBef>
              <a:spcAft>
                <a:spcPts val="0"/>
              </a:spcAft>
              <a:buSzPts val="1800"/>
              <a:buChar char="•"/>
            </a:pPr>
            <a:r>
              <a:rPr lang="en-IN" sz="1800"/>
              <a:t>Rented Bike count - Count of bikes rented at each hour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57166" y="96286"/>
            <a:ext cx="46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EDA - Feature C</a:t>
            </a:r>
            <a:r>
              <a:rPr b="1" lang="en-IN"/>
              <a:t>orrelation</a:t>
            </a:r>
            <a:endParaRPr b="1"/>
          </a:p>
        </p:txBody>
      </p:sp>
      <p:pic>
        <p:nvPicPr>
          <p:cNvPr descr="D:\kanishka raj\kanishka certificate\Alma Better\Capstone Project 2\download.png" id="88" name="Google Shape;88;p5"/>
          <p:cNvPicPr preferRelativeResize="0"/>
          <p:nvPr/>
        </p:nvPicPr>
        <p:blipFill rotWithShape="1">
          <a:blip r:embed="rId3">
            <a:alphaModFix/>
          </a:blip>
          <a:srcRect b="0" l="0" r="0" t="0"/>
          <a:stretch/>
        </p:blipFill>
        <p:spPr>
          <a:xfrm>
            <a:off x="929675" y="668975"/>
            <a:ext cx="6945951" cy="3958175"/>
          </a:xfrm>
          <a:prstGeom prst="rect">
            <a:avLst/>
          </a:prstGeom>
          <a:noFill/>
          <a:ln>
            <a:noFill/>
          </a:ln>
        </p:spPr>
      </p:pic>
      <p:sp>
        <p:nvSpPr>
          <p:cNvPr id="89" name="Google Shape;89;p5"/>
          <p:cNvSpPr txBox="1"/>
          <p:nvPr/>
        </p:nvSpPr>
        <p:spPr>
          <a:xfrm>
            <a:off x="2503775" y="4627150"/>
            <a:ext cx="419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Correlation Graph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D:\kanishka raj\kanishka certificate\Alma Better\Capstone Project 2\download (1).png" id="94" name="Google Shape;94;p6"/>
          <p:cNvPicPr preferRelativeResize="0"/>
          <p:nvPr/>
        </p:nvPicPr>
        <p:blipFill rotWithShape="1">
          <a:blip r:embed="rId3">
            <a:alphaModFix/>
          </a:blip>
          <a:srcRect b="0" l="0" r="0" t="0"/>
          <a:stretch/>
        </p:blipFill>
        <p:spPr>
          <a:xfrm>
            <a:off x="103745" y="635775"/>
            <a:ext cx="4437654" cy="3354334"/>
          </a:xfrm>
          <a:prstGeom prst="rect">
            <a:avLst/>
          </a:prstGeom>
          <a:noFill/>
          <a:ln>
            <a:noFill/>
          </a:ln>
        </p:spPr>
      </p:pic>
      <p:pic>
        <p:nvPicPr>
          <p:cNvPr descr="D:\kanishka raj\kanishka certificate\Alma Better\Capstone Project 2\download (2).png" id="95" name="Google Shape;95;p6"/>
          <p:cNvPicPr preferRelativeResize="0"/>
          <p:nvPr/>
        </p:nvPicPr>
        <p:blipFill rotWithShape="1">
          <a:blip r:embed="rId4">
            <a:alphaModFix/>
          </a:blip>
          <a:srcRect b="0" l="0" r="0" t="0"/>
          <a:stretch/>
        </p:blipFill>
        <p:spPr>
          <a:xfrm>
            <a:off x="4862945" y="635775"/>
            <a:ext cx="3861522" cy="3354334"/>
          </a:xfrm>
          <a:prstGeom prst="rect">
            <a:avLst/>
          </a:prstGeom>
          <a:noFill/>
          <a:ln>
            <a:noFill/>
          </a:ln>
        </p:spPr>
      </p:pic>
      <p:sp>
        <p:nvSpPr>
          <p:cNvPr id="96" name="Google Shape;96;p6"/>
          <p:cNvSpPr/>
          <p:nvPr/>
        </p:nvSpPr>
        <p:spPr>
          <a:xfrm>
            <a:off x="701156" y="4163535"/>
            <a:ext cx="30492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Distribution of rented bike count</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4675909" y="4166756"/>
            <a:ext cx="44673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Square root transformation of rented bike count</a:t>
            </a:r>
            <a:endParaRPr b="0" i="0" sz="1400" u="none" cap="none" strike="noStrike">
              <a:solidFill>
                <a:srgbClr val="000000"/>
              </a:solidFill>
              <a:latin typeface="Arial"/>
              <a:ea typeface="Arial"/>
              <a:cs typeface="Arial"/>
              <a:sym typeface="Arial"/>
            </a:endParaRPr>
          </a:p>
        </p:txBody>
      </p:sp>
      <p:sp>
        <p:nvSpPr>
          <p:cNvPr id="98" name="Google Shape;98;p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D:\kanishka raj\kanishka certificate\Alma Better\Capstone Project 2\download (27).png" id="103" name="Google Shape;103;p11"/>
          <p:cNvPicPr preferRelativeResize="0"/>
          <p:nvPr/>
        </p:nvPicPr>
        <p:blipFill rotWithShape="1">
          <a:blip r:embed="rId3">
            <a:alphaModFix/>
          </a:blip>
          <a:srcRect b="0" l="0" r="0" t="0"/>
          <a:stretch/>
        </p:blipFill>
        <p:spPr>
          <a:xfrm>
            <a:off x="3383075" y="625180"/>
            <a:ext cx="2520000" cy="2880000"/>
          </a:xfrm>
          <a:prstGeom prst="rect">
            <a:avLst/>
          </a:prstGeom>
          <a:noFill/>
          <a:ln>
            <a:noFill/>
          </a:ln>
        </p:spPr>
      </p:pic>
      <p:pic>
        <p:nvPicPr>
          <p:cNvPr descr="D:\kanishka raj\kanishka certificate\Alma Better\Capstone Project 2\download (26).png" id="104" name="Google Shape;104;p11"/>
          <p:cNvPicPr preferRelativeResize="0"/>
          <p:nvPr/>
        </p:nvPicPr>
        <p:blipFill rotWithShape="1">
          <a:blip r:embed="rId4">
            <a:alphaModFix/>
          </a:blip>
          <a:srcRect b="0" l="0" r="0" t="0"/>
          <a:stretch/>
        </p:blipFill>
        <p:spPr>
          <a:xfrm>
            <a:off x="507503" y="625180"/>
            <a:ext cx="2520000" cy="2880000"/>
          </a:xfrm>
          <a:prstGeom prst="rect">
            <a:avLst/>
          </a:prstGeom>
          <a:noFill/>
          <a:ln>
            <a:noFill/>
          </a:ln>
        </p:spPr>
      </p:pic>
      <p:pic>
        <p:nvPicPr>
          <p:cNvPr descr="D:\kanishka raj\kanishka certificate\Alma Better\Capstone Project 2\download (28).png" id="105" name="Google Shape;105;p11"/>
          <p:cNvPicPr preferRelativeResize="0"/>
          <p:nvPr/>
        </p:nvPicPr>
        <p:blipFill rotWithShape="1">
          <a:blip r:embed="rId5">
            <a:alphaModFix/>
          </a:blip>
          <a:srcRect b="0" l="0" r="0" t="0"/>
          <a:stretch/>
        </p:blipFill>
        <p:spPr>
          <a:xfrm>
            <a:off x="6258647" y="625175"/>
            <a:ext cx="2520000" cy="2880000"/>
          </a:xfrm>
          <a:prstGeom prst="rect">
            <a:avLst/>
          </a:prstGeom>
          <a:noFill/>
          <a:ln>
            <a:noFill/>
          </a:ln>
        </p:spPr>
      </p:pic>
      <p:sp>
        <p:nvSpPr>
          <p:cNvPr id="106" name="Google Shape;106;p11"/>
          <p:cNvSpPr/>
          <p:nvPr/>
        </p:nvSpPr>
        <p:spPr>
          <a:xfrm>
            <a:off x="474575" y="3780425"/>
            <a:ext cx="8337000" cy="147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Less demand on winter seasons</a:t>
            </a:r>
            <a:endParaRPr sz="2000"/>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Slightly Higher demand during Non holidays</a:t>
            </a:r>
            <a:endParaRPr sz="2000"/>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Almost no demand on non functioning day</a:t>
            </a:r>
            <a:endParaRPr sz="2000"/>
          </a:p>
        </p:txBody>
      </p:sp>
      <p:sp>
        <p:nvSpPr>
          <p:cNvPr id="107" name="Google Shape;107;p11"/>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D:\kanishka raj\kanishka certificate\Alma Better\Capstone Project 2\download (36).png" id="112" name="Google Shape;112;p16"/>
          <p:cNvPicPr preferRelativeResize="0"/>
          <p:nvPr/>
        </p:nvPicPr>
        <p:blipFill rotWithShape="1">
          <a:blip r:embed="rId3">
            <a:alphaModFix/>
          </a:blip>
          <a:srcRect b="0" l="0" r="0" t="0"/>
          <a:stretch/>
        </p:blipFill>
        <p:spPr>
          <a:xfrm>
            <a:off x="200890" y="855335"/>
            <a:ext cx="5694220" cy="3752085"/>
          </a:xfrm>
          <a:prstGeom prst="rect">
            <a:avLst/>
          </a:prstGeom>
          <a:noFill/>
          <a:ln>
            <a:noFill/>
          </a:ln>
        </p:spPr>
      </p:pic>
      <p:sp>
        <p:nvSpPr>
          <p:cNvPr id="113" name="Google Shape;113;p16"/>
          <p:cNvSpPr/>
          <p:nvPr/>
        </p:nvSpPr>
        <p:spPr>
          <a:xfrm>
            <a:off x="0" y="0"/>
            <a:ext cx="9144000" cy="0"/>
          </a:xfrm>
          <a:prstGeom prst="rect">
            <a:avLst/>
          </a:prstGeom>
          <a:noFill/>
          <a:ln>
            <a:noFill/>
          </a:ln>
        </p:spPr>
        <p:txBody>
          <a:bodyPr anchorCtr="0" anchor="ctr" bIns="79350" lIns="91425" spcFirstLastPara="1" rIns="91425" wrap="square" tIns="79350">
            <a:spAutoFit/>
          </a:bodyPr>
          <a:lstStyle/>
          <a:p>
            <a:pPr indent="0" lvl="0" marL="0" marR="0" rtl="0" algn="l">
              <a:lnSpc>
                <a:spcPct val="100000"/>
              </a:lnSpc>
              <a:spcBef>
                <a:spcPts val="0"/>
              </a:spcBef>
              <a:spcAft>
                <a:spcPts val="0"/>
              </a:spcAft>
              <a:buClr>
                <a:schemeClr val="dk1"/>
              </a:buClr>
              <a:buSzPts val="800"/>
              <a:buFont typeface="Arial"/>
              <a:buNone/>
            </a:pPr>
            <a:br>
              <a:rPr b="0" i="0" lang="en-IN" sz="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14" name="Google Shape;114;p16"/>
          <p:cNvSpPr txBox="1"/>
          <p:nvPr/>
        </p:nvSpPr>
        <p:spPr>
          <a:xfrm>
            <a:off x="6161809" y="838078"/>
            <a:ext cx="2810100" cy="3786600"/>
          </a:xfrm>
          <a:prstGeom prst="rect">
            <a:avLst/>
          </a:prstGeom>
          <a:noFill/>
          <a:ln>
            <a:noFill/>
          </a:ln>
        </p:spPr>
        <p:txBody>
          <a:bodyPr anchorCtr="0" anchor="t" bIns="45700" lIns="91425" spcFirstLastPara="1" rIns="91425" wrap="square" tIns="45700">
            <a:spAutoFit/>
          </a:bodyPr>
          <a:lstStyle/>
          <a:p>
            <a:pPr indent="-323850" lvl="0" marL="285750" marR="0" rtl="0" algn="just">
              <a:lnSpc>
                <a:spcPct val="100000"/>
              </a:lnSpc>
              <a:spcBef>
                <a:spcPts val="0"/>
              </a:spcBef>
              <a:spcAft>
                <a:spcPts val="0"/>
              </a:spcAft>
              <a:buClr>
                <a:srgbClr val="000000"/>
              </a:buClr>
              <a:buSzPts val="2000"/>
              <a:buChar char="•"/>
            </a:pPr>
            <a:r>
              <a:rPr lang="en-IN" sz="2000"/>
              <a:t>W</a:t>
            </a:r>
            <a:r>
              <a:rPr i="0" lang="en-IN" sz="2000" u="none" cap="none" strike="noStrike">
                <a:solidFill>
                  <a:srgbClr val="000000"/>
                </a:solidFill>
              </a:rPr>
              <a:t>e can see that there less demand of Rented bike in the month of December, January, February i.e. during winter seasons</a:t>
            </a:r>
            <a:endParaRPr sz="2000"/>
          </a:p>
          <a:p>
            <a:pPr indent="-196850" lvl="0" marL="285750" marR="0" rtl="0" algn="just">
              <a:lnSpc>
                <a:spcPct val="100000"/>
              </a:lnSpc>
              <a:spcBef>
                <a:spcPts val="0"/>
              </a:spcBef>
              <a:spcAft>
                <a:spcPts val="0"/>
              </a:spcAft>
              <a:buClr>
                <a:srgbClr val="000000"/>
              </a:buClr>
              <a:buSzPts val="1400"/>
              <a:buFont typeface="Arial"/>
              <a:buNone/>
            </a:pPr>
            <a:r>
              <a:t/>
            </a:r>
            <a:endParaRPr i="0" sz="2000" u="none" cap="none" strike="noStrike">
              <a:solidFill>
                <a:srgbClr val="000000"/>
              </a:solidFill>
            </a:endParaRPr>
          </a:p>
          <a:p>
            <a:pPr indent="-323850" lvl="0" marL="285750" marR="0" rtl="0" algn="just">
              <a:lnSpc>
                <a:spcPct val="100000"/>
              </a:lnSpc>
              <a:spcBef>
                <a:spcPts val="0"/>
              </a:spcBef>
              <a:spcAft>
                <a:spcPts val="0"/>
              </a:spcAft>
              <a:buClr>
                <a:srgbClr val="000000"/>
              </a:buClr>
              <a:buSzPts val="2000"/>
              <a:buChar char="•"/>
            </a:pPr>
            <a:r>
              <a:rPr i="0" lang="en-IN" sz="2000" u="none" cap="none" strike="noStrike">
                <a:solidFill>
                  <a:srgbClr val="000000"/>
                </a:solidFill>
              </a:rPr>
              <a:t>Also demand of bike is maximum during May, June, July i.e Summer seasons</a:t>
            </a:r>
            <a:endParaRPr i="0" sz="2000" u="none" cap="none" strike="noStrike">
              <a:solidFill>
                <a:srgbClr val="000000"/>
              </a:solidFill>
            </a:endParaRPr>
          </a:p>
        </p:txBody>
      </p:sp>
      <p:sp>
        <p:nvSpPr>
          <p:cNvPr id="115" name="Google Shape;115;p1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SELZ</dc:creator>
</cp:coreProperties>
</file>