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hwgwxdcHTBYhb6nzq+dODUoJn5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20411d364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20411d36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20411d364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20411d36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20411d364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20411d36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20411d364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20411d36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20411d364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20411d36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7a612378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7a61237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7ed0a0bd6_1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7ed0a0bd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32d428c9a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32d428c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20411d364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20411d3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264900" y="156900"/>
            <a:ext cx="8614200" cy="4829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spcBef>
                <a:spcPts val="0"/>
              </a:spcBef>
              <a:spcAft>
                <a:spcPts val="0"/>
              </a:spcAft>
              <a:buNone/>
            </a:pPr>
            <a:r>
              <a:rPr b="1" lang="en-GB" sz="3600">
                <a:solidFill>
                  <a:srgbClr val="134F5C"/>
                </a:solidFill>
                <a:latin typeface="Montserrat"/>
                <a:ea typeface="Montserrat"/>
                <a:cs typeface="Montserrat"/>
                <a:sym typeface="Montserrat"/>
              </a:rPr>
              <a:t>Credit Card Default Prediction </a:t>
            </a:r>
            <a:br>
              <a:rPr b="1" lang="en-GB" sz="3600">
                <a:solidFill>
                  <a:srgbClr val="134F5C"/>
                </a:solidFill>
                <a:latin typeface="Montserrat"/>
                <a:ea typeface="Montserrat"/>
                <a:cs typeface="Montserrat"/>
                <a:sym typeface="Montserrat"/>
              </a:rPr>
            </a:br>
            <a:endParaRPr b="1" sz="3600">
              <a:solidFill>
                <a:srgbClr val="134F5C"/>
              </a:solidFill>
              <a:latin typeface="Montserrat"/>
              <a:ea typeface="Montserrat"/>
              <a:cs typeface="Montserrat"/>
              <a:sym typeface="Montserrat"/>
            </a:endParaRPr>
          </a:p>
          <a:p>
            <a:pPr indent="0" lvl="0" marL="0" rtl="0" algn="ctr">
              <a:spcBef>
                <a:spcPts val="0"/>
              </a:spcBef>
              <a:spcAft>
                <a:spcPts val="0"/>
              </a:spcAft>
              <a:buNone/>
            </a:pPr>
            <a:br>
              <a:rPr lang="en-GB" sz="3600">
                <a:solidFill>
                  <a:srgbClr val="134F5C"/>
                </a:solidFill>
                <a:latin typeface="Montserrat"/>
                <a:ea typeface="Montserrat"/>
                <a:cs typeface="Montserrat"/>
                <a:sym typeface="Montserrat"/>
              </a:rPr>
            </a:br>
            <a:r>
              <a:rPr b="1" lang="en-GB" sz="2800">
                <a:solidFill>
                  <a:srgbClr val="CC0000"/>
                </a:solidFill>
                <a:latin typeface="Montserrat"/>
                <a:ea typeface="Montserrat"/>
                <a:cs typeface="Montserrat"/>
                <a:sym typeface="Montserrat"/>
              </a:rPr>
              <a:t>Team</a:t>
            </a:r>
            <a:endParaRPr b="1" sz="2800">
              <a:solidFill>
                <a:srgbClr val="CC0000"/>
              </a:solidFill>
              <a:latin typeface="Montserrat"/>
              <a:ea typeface="Montserrat"/>
              <a:cs typeface="Montserrat"/>
              <a:sym typeface="Montserrat"/>
            </a:endParaRPr>
          </a:p>
          <a:p>
            <a:pPr indent="0" lvl="0" marL="0" rtl="0" algn="ctr">
              <a:spcBef>
                <a:spcPts val="0"/>
              </a:spcBef>
              <a:spcAft>
                <a:spcPts val="0"/>
              </a:spcAft>
              <a:buNone/>
            </a:pPr>
            <a:r>
              <a:rPr lang="en-GB" sz="2400">
                <a:solidFill>
                  <a:srgbClr val="134F5C"/>
                </a:solidFill>
                <a:latin typeface="Montserrat"/>
                <a:ea typeface="Montserrat"/>
                <a:cs typeface="Montserrat"/>
                <a:sym typeface="Montserrat"/>
              </a:rPr>
              <a:t>Rahul Kumar Soni, Lakdawala Ali Asgar</a:t>
            </a:r>
            <a:br>
              <a:rPr lang="en-GB" sz="2400">
                <a:solidFill>
                  <a:srgbClr val="134F5C"/>
                </a:solidFill>
                <a:latin typeface="Montserrat"/>
                <a:ea typeface="Montserrat"/>
                <a:cs typeface="Montserrat"/>
                <a:sym typeface="Montserrat"/>
              </a:rPr>
            </a:br>
            <a:br>
              <a:rPr lang="en-GB" sz="2400">
                <a:solidFill>
                  <a:srgbClr val="134F5C"/>
                </a:solidFill>
                <a:latin typeface="Montserrat"/>
                <a:ea typeface="Montserrat"/>
                <a:cs typeface="Montserrat"/>
                <a:sym typeface="Montserrat"/>
              </a:rPr>
            </a:br>
            <a:endParaRPr sz="24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16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160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311700" y="297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Education Distribution</a:t>
            </a:r>
            <a:endParaRPr/>
          </a:p>
        </p:txBody>
      </p:sp>
      <p:sp>
        <p:nvSpPr>
          <p:cNvPr id="119" name="Google Shape;11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0" name="Google Shape;120;p10"/>
          <p:cNvPicPr preferRelativeResize="0"/>
          <p:nvPr/>
        </p:nvPicPr>
        <p:blipFill>
          <a:blip r:embed="rId3">
            <a:alphaModFix/>
          </a:blip>
          <a:stretch>
            <a:fillRect/>
          </a:stretch>
        </p:blipFill>
        <p:spPr>
          <a:xfrm>
            <a:off x="397000" y="1109638"/>
            <a:ext cx="4320000" cy="3412800"/>
          </a:xfrm>
          <a:prstGeom prst="rect">
            <a:avLst/>
          </a:prstGeom>
          <a:noFill/>
          <a:ln>
            <a:noFill/>
          </a:ln>
        </p:spPr>
      </p:pic>
      <p:pic>
        <p:nvPicPr>
          <p:cNvPr id="121" name="Google Shape;121;p10"/>
          <p:cNvPicPr preferRelativeResize="0"/>
          <p:nvPr/>
        </p:nvPicPr>
        <p:blipFill>
          <a:blip r:embed="rId4">
            <a:alphaModFix/>
          </a:blip>
          <a:stretch>
            <a:fillRect/>
          </a:stretch>
        </p:blipFill>
        <p:spPr>
          <a:xfrm>
            <a:off x="5867000" y="1685813"/>
            <a:ext cx="2880000" cy="216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311700" y="2747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Marital Distributions</a:t>
            </a:r>
            <a:endParaRPr/>
          </a:p>
        </p:txBody>
      </p:sp>
      <p:pic>
        <p:nvPicPr>
          <p:cNvPr id="127" name="Google Shape;127;p12"/>
          <p:cNvPicPr preferRelativeResize="0"/>
          <p:nvPr/>
        </p:nvPicPr>
        <p:blipFill>
          <a:blip r:embed="rId3">
            <a:alphaModFix/>
          </a:blip>
          <a:stretch>
            <a:fillRect/>
          </a:stretch>
        </p:blipFill>
        <p:spPr>
          <a:xfrm>
            <a:off x="238937" y="1404950"/>
            <a:ext cx="4320000" cy="2823350"/>
          </a:xfrm>
          <a:prstGeom prst="rect">
            <a:avLst/>
          </a:prstGeom>
          <a:noFill/>
          <a:ln>
            <a:noFill/>
          </a:ln>
        </p:spPr>
      </p:pic>
      <p:pic>
        <p:nvPicPr>
          <p:cNvPr id="128" name="Google Shape;128;p12"/>
          <p:cNvPicPr preferRelativeResize="0"/>
          <p:nvPr/>
        </p:nvPicPr>
        <p:blipFill>
          <a:blip r:embed="rId4">
            <a:alphaModFix/>
          </a:blip>
          <a:stretch>
            <a:fillRect/>
          </a:stretch>
        </p:blipFill>
        <p:spPr>
          <a:xfrm>
            <a:off x="6025063" y="1830779"/>
            <a:ext cx="2880000" cy="19716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329800" y="399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Age Distribution</a:t>
            </a:r>
            <a:endParaRPr/>
          </a:p>
        </p:txBody>
      </p:sp>
      <p:pic>
        <p:nvPicPr>
          <p:cNvPr id="134" name="Google Shape;134;p14"/>
          <p:cNvPicPr preferRelativeResize="0"/>
          <p:nvPr/>
        </p:nvPicPr>
        <p:blipFill>
          <a:blip r:embed="rId3">
            <a:alphaModFix/>
          </a:blip>
          <a:stretch>
            <a:fillRect/>
          </a:stretch>
        </p:blipFill>
        <p:spPr>
          <a:xfrm>
            <a:off x="279088" y="1474600"/>
            <a:ext cx="4320000" cy="2894400"/>
          </a:xfrm>
          <a:prstGeom prst="rect">
            <a:avLst/>
          </a:prstGeom>
          <a:noFill/>
          <a:ln>
            <a:noFill/>
          </a:ln>
        </p:spPr>
      </p:pic>
      <p:pic>
        <p:nvPicPr>
          <p:cNvPr id="135" name="Google Shape;135;p14"/>
          <p:cNvPicPr preferRelativeResize="0"/>
          <p:nvPr/>
        </p:nvPicPr>
        <p:blipFill>
          <a:blip r:embed="rId4">
            <a:alphaModFix/>
          </a:blip>
          <a:stretch>
            <a:fillRect/>
          </a:stretch>
        </p:blipFill>
        <p:spPr>
          <a:xfrm>
            <a:off x="5970413" y="1622779"/>
            <a:ext cx="2880000" cy="25980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idx="1" type="body"/>
          </p:nvPr>
        </p:nvSpPr>
        <p:spPr>
          <a:xfrm>
            <a:off x="311700" y="975200"/>
            <a:ext cx="8520600" cy="390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a:t>
            </a:r>
            <a:endParaRPr>
              <a:solidFill>
                <a:schemeClr val="lt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Binary Classification</a:t>
            </a:r>
            <a:endParaRPr>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22% defaulters</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 Trees</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p:txBody>
      </p:sp>
      <p:sp>
        <p:nvSpPr>
          <p:cNvPr id="141" name="Google Shape;141;p16"/>
          <p:cNvSpPr txBox="1"/>
          <p:nvPr>
            <p:ph type="title"/>
          </p:nvPr>
        </p:nvSpPr>
        <p:spPr>
          <a:xfrm>
            <a:off x="311700" y="342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
        <p:nvSpPr>
          <p:cNvPr id="142" name="Google Shape;142;p16"/>
          <p:cNvSpPr txBox="1"/>
          <p:nvPr/>
        </p:nvSpPr>
        <p:spPr>
          <a:xfrm>
            <a:off x="4731300" y="2863075"/>
            <a:ext cx="3395400" cy="10989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XGBoost</a:t>
            </a:r>
            <a:endParaRPr sz="1800">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CatBoost</a:t>
            </a:r>
            <a:endParaRPr sz="1800">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LightGBM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Steps</a:t>
            </a:r>
            <a:endParaRPr b="1" sz="3200">
              <a:latin typeface="Montserrat"/>
              <a:ea typeface="Montserrat"/>
              <a:cs typeface="Montserrat"/>
              <a:sym typeface="Montserrat"/>
            </a:endParaRPr>
          </a:p>
        </p:txBody>
      </p:sp>
      <p:sp>
        <p:nvSpPr>
          <p:cNvPr id="148" name="Google Shape;148;p17"/>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7"/>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7"/>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Preprocessing</a:t>
            </a:r>
            <a:endParaRPr b="1" i="0" sz="1800" u="none" cap="none" strike="noStrike">
              <a:solidFill>
                <a:srgbClr val="FFFFFF"/>
              </a:solidFill>
              <a:latin typeface="Montserrat"/>
              <a:ea typeface="Montserrat"/>
              <a:cs typeface="Montserrat"/>
              <a:sym typeface="Montserrat"/>
            </a:endParaRPr>
          </a:p>
        </p:txBody>
      </p:sp>
      <p:sp>
        <p:nvSpPr>
          <p:cNvPr id="152" name="Google Shape;152;p17"/>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Fitting and Tuning</a:t>
            </a:r>
            <a:endParaRPr b="0" i="0" sz="1400" u="none" cap="none" strike="noStrike">
              <a:solidFill>
                <a:srgbClr val="FFFFFF"/>
              </a:solidFill>
              <a:latin typeface="Arial"/>
              <a:ea typeface="Arial"/>
              <a:cs typeface="Arial"/>
              <a:sym typeface="Arial"/>
            </a:endParaRPr>
          </a:p>
        </p:txBody>
      </p:sp>
      <p:sp>
        <p:nvSpPr>
          <p:cNvPr id="153" name="Google Shape;153;p17"/>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 Evaluation</a:t>
            </a:r>
            <a:endParaRPr b="1" i="0" sz="1800" u="none" cap="none" strike="noStrike">
              <a:solidFill>
                <a:srgbClr val="FFFFFF"/>
              </a:solidFill>
              <a:latin typeface="Montserrat"/>
              <a:ea typeface="Montserrat"/>
              <a:cs typeface="Montserrat"/>
              <a:sym typeface="Montserrat"/>
            </a:endParaRPr>
          </a:p>
        </p:txBody>
      </p:sp>
      <p:sp>
        <p:nvSpPr>
          <p:cNvPr id="154" name="Google Shape;154;p17"/>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Start with default model parameters</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Hyperparameter tuning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Measure</a:t>
            </a:r>
            <a:r>
              <a:rPr lang="en-GB">
                <a:solidFill>
                  <a:schemeClr val="lt1"/>
                </a:solidFill>
                <a:latin typeface="Montserrat"/>
                <a:ea typeface="Montserrat"/>
                <a:cs typeface="Montserrat"/>
                <a:sym typeface="Montserrat"/>
              </a:rPr>
              <a:t> scores on </a:t>
            </a:r>
            <a:r>
              <a:rPr b="0" i="0" lang="en-GB" sz="1400" u="none" cap="none" strike="noStrike">
                <a:solidFill>
                  <a:schemeClr val="lt1"/>
                </a:solidFill>
                <a:latin typeface="Montserrat"/>
                <a:ea typeface="Montserrat"/>
                <a:cs typeface="Montserrat"/>
                <a:sym typeface="Montserrat"/>
              </a:rPr>
              <a:t> training </a:t>
            </a:r>
            <a:r>
              <a:rPr lang="en-GB">
                <a:solidFill>
                  <a:schemeClr val="lt1"/>
                </a:solidFill>
                <a:latin typeface="Montserrat"/>
                <a:ea typeface="Montserrat"/>
                <a:cs typeface="Montserrat"/>
                <a:sym typeface="Montserrat"/>
              </a:rPr>
              <a:t>&amp; test </a:t>
            </a:r>
            <a:r>
              <a:rPr b="0" i="0" lang="en-GB" sz="1400" u="none" cap="none" strike="noStrike">
                <a:solidFill>
                  <a:schemeClr val="lt1"/>
                </a:solidFill>
                <a:latin typeface="Montserrat"/>
                <a:ea typeface="Montserrat"/>
                <a:cs typeface="Montserrat"/>
                <a:sym typeface="Montserrat"/>
              </a:rPr>
              <a:t>data</a:t>
            </a:r>
            <a:endParaRPr b="0" i="0" sz="1400" u="none" cap="none" strike="noStrike">
              <a:solidFill>
                <a:schemeClr val="lt1"/>
              </a:solidFill>
              <a:latin typeface="Montserrat"/>
              <a:ea typeface="Montserrat"/>
              <a:cs typeface="Montserrat"/>
              <a:sym typeface="Montserrat"/>
            </a:endParaRPr>
          </a:p>
        </p:txBody>
      </p:sp>
      <p:sp>
        <p:nvSpPr>
          <p:cNvPr id="155" name="Google Shape;155;p17"/>
          <p:cNvSpPr txBox="1"/>
          <p:nvPr/>
        </p:nvSpPr>
        <p:spPr>
          <a:xfrm>
            <a:off x="368650" y="2384875"/>
            <a:ext cx="25095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selection</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engineering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Train test data split(</a:t>
            </a:r>
            <a:r>
              <a:rPr lang="en-GB">
                <a:solidFill>
                  <a:schemeClr val="lt1"/>
                </a:solidFill>
                <a:latin typeface="Montserrat"/>
                <a:ea typeface="Montserrat"/>
                <a:cs typeface="Montserrat"/>
                <a:sym typeface="Montserrat"/>
              </a:rPr>
              <a:t>75</a:t>
            </a:r>
            <a:r>
              <a:rPr b="0" i="0" lang="en-GB" sz="1400" u="none" cap="none" strike="noStrike">
                <a:solidFill>
                  <a:schemeClr val="lt1"/>
                </a:solidFill>
                <a:latin typeface="Montserrat"/>
                <a:ea typeface="Montserrat"/>
                <a:cs typeface="Montserrat"/>
                <a:sym typeface="Montserrat"/>
              </a:rPr>
              <a:t>%-</a:t>
            </a:r>
            <a:r>
              <a:rPr lang="en-GB">
                <a:solidFill>
                  <a:schemeClr val="lt1"/>
                </a:solidFill>
                <a:latin typeface="Montserrat"/>
                <a:ea typeface="Montserrat"/>
                <a:cs typeface="Montserrat"/>
                <a:sym typeface="Montserrat"/>
              </a:rPr>
              <a:t>25</a:t>
            </a:r>
            <a:r>
              <a:rPr b="0" i="0" lang="en-GB" sz="1400" u="none" cap="none" strike="noStrike">
                <a:solidFill>
                  <a:schemeClr val="lt1"/>
                </a:solidFill>
                <a:latin typeface="Montserrat"/>
                <a:ea typeface="Montserrat"/>
                <a:cs typeface="Montserrat"/>
                <a:sym typeface="Montserrat"/>
              </a:rPr>
              <a:t>%)</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SMOTE oversampling</a:t>
            </a:r>
            <a:endParaRPr b="0" i="0" sz="1400" u="none" cap="none" strike="noStrike">
              <a:solidFill>
                <a:schemeClr val="lt1"/>
              </a:solidFill>
              <a:latin typeface="Montserrat"/>
              <a:ea typeface="Montserrat"/>
              <a:cs typeface="Montserrat"/>
              <a:sym typeface="Montserrat"/>
            </a:endParaRPr>
          </a:p>
        </p:txBody>
      </p:sp>
      <p:sp>
        <p:nvSpPr>
          <p:cNvPr id="156" name="Google Shape;156;p17"/>
          <p:cNvSpPr txBox="1"/>
          <p:nvPr/>
        </p:nvSpPr>
        <p:spPr>
          <a:xfrm>
            <a:off x="6207050" y="2492575"/>
            <a:ext cx="23670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Model testing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Compare models</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Logistic Modelling</a:t>
            </a:r>
            <a:endParaRPr/>
          </a:p>
        </p:txBody>
      </p:sp>
      <p:sp>
        <p:nvSpPr>
          <p:cNvPr id="162" name="Google Shape;162;p18"/>
          <p:cNvSpPr txBox="1"/>
          <p:nvPr>
            <p:ph idx="1" type="body"/>
          </p:nvPr>
        </p:nvSpPr>
        <p:spPr>
          <a:xfrm>
            <a:off x="419281" y="1766650"/>
            <a:ext cx="2813100" cy="286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 = 0.01</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Penalty = L2 </a:t>
            </a:r>
            <a:endParaRPr/>
          </a:p>
        </p:txBody>
      </p:sp>
      <p:pic>
        <p:nvPicPr>
          <p:cNvPr id="163" name="Google Shape;163;p18"/>
          <p:cNvPicPr preferRelativeResize="0"/>
          <p:nvPr/>
        </p:nvPicPr>
        <p:blipFill>
          <a:blip r:embed="rId3">
            <a:alphaModFix/>
          </a:blip>
          <a:stretch>
            <a:fillRect/>
          </a:stretch>
        </p:blipFill>
        <p:spPr>
          <a:xfrm>
            <a:off x="4390844" y="1766650"/>
            <a:ext cx="4333875" cy="167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357125" y="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Logistic feature importances</a:t>
            </a:r>
            <a:endParaRPr/>
          </a:p>
        </p:txBody>
      </p:sp>
      <p:pic>
        <p:nvPicPr>
          <p:cNvPr id="169" name="Google Shape;169;p19"/>
          <p:cNvPicPr preferRelativeResize="0"/>
          <p:nvPr/>
        </p:nvPicPr>
        <p:blipFill>
          <a:blip r:embed="rId3">
            <a:alphaModFix/>
          </a:blip>
          <a:stretch>
            <a:fillRect/>
          </a:stretch>
        </p:blipFill>
        <p:spPr>
          <a:xfrm>
            <a:off x="536600" y="762275"/>
            <a:ext cx="8399574" cy="426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f20411d364_0_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Decision tree </a:t>
            </a:r>
            <a:endParaRPr/>
          </a:p>
        </p:txBody>
      </p:sp>
      <p:sp>
        <p:nvSpPr>
          <p:cNvPr id="175" name="Google Shape;175;gf20411d364_0_53"/>
          <p:cNvSpPr txBox="1"/>
          <p:nvPr>
            <p:ph idx="1" type="body"/>
          </p:nvPr>
        </p:nvSpPr>
        <p:spPr>
          <a:xfrm>
            <a:off x="244363" y="1843550"/>
            <a:ext cx="3615000" cy="34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Clr>
                <a:srgbClr val="000000"/>
              </a:buClr>
              <a:buSzPts val="1800"/>
              <a:buFont typeface="Arial"/>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max_depth=10</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max_leaf_nodes=45</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criterion= Entropy</a:t>
            </a:r>
            <a:endParaRPr/>
          </a:p>
          <a:p>
            <a:pPr indent="0" lvl="0" marL="0" rtl="0" algn="l">
              <a:spcBef>
                <a:spcPts val="0"/>
              </a:spcBef>
              <a:spcAft>
                <a:spcPts val="0"/>
              </a:spcAft>
              <a:buNone/>
            </a:pPr>
            <a:r>
              <a:t/>
            </a:r>
            <a:endParaRPr/>
          </a:p>
        </p:txBody>
      </p:sp>
      <p:pic>
        <p:nvPicPr>
          <p:cNvPr id="176" name="Google Shape;176;gf20411d364_0_53"/>
          <p:cNvPicPr preferRelativeResize="0"/>
          <p:nvPr/>
        </p:nvPicPr>
        <p:blipFill>
          <a:blip r:embed="rId3">
            <a:alphaModFix/>
          </a:blip>
          <a:stretch>
            <a:fillRect/>
          </a:stretch>
        </p:blipFill>
        <p:spPr>
          <a:xfrm>
            <a:off x="4670538" y="1843550"/>
            <a:ext cx="4229100" cy="168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20411d364_0_3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GB" sz="3200">
                <a:latin typeface="Montserrat"/>
                <a:ea typeface="Montserrat"/>
                <a:cs typeface="Montserrat"/>
                <a:sym typeface="Montserrat"/>
              </a:rPr>
              <a:t>Decision tree feature importances</a:t>
            </a:r>
            <a:endParaRPr/>
          </a:p>
        </p:txBody>
      </p:sp>
      <p:sp>
        <p:nvSpPr>
          <p:cNvPr id="182" name="Google Shape;182;gf20411d364_0_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gf20411d364_0_31"/>
          <p:cNvPicPr preferRelativeResize="0"/>
          <p:nvPr/>
        </p:nvPicPr>
        <p:blipFill>
          <a:blip r:embed="rId3">
            <a:alphaModFix/>
          </a:blip>
          <a:stretch>
            <a:fillRect/>
          </a:stretch>
        </p:blipFill>
        <p:spPr>
          <a:xfrm>
            <a:off x="314325" y="947738"/>
            <a:ext cx="8515350" cy="416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SVM Modelling</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89" name="Google Shape;189;p20"/>
          <p:cNvSpPr txBox="1"/>
          <p:nvPr>
            <p:ph idx="1" type="body"/>
          </p:nvPr>
        </p:nvSpPr>
        <p:spPr>
          <a:xfrm>
            <a:off x="724694" y="1714500"/>
            <a:ext cx="2895300" cy="17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C = 10</a:t>
            </a:r>
            <a:endParaRPr b="1" sz="22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Kernel = ‘rbf’</a:t>
            </a:r>
            <a:endParaRPr/>
          </a:p>
        </p:txBody>
      </p:sp>
      <p:pic>
        <p:nvPicPr>
          <p:cNvPr id="190" name="Google Shape;190;p20"/>
          <p:cNvPicPr preferRelativeResize="0"/>
          <p:nvPr/>
        </p:nvPicPr>
        <p:blipFill>
          <a:blip r:embed="rId3">
            <a:alphaModFix/>
          </a:blip>
          <a:stretch>
            <a:fillRect/>
          </a:stretch>
        </p:blipFill>
        <p:spPr>
          <a:xfrm>
            <a:off x="4589133" y="1842688"/>
            <a:ext cx="3830173" cy="148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2"/>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Random Forest Metrics</a:t>
            </a:r>
            <a:endParaRPr b="1" sz="32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3200">
              <a:latin typeface="Montserrat"/>
              <a:ea typeface="Montserrat"/>
              <a:cs typeface="Montserrat"/>
              <a:sym typeface="Montserrat"/>
            </a:endParaRPr>
          </a:p>
        </p:txBody>
      </p:sp>
      <p:sp>
        <p:nvSpPr>
          <p:cNvPr id="196" name="Google Shape;196;p21"/>
          <p:cNvSpPr txBox="1"/>
          <p:nvPr>
            <p:ph idx="1" type="body"/>
          </p:nvPr>
        </p:nvSpPr>
        <p:spPr>
          <a:xfrm>
            <a:off x="416850" y="1802800"/>
            <a:ext cx="3400500" cy="19947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max_depth=9</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n_estimators=200</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criterio</a:t>
            </a:r>
            <a:r>
              <a:rPr b="1" lang="en-GB" sz="2200">
                <a:solidFill>
                  <a:schemeClr val="lt1"/>
                </a:solidFill>
                <a:latin typeface="Montserrat"/>
                <a:ea typeface="Montserrat"/>
                <a:cs typeface="Montserrat"/>
                <a:sym typeface="Montserrat"/>
              </a:rPr>
              <a:t>n</a:t>
            </a:r>
            <a:r>
              <a:rPr b="1" lang="en-GB" sz="2200">
                <a:solidFill>
                  <a:schemeClr val="lt1"/>
                </a:solidFill>
                <a:latin typeface="Montserrat"/>
                <a:ea typeface="Montserrat"/>
                <a:cs typeface="Montserrat"/>
                <a:sym typeface="Montserrat"/>
              </a:rPr>
              <a:t>: entropy</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pic>
        <p:nvPicPr>
          <p:cNvPr id="197" name="Google Shape;197;p21"/>
          <p:cNvPicPr preferRelativeResize="0"/>
          <p:nvPr/>
        </p:nvPicPr>
        <p:blipFill rotWithShape="1">
          <a:blip r:embed="rId3">
            <a:alphaModFix/>
          </a:blip>
          <a:srcRect b="79477" l="0" r="0" t="0"/>
          <a:stretch/>
        </p:blipFill>
        <p:spPr>
          <a:xfrm>
            <a:off x="4527125" y="1980325"/>
            <a:ext cx="4210050" cy="340125"/>
          </a:xfrm>
          <a:prstGeom prst="rect">
            <a:avLst/>
          </a:prstGeom>
          <a:noFill/>
          <a:ln>
            <a:noFill/>
          </a:ln>
        </p:spPr>
      </p:pic>
      <p:pic>
        <p:nvPicPr>
          <p:cNvPr id="198" name="Google Shape;198;p21"/>
          <p:cNvPicPr preferRelativeResize="0"/>
          <p:nvPr/>
        </p:nvPicPr>
        <p:blipFill>
          <a:blip r:embed="rId4">
            <a:alphaModFix/>
          </a:blip>
          <a:stretch>
            <a:fillRect/>
          </a:stretch>
        </p:blipFill>
        <p:spPr>
          <a:xfrm>
            <a:off x="4527125" y="2320450"/>
            <a:ext cx="4210050" cy="12995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Random Forest feature importances</a:t>
            </a:r>
            <a:endParaRPr b="1" sz="3200">
              <a:latin typeface="Montserrat"/>
              <a:ea typeface="Montserrat"/>
              <a:cs typeface="Montserrat"/>
              <a:sym typeface="Montserrat"/>
            </a:endParaRPr>
          </a:p>
        </p:txBody>
      </p:sp>
      <p:sp>
        <p:nvSpPr>
          <p:cNvPr id="204" name="Google Shape;20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05" name="Google Shape;205;p22"/>
          <p:cNvPicPr preferRelativeResize="0"/>
          <p:nvPr/>
        </p:nvPicPr>
        <p:blipFill>
          <a:blip r:embed="rId3">
            <a:alphaModFix/>
          </a:blip>
          <a:stretch>
            <a:fillRect/>
          </a:stretch>
        </p:blipFill>
        <p:spPr>
          <a:xfrm>
            <a:off x="314325" y="1023938"/>
            <a:ext cx="8515350" cy="4162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211" name="Google Shape;211;p23"/>
          <p:cNvSpPr txBox="1"/>
          <p:nvPr>
            <p:ph idx="1" type="body"/>
          </p:nvPr>
        </p:nvSpPr>
        <p:spPr>
          <a:xfrm>
            <a:off x="311700" y="2107325"/>
            <a:ext cx="3642600" cy="1752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9</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n_estimators=150</a:t>
            </a:r>
            <a:endParaRPr/>
          </a:p>
        </p:txBody>
      </p:sp>
      <p:pic>
        <p:nvPicPr>
          <p:cNvPr id="212" name="Google Shape;212;p23"/>
          <p:cNvPicPr preferRelativeResize="0"/>
          <p:nvPr/>
        </p:nvPicPr>
        <p:blipFill>
          <a:blip r:embed="rId3">
            <a:alphaModFix/>
          </a:blip>
          <a:stretch>
            <a:fillRect/>
          </a:stretch>
        </p:blipFill>
        <p:spPr>
          <a:xfrm>
            <a:off x="4441269" y="2107325"/>
            <a:ext cx="4391025" cy="175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4"/>
          <p:cNvPicPr preferRelativeResize="0"/>
          <p:nvPr/>
        </p:nvPicPr>
        <p:blipFill>
          <a:blip r:embed="rId3">
            <a:alphaModFix/>
          </a:blip>
          <a:stretch>
            <a:fillRect/>
          </a:stretch>
        </p:blipFill>
        <p:spPr>
          <a:xfrm>
            <a:off x="314325" y="955838"/>
            <a:ext cx="8515350" cy="4162425"/>
          </a:xfrm>
          <a:prstGeom prst="rect">
            <a:avLst/>
          </a:prstGeom>
          <a:noFill/>
          <a:ln>
            <a:noFill/>
          </a:ln>
        </p:spPr>
      </p:pic>
      <p:sp>
        <p:nvSpPr>
          <p:cNvPr id="218" name="Google Shape;218;p24"/>
          <p:cNvSpPr txBox="1"/>
          <p:nvPr>
            <p:ph type="title"/>
          </p:nvPr>
        </p:nvSpPr>
        <p:spPr>
          <a:xfrm>
            <a:off x="311700" y="394800"/>
            <a:ext cx="8520600" cy="121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latin typeface="Montserrat"/>
                <a:ea typeface="Montserrat"/>
                <a:cs typeface="Montserrat"/>
                <a:sym typeface="Montserrat"/>
              </a:rPr>
              <a:t>X Gradient Boosting feature importances</a:t>
            </a:r>
            <a:endParaRPr b="1" sz="30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3000">
              <a:latin typeface="Montserrat"/>
              <a:ea typeface="Montserrat"/>
              <a:cs typeface="Montserrat"/>
              <a:sym typeface="Montserrat"/>
            </a:endParaRPr>
          </a:p>
        </p:txBody>
      </p:sp>
      <p:sp>
        <p:nvSpPr>
          <p:cNvPr id="219" name="Google Shape;219;p24"/>
          <p:cNvSpPr txBox="1"/>
          <p:nvPr>
            <p:ph idx="1" type="body"/>
          </p:nvPr>
        </p:nvSpPr>
        <p:spPr>
          <a:xfrm>
            <a:off x="-160475" y="11022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f20411d364_0_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latin typeface="Montserrat"/>
                <a:ea typeface="Montserrat"/>
                <a:cs typeface="Montserrat"/>
                <a:sym typeface="Montserrat"/>
              </a:rPr>
              <a:t>CatBoost </a:t>
            </a:r>
            <a:endParaRPr/>
          </a:p>
        </p:txBody>
      </p:sp>
      <p:sp>
        <p:nvSpPr>
          <p:cNvPr id="225" name="Google Shape;225;gf20411d364_0_38"/>
          <p:cNvSpPr txBox="1"/>
          <p:nvPr>
            <p:ph idx="1" type="body"/>
          </p:nvPr>
        </p:nvSpPr>
        <p:spPr>
          <a:xfrm>
            <a:off x="360644" y="2193700"/>
            <a:ext cx="3586200" cy="1740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max_depth=3,</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 150</a:t>
            </a:r>
            <a:endParaRPr/>
          </a:p>
          <a:p>
            <a:pPr indent="0" lvl="0" marL="0" rtl="0" algn="l">
              <a:spcBef>
                <a:spcPts val="0"/>
              </a:spcBef>
              <a:spcAft>
                <a:spcPts val="0"/>
              </a:spcAft>
              <a:buClr>
                <a:srgbClr val="000000"/>
              </a:buClr>
              <a:buSzPts val="1800"/>
              <a:buFont typeface="Arial"/>
              <a:buNone/>
            </a:pPr>
            <a:r>
              <a:t/>
            </a:r>
            <a:endParaRPr/>
          </a:p>
        </p:txBody>
      </p:sp>
      <p:pic>
        <p:nvPicPr>
          <p:cNvPr id="226" name="Google Shape;226;gf20411d364_0_38"/>
          <p:cNvPicPr preferRelativeResize="0"/>
          <p:nvPr/>
        </p:nvPicPr>
        <p:blipFill>
          <a:blip r:embed="rId3">
            <a:alphaModFix/>
          </a:blip>
          <a:stretch>
            <a:fillRect/>
          </a:stretch>
        </p:blipFill>
        <p:spPr>
          <a:xfrm>
            <a:off x="4620931" y="2268663"/>
            <a:ext cx="4162425" cy="159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f20411d364_0_23"/>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GB" sz="3000">
                <a:latin typeface="Montserrat"/>
                <a:ea typeface="Montserrat"/>
                <a:cs typeface="Montserrat"/>
                <a:sym typeface="Montserrat"/>
              </a:rPr>
              <a:t>CatBoost feature importances</a:t>
            </a:r>
            <a:endParaRPr/>
          </a:p>
        </p:txBody>
      </p:sp>
      <p:sp>
        <p:nvSpPr>
          <p:cNvPr id="232" name="Google Shape;232;gf20411d364_0_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gf20411d364_0_23"/>
          <p:cNvPicPr preferRelativeResize="0"/>
          <p:nvPr/>
        </p:nvPicPr>
        <p:blipFill>
          <a:blip r:embed="rId3">
            <a:alphaModFix/>
          </a:blip>
          <a:stretch>
            <a:fillRect/>
          </a:stretch>
        </p:blipFill>
        <p:spPr>
          <a:xfrm>
            <a:off x="357188" y="947738"/>
            <a:ext cx="8429625" cy="4162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f20411d364_0_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latin typeface="Montserrat"/>
                <a:ea typeface="Montserrat"/>
                <a:cs typeface="Montserrat"/>
                <a:sym typeface="Montserrat"/>
              </a:rPr>
              <a:t>LightGBM</a:t>
            </a:r>
            <a:endParaRPr/>
          </a:p>
        </p:txBody>
      </p:sp>
      <p:sp>
        <p:nvSpPr>
          <p:cNvPr id="239" name="Google Shape;239;gf20411d364_0_67"/>
          <p:cNvSpPr txBox="1"/>
          <p:nvPr>
            <p:ph idx="1" type="body"/>
          </p:nvPr>
        </p:nvSpPr>
        <p:spPr>
          <a:xfrm>
            <a:off x="293956" y="1780382"/>
            <a:ext cx="3154200" cy="172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max_depth=7</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 150</a:t>
            </a:r>
            <a:endParaRPr/>
          </a:p>
        </p:txBody>
      </p:sp>
      <p:pic>
        <p:nvPicPr>
          <p:cNvPr id="240" name="Google Shape;240;gf20411d364_0_67"/>
          <p:cNvPicPr preferRelativeResize="0"/>
          <p:nvPr/>
        </p:nvPicPr>
        <p:blipFill rotWithShape="1">
          <a:blip r:embed="rId3">
            <a:alphaModFix/>
          </a:blip>
          <a:srcRect b="84333" l="0" r="0" t="0"/>
          <a:stretch/>
        </p:blipFill>
        <p:spPr>
          <a:xfrm>
            <a:off x="4742775" y="1776412"/>
            <a:ext cx="4162425" cy="249200"/>
          </a:xfrm>
          <a:prstGeom prst="rect">
            <a:avLst/>
          </a:prstGeom>
          <a:noFill/>
          <a:ln>
            <a:noFill/>
          </a:ln>
        </p:spPr>
      </p:pic>
      <p:pic>
        <p:nvPicPr>
          <p:cNvPr id="241" name="Google Shape;241;gf20411d364_0_67"/>
          <p:cNvPicPr preferRelativeResize="0"/>
          <p:nvPr/>
        </p:nvPicPr>
        <p:blipFill>
          <a:blip r:embed="rId4">
            <a:alphaModFix/>
          </a:blip>
          <a:stretch>
            <a:fillRect/>
          </a:stretch>
        </p:blipFill>
        <p:spPr>
          <a:xfrm>
            <a:off x="4889707" y="2022969"/>
            <a:ext cx="3960337" cy="123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f7a612378b_0_0"/>
          <p:cNvSpPr txBox="1"/>
          <p:nvPr>
            <p:ph type="title"/>
          </p:nvPr>
        </p:nvSpPr>
        <p:spPr>
          <a:xfrm>
            <a:off x="311700" y="284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latin typeface="Montserrat"/>
                <a:ea typeface="Montserrat"/>
                <a:cs typeface="Montserrat"/>
                <a:sym typeface="Montserrat"/>
              </a:rPr>
              <a:t>LightGBM feature importance</a:t>
            </a:r>
            <a:endParaRPr/>
          </a:p>
        </p:txBody>
      </p:sp>
      <p:sp>
        <p:nvSpPr>
          <p:cNvPr id="247" name="Google Shape;247;gf7a612378b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gf7a612378b_0_0"/>
          <p:cNvPicPr preferRelativeResize="0"/>
          <p:nvPr/>
        </p:nvPicPr>
        <p:blipFill>
          <a:blip r:embed="rId3">
            <a:alphaModFix/>
          </a:blip>
          <a:stretch>
            <a:fillRect/>
          </a:stretch>
        </p:blipFill>
        <p:spPr>
          <a:xfrm>
            <a:off x="328600" y="857013"/>
            <a:ext cx="8486775" cy="4162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AUC-ROC curve </a:t>
            </a:r>
            <a:r>
              <a:rPr b="1" lang="en-GB" sz="3200">
                <a:latin typeface="Montserrat"/>
                <a:ea typeface="Montserrat"/>
                <a:cs typeface="Montserrat"/>
                <a:sym typeface="Montserrat"/>
              </a:rPr>
              <a:t>comparison </a:t>
            </a:r>
            <a:endParaRPr b="1" sz="3200">
              <a:latin typeface="Montserrat"/>
              <a:ea typeface="Montserrat"/>
              <a:cs typeface="Montserrat"/>
              <a:sym typeface="Montserrat"/>
            </a:endParaRPr>
          </a:p>
        </p:txBody>
      </p:sp>
      <p:pic>
        <p:nvPicPr>
          <p:cNvPr id="254" name="Google Shape;254;p25"/>
          <p:cNvPicPr preferRelativeResize="0"/>
          <p:nvPr/>
        </p:nvPicPr>
        <p:blipFill>
          <a:blip r:embed="rId3">
            <a:alphaModFix/>
          </a:blip>
          <a:stretch>
            <a:fillRect/>
          </a:stretch>
        </p:blipFill>
        <p:spPr>
          <a:xfrm>
            <a:off x="1647825" y="1227750"/>
            <a:ext cx="5848350" cy="3752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f7ed0a0bd6_1_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GB" sz="3200">
                <a:latin typeface="Montserrat"/>
                <a:ea typeface="Montserrat"/>
                <a:cs typeface="Montserrat"/>
                <a:sym typeface="Montserrat"/>
              </a:rPr>
              <a:t>Score Matrix</a:t>
            </a:r>
            <a:endParaRPr b="1" sz="32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260" name="Google Shape;260;gf7ed0a0bd6_1_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gf7ed0a0bd6_1_3"/>
          <p:cNvPicPr preferRelativeResize="0"/>
          <p:nvPr/>
        </p:nvPicPr>
        <p:blipFill>
          <a:blip r:embed="rId3">
            <a:alphaModFix/>
          </a:blip>
          <a:stretch>
            <a:fillRect/>
          </a:stretch>
        </p:blipFill>
        <p:spPr>
          <a:xfrm>
            <a:off x="1759725" y="610850"/>
            <a:ext cx="5624551" cy="449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Introduction</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400">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b="1" sz="24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1800"/>
              <a:buNone/>
            </a:pPr>
            <a:r>
              <a:t/>
            </a:r>
            <a:endParaRPr sz="2600"/>
          </a:p>
          <a:p>
            <a:pPr indent="0" lvl="0" marL="0" rtl="0" algn="ctr">
              <a:lnSpc>
                <a:spcPct val="115000"/>
              </a:lnSpc>
              <a:spcBef>
                <a:spcPts val="0"/>
              </a:spcBef>
              <a:spcAft>
                <a:spcPts val="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f32d428c9a_0_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GB"/>
              <a:t>Model Explainability - LIME</a:t>
            </a:r>
            <a:endParaRPr/>
          </a:p>
        </p:txBody>
      </p:sp>
      <p:sp>
        <p:nvSpPr>
          <p:cNvPr id="267" name="Google Shape;267;gf32d428c9a_0_4"/>
          <p:cNvSpPr txBox="1"/>
          <p:nvPr>
            <p:ph idx="1" type="body"/>
          </p:nvPr>
        </p:nvSpPr>
        <p:spPr>
          <a:xfrm>
            <a:off x="311700" y="1152475"/>
            <a:ext cx="8520600" cy="15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f32d428c9a_0_4"/>
          <p:cNvSpPr txBox="1"/>
          <p:nvPr/>
        </p:nvSpPr>
        <p:spPr>
          <a:xfrm>
            <a:off x="3475875" y="2683900"/>
            <a:ext cx="15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Random forest</a:t>
            </a:r>
            <a:endParaRPr/>
          </a:p>
        </p:txBody>
      </p:sp>
      <p:sp>
        <p:nvSpPr>
          <p:cNvPr id="269" name="Google Shape;269;gf32d428c9a_0_4"/>
          <p:cNvSpPr txBox="1"/>
          <p:nvPr/>
        </p:nvSpPr>
        <p:spPr>
          <a:xfrm>
            <a:off x="3646650" y="4681400"/>
            <a:ext cx="10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XGBoost</a:t>
            </a:r>
            <a:endParaRPr/>
          </a:p>
        </p:txBody>
      </p:sp>
      <p:pic>
        <p:nvPicPr>
          <p:cNvPr id="270" name="Google Shape;270;gf32d428c9a_0_4"/>
          <p:cNvPicPr preferRelativeResize="0"/>
          <p:nvPr/>
        </p:nvPicPr>
        <p:blipFill rotWithShape="1">
          <a:blip r:embed="rId3">
            <a:alphaModFix/>
          </a:blip>
          <a:srcRect b="57396" l="0" r="0" t="0"/>
          <a:stretch/>
        </p:blipFill>
        <p:spPr>
          <a:xfrm>
            <a:off x="0" y="1017726"/>
            <a:ext cx="9144000" cy="1487625"/>
          </a:xfrm>
          <a:prstGeom prst="rect">
            <a:avLst/>
          </a:prstGeom>
          <a:noFill/>
          <a:ln cap="flat" cmpd="sng" w="9525">
            <a:solidFill>
              <a:srgbClr val="1E1E1E"/>
            </a:solidFill>
            <a:prstDash val="solid"/>
            <a:round/>
            <a:headEnd len="sm" w="sm" type="none"/>
            <a:tailEnd len="sm" w="sm" type="none"/>
          </a:ln>
        </p:spPr>
      </p:pic>
      <p:pic>
        <p:nvPicPr>
          <p:cNvPr id="271" name="Google Shape;271;gf32d428c9a_0_4"/>
          <p:cNvPicPr preferRelativeResize="0"/>
          <p:nvPr/>
        </p:nvPicPr>
        <p:blipFill rotWithShape="1">
          <a:blip r:embed="rId4">
            <a:alphaModFix/>
          </a:blip>
          <a:srcRect b="0" l="0" r="0" t="54747"/>
          <a:stretch/>
        </p:blipFill>
        <p:spPr>
          <a:xfrm>
            <a:off x="0" y="3081725"/>
            <a:ext cx="9144000" cy="1580100"/>
          </a:xfrm>
          <a:prstGeom prst="rect">
            <a:avLst/>
          </a:prstGeom>
          <a:noFill/>
          <a:ln cap="flat" cmpd="sng" w="9525">
            <a:solidFill>
              <a:srgbClr val="1E1E1E"/>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77" name="Google Shape;277;p26"/>
          <p:cNvSpPr txBox="1"/>
          <p:nvPr>
            <p:ph idx="1" type="body"/>
          </p:nvPr>
        </p:nvSpPr>
        <p:spPr>
          <a:xfrm>
            <a:off x="311700" y="2154600"/>
            <a:ext cx="4410000" cy="134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Getting a higher recall on the models.</a:t>
            </a:r>
            <a:endParaRPr/>
          </a:p>
        </p:txBody>
      </p:sp>
      <p:pic>
        <p:nvPicPr>
          <p:cNvPr id="278" name="Google Shape;278;p26"/>
          <p:cNvPicPr preferRelativeResize="0"/>
          <p:nvPr/>
        </p:nvPicPr>
        <p:blipFill>
          <a:blip r:embed="rId3">
            <a:alphaModFix/>
          </a:blip>
          <a:stretch>
            <a:fillRect/>
          </a:stretch>
        </p:blipFill>
        <p:spPr>
          <a:xfrm>
            <a:off x="5408050" y="1563475"/>
            <a:ext cx="3361974" cy="25286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311700" y="2065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84" name="Google Shape;284;p27"/>
          <p:cNvSpPr txBox="1"/>
          <p:nvPr/>
        </p:nvSpPr>
        <p:spPr>
          <a:xfrm>
            <a:off x="2380875" y="19790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5" name="Google Shape;285;p27"/>
          <p:cNvSpPr txBox="1"/>
          <p:nvPr/>
        </p:nvSpPr>
        <p:spPr>
          <a:xfrm>
            <a:off x="0" y="863925"/>
            <a:ext cx="4309800" cy="3063000"/>
          </a:xfrm>
          <a:prstGeom prst="rect">
            <a:avLst/>
          </a:prstGeom>
          <a:noFill/>
          <a:ln>
            <a:noFill/>
          </a:ln>
        </p:spPr>
        <p:txBody>
          <a:bodyPr anchorCtr="0" anchor="t" bIns="91425" lIns="91425" spcFirstLastPara="1" rIns="91425" wrap="square" tIns="91425">
            <a:spAutoFit/>
          </a:bodyPr>
          <a:lstStyle/>
          <a:p>
            <a:pPr indent="0" lvl="0" marL="457200" rtl="0" algn="just">
              <a:spcBef>
                <a:spcPts val="1200"/>
              </a:spcBef>
              <a:spcAft>
                <a:spcPts val="0"/>
              </a:spcAft>
              <a:buNone/>
            </a:pPr>
            <a:r>
              <a:t/>
            </a:r>
            <a:endParaRPr sz="1700">
              <a:latin typeface="Times New Roman"/>
              <a:ea typeface="Times New Roman"/>
              <a:cs typeface="Times New Roman"/>
              <a:sym typeface="Times New Roman"/>
            </a:endParaRPr>
          </a:p>
          <a:p>
            <a:pPr indent="-381000" lvl="0" marL="457200" rtl="0" algn="just">
              <a:spcBef>
                <a:spcPts val="1200"/>
              </a:spcBef>
              <a:spcAft>
                <a:spcPts val="0"/>
              </a:spcAft>
              <a:buClr>
                <a:schemeClr val="lt1"/>
              </a:buClr>
              <a:buSzPts val="2400"/>
              <a:buFont typeface="Montserrat"/>
              <a:buChar char="●"/>
            </a:pPr>
            <a:r>
              <a:rPr lang="en-GB" sz="1700">
                <a:latin typeface="Times New Roman"/>
                <a:ea typeface="Times New Roman"/>
                <a:cs typeface="Times New Roman"/>
                <a:sym typeface="Times New Roman"/>
              </a:rPr>
              <a:t>The default rate is higher for males, increases as the education increases, also increases as the age of a person increases. i.e clients whose age over 60 was higher than mid-age and young people.</a:t>
            </a:r>
            <a:endParaRPr sz="1700">
              <a:latin typeface="Times New Roman"/>
              <a:ea typeface="Times New Roman"/>
              <a:cs typeface="Times New Roman"/>
              <a:sym typeface="Times New Roman"/>
            </a:endParaRPr>
          </a:p>
          <a:p>
            <a:pPr indent="-381000" lvl="0" marL="457200" rtl="0" algn="just">
              <a:spcBef>
                <a:spcPts val="1200"/>
              </a:spcBef>
              <a:spcAft>
                <a:spcPts val="1200"/>
              </a:spcAft>
              <a:buClr>
                <a:schemeClr val="lt1"/>
              </a:buClr>
              <a:buSzPts val="2400"/>
              <a:buFont typeface="Montserrat"/>
              <a:buChar char="●"/>
            </a:pPr>
            <a:r>
              <a:rPr lang="en-GB" sz="1700">
                <a:latin typeface="Times New Roman"/>
                <a:ea typeface="Times New Roman"/>
                <a:cs typeface="Times New Roman"/>
                <a:sym typeface="Times New Roman"/>
              </a:rPr>
              <a:t>In all of these models, our recall revolves in the range of 76 to 84%.with the best fit model as random forest </a:t>
            </a:r>
            <a:endParaRPr/>
          </a:p>
        </p:txBody>
      </p:sp>
      <p:pic>
        <p:nvPicPr>
          <p:cNvPr id="286" name="Google Shape;286;p27"/>
          <p:cNvPicPr preferRelativeResize="0"/>
          <p:nvPr/>
        </p:nvPicPr>
        <p:blipFill>
          <a:blip r:embed="rId3">
            <a:alphaModFix/>
          </a:blip>
          <a:stretch>
            <a:fillRect/>
          </a:stretch>
        </p:blipFill>
        <p:spPr>
          <a:xfrm>
            <a:off x="5529398" y="1179563"/>
            <a:ext cx="3057149" cy="30571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311700" y="2148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1001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3" name="Google Shape;73;p4"/>
          <p:cNvSpPr txBox="1"/>
          <p:nvPr>
            <p:ph idx="1" type="body"/>
          </p:nvPr>
        </p:nvSpPr>
        <p:spPr>
          <a:xfrm>
            <a:off x="311700" y="2214100"/>
            <a:ext cx="8520600" cy="29295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400">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indent="0" lvl="0" marL="0" rtl="0" algn="ctr">
              <a:lnSpc>
                <a:spcPct val="115000"/>
              </a:lnSpc>
              <a:spcBef>
                <a:spcPts val="0"/>
              </a:spcBef>
              <a:spcAft>
                <a:spcPts val="0"/>
              </a:spcAft>
              <a:buSzPts val="1800"/>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733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Data Summary</a:t>
            </a:r>
            <a:endParaRPr/>
          </a:p>
        </p:txBody>
      </p:sp>
      <p:sp>
        <p:nvSpPr>
          <p:cNvPr id="79" name="Google Shape;79;p5"/>
          <p:cNvSpPr txBox="1"/>
          <p:nvPr>
            <p:ph idx="1" type="body"/>
          </p:nvPr>
        </p:nvSpPr>
        <p:spPr>
          <a:xfrm>
            <a:off x="311700" y="646025"/>
            <a:ext cx="8520600" cy="4051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60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X1 - Amount of credit(includes individual as well as family credit)</a:t>
            </a:r>
            <a:endParaRPr b="1" sz="185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X2 - Gender (1 = male; 2 = female).</a:t>
            </a:r>
            <a:endParaRPr b="1" sz="185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X3 - Education (1 = graduate school; 2 = university; 3 = high school; 4 = others)</a:t>
            </a:r>
            <a:endParaRPr b="1" sz="185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X4 - Marital Status (1 = married; 2 = single; 3 = others)</a:t>
            </a:r>
            <a:endParaRPr b="1" sz="185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X5 - Age(year).</a:t>
            </a:r>
            <a:endParaRPr b="1" sz="185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X6 to X11 - History of past payments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X12 to X17 - Amount of bill statement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X18 to X23 - Amount of previous payment from April to September</a:t>
            </a:r>
            <a:endParaRPr b="1" sz="1850">
              <a:solidFill>
                <a:schemeClr val="lt1"/>
              </a:solidFill>
              <a:highlight>
                <a:srgbClr val="FFFFFF"/>
              </a:highlight>
              <a:latin typeface="Montserrat"/>
              <a:ea typeface="Montserrat"/>
              <a:cs typeface="Montserrat"/>
              <a:sym typeface="Montserrat"/>
            </a:endParaRPr>
          </a:p>
          <a:p>
            <a:pPr indent="-346075" lvl="0" marL="457200" rtl="0" algn="l">
              <a:lnSpc>
                <a:spcPct val="115000"/>
              </a:lnSpc>
              <a:spcBef>
                <a:spcPts val="0"/>
              </a:spcBef>
              <a:spcAft>
                <a:spcPts val="0"/>
              </a:spcAft>
              <a:buClr>
                <a:schemeClr val="lt1"/>
              </a:buClr>
              <a:buSzPts val="1850"/>
              <a:buFont typeface="Montserrat"/>
              <a:buChar char="●"/>
            </a:pPr>
            <a:r>
              <a:rPr b="1" lang="en-GB" sz="1850">
                <a:solidFill>
                  <a:schemeClr val="lt1"/>
                </a:solidFill>
                <a:highlight>
                  <a:srgbClr val="FFFFFF"/>
                </a:highlight>
                <a:latin typeface="Montserrat"/>
                <a:ea typeface="Montserrat"/>
                <a:cs typeface="Montserrat"/>
                <a:sym typeface="Montserrat"/>
              </a:rPr>
              <a:t>Y - Default payment next month</a:t>
            </a:r>
            <a:endParaRPr b="1" sz="185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Pipeline</a:t>
            </a:r>
            <a:endParaRPr b="1" sz="3200">
              <a:latin typeface="Montserrat"/>
              <a:ea typeface="Montserrat"/>
              <a:cs typeface="Montserrat"/>
              <a:sym typeface="Montserrat"/>
            </a:endParaRPr>
          </a:p>
        </p:txBody>
      </p:sp>
      <p:sp>
        <p:nvSpPr>
          <p:cNvPr id="85" name="Google Shape;85;p6"/>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Cleaning</a:t>
            </a:r>
            <a:endParaRPr b="1" i="0" sz="1800" u="none" cap="none" strike="noStrike">
              <a:solidFill>
                <a:srgbClr val="FFFFFF"/>
              </a:solidFill>
              <a:latin typeface="Montserrat"/>
              <a:ea typeface="Montserrat"/>
              <a:cs typeface="Montserrat"/>
              <a:sym typeface="Montserrat"/>
            </a:endParaRPr>
          </a:p>
        </p:txBody>
      </p:sp>
      <p:sp>
        <p:nvSpPr>
          <p:cNvPr id="89" name="Google Shape;89;p6"/>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Exploration</a:t>
            </a:r>
            <a:endParaRPr b="0" i="0" sz="1400" u="none" cap="none" strike="noStrike">
              <a:solidFill>
                <a:srgbClr val="FFFFFF"/>
              </a:solidFill>
              <a:latin typeface="Arial"/>
              <a:ea typeface="Arial"/>
              <a:cs typeface="Arial"/>
              <a:sym typeface="Arial"/>
            </a:endParaRPr>
          </a:p>
        </p:txBody>
      </p:sp>
      <p:sp>
        <p:nvSpPr>
          <p:cNvPr id="90" name="Google Shape;90;p6"/>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Modeling</a:t>
            </a:r>
            <a:endParaRPr b="1" i="0" sz="1800" u="none" cap="none" strike="noStrike">
              <a:solidFill>
                <a:srgbClr val="FFFFFF"/>
              </a:solidFill>
              <a:latin typeface="Montserrat"/>
              <a:ea typeface="Montserrat"/>
              <a:cs typeface="Montserrat"/>
              <a:sym typeface="Montserrat"/>
            </a:endParaRPr>
          </a:p>
        </p:txBody>
      </p:sp>
      <p:sp>
        <p:nvSpPr>
          <p:cNvPr id="91" name="Google Shape;91;p6"/>
          <p:cNvSpPr txBox="1"/>
          <p:nvPr/>
        </p:nvSpPr>
        <p:spPr>
          <a:xfrm>
            <a:off x="533925" y="2189100"/>
            <a:ext cx="2286900" cy="213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Understanding and Cleaning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Null value analysis</a:t>
            </a:r>
            <a:endParaRPr sz="1600">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Outlier Treatment</a:t>
            </a:r>
            <a:endParaRPr sz="1600">
              <a:solidFill>
                <a:schemeClr val="lt1"/>
              </a:solidFill>
              <a:latin typeface="Montserrat"/>
              <a:ea typeface="Montserrat"/>
              <a:cs typeface="Montserrat"/>
              <a:sym typeface="Montserrat"/>
            </a:endParaRPr>
          </a:p>
        </p:txBody>
      </p:sp>
      <p:sp>
        <p:nvSpPr>
          <p:cNvPr id="92" name="Google Shape;92;p6"/>
          <p:cNvSpPr txBox="1"/>
          <p:nvPr/>
        </p:nvSpPr>
        <p:spPr>
          <a:xfrm>
            <a:off x="3372650" y="2189100"/>
            <a:ext cx="2545200" cy="189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Graphical</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Univariate analysis with visualization</a:t>
            </a:r>
            <a:endParaRPr sz="1600">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Bivariate Analysis</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with visualization</a:t>
            </a:r>
            <a:endParaRPr sz="1600">
              <a:solidFill>
                <a:schemeClr val="lt1"/>
              </a:solidFill>
              <a:latin typeface="Montserrat"/>
              <a:ea typeface="Montserrat"/>
              <a:cs typeface="Montserrat"/>
              <a:sym typeface="Montserrat"/>
            </a:endParaRPr>
          </a:p>
        </p:txBody>
      </p:sp>
      <p:sp>
        <p:nvSpPr>
          <p:cNvPr id="93" name="Google Shape;93;p6"/>
          <p:cNvSpPr txBox="1"/>
          <p:nvPr/>
        </p:nvSpPr>
        <p:spPr>
          <a:xfrm>
            <a:off x="6362650" y="2189100"/>
            <a:ext cx="2331600" cy="2632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Machine Learning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Logistic regression </a:t>
            </a:r>
            <a:endParaRPr b="0" i="0" sz="1600" u="none" cap="none" strike="noStrike">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Decision</a:t>
            </a:r>
            <a:r>
              <a:rPr lang="en-GB" sz="1600">
                <a:solidFill>
                  <a:schemeClr val="lt1"/>
                </a:solidFill>
                <a:latin typeface="Montserrat"/>
                <a:ea typeface="Montserrat"/>
                <a:cs typeface="Montserrat"/>
                <a:sym typeface="Montserrat"/>
              </a:rPr>
              <a:t> tree</a:t>
            </a:r>
            <a:endParaRPr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Random Forest</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XGBoost</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CatBoost</a:t>
            </a:r>
            <a:endParaRPr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Lightgbm</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99" name="Google Shape;99;p7"/>
          <p:cNvSpPr txBox="1"/>
          <p:nvPr>
            <p:ph idx="1" type="body"/>
          </p:nvPr>
        </p:nvSpPr>
        <p:spPr>
          <a:xfrm>
            <a:off x="311700" y="1411000"/>
            <a:ext cx="8520600" cy="192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30000 customers.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6 Months payment and bill data.</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Various undocumented/wrong </a:t>
            </a:r>
            <a:r>
              <a:rPr b="1" lang="en-GB">
                <a:solidFill>
                  <a:schemeClr val="lt1"/>
                </a:solidFill>
                <a:latin typeface="Montserrat"/>
                <a:ea typeface="Montserrat"/>
                <a:cs typeface="Montserrat"/>
                <a:sym typeface="Montserrat"/>
              </a:rPr>
              <a:t>labels</a:t>
            </a:r>
            <a:r>
              <a:rPr b="1" lang="en-GB">
                <a:solidFill>
                  <a:schemeClr val="lt1"/>
                </a:solidFill>
                <a:latin typeface="Montserrat"/>
                <a:ea typeface="Montserrat"/>
                <a:cs typeface="Montserrat"/>
                <a:sym typeface="Montserrat"/>
              </a:rPr>
              <a:t> were present </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f20411d364_0_7"/>
          <p:cNvSpPr txBox="1"/>
          <p:nvPr>
            <p:ph type="title"/>
          </p:nvPr>
        </p:nvSpPr>
        <p:spPr>
          <a:xfrm>
            <a:off x="351900" y="434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Defaulter</a:t>
            </a:r>
            <a:r>
              <a:rPr b="1" lang="en-GB" sz="3200">
                <a:latin typeface="Montserrat"/>
                <a:ea typeface="Montserrat"/>
                <a:cs typeface="Montserrat"/>
                <a:sym typeface="Montserrat"/>
              </a:rPr>
              <a:t> Distribution</a:t>
            </a:r>
            <a:endParaRPr/>
          </a:p>
        </p:txBody>
      </p:sp>
      <p:pic>
        <p:nvPicPr>
          <p:cNvPr id="105" name="Google Shape;105;gf20411d364_0_7"/>
          <p:cNvPicPr preferRelativeResize="0"/>
          <p:nvPr/>
        </p:nvPicPr>
        <p:blipFill>
          <a:blip r:embed="rId3">
            <a:alphaModFix/>
          </a:blip>
          <a:stretch>
            <a:fillRect/>
          </a:stretch>
        </p:blipFill>
        <p:spPr>
          <a:xfrm>
            <a:off x="466375" y="1517825"/>
            <a:ext cx="4320000" cy="2851200"/>
          </a:xfrm>
          <a:prstGeom prst="rect">
            <a:avLst/>
          </a:prstGeom>
          <a:noFill/>
          <a:ln>
            <a:noFill/>
          </a:ln>
        </p:spPr>
      </p:pic>
      <p:pic>
        <p:nvPicPr>
          <p:cNvPr id="106" name="Google Shape;106;gf20411d364_0_7"/>
          <p:cNvPicPr preferRelativeResize="0"/>
          <p:nvPr/>
        </p:nvPicPr>
        <p:blipFill>
          <a:blip r:embed="rId4">
            <a:alphaModFix/>
          </a:blip>
          <a:stretch>
            <a:fillRect/>
          </a:stretch>
        </p:blipFill>
        <p:spPr>
          <a:xfrm>
            <a:off x="5878025" y="2021825"/>
            <a:ext cx="2880000" cy="18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8"/>
          <p:cNvPicPr preferRelativeResize="0"/>
          <p:nvPr/>
        </p:nvPicPr>
        <p:blipFill>
          <a:blip r:embed="rId3">
            <a:alphaModFix/>
          </a:blip>
          <a:stretch>
            <a:fillRect/>
          </a:stretch>
        </p:blipFill>
        <p:spPr>
          <a:xfrm>
            <a:off x="311698" y="1428925"/>
            <a:ext cx="4320000" cy="2808000"/>
          </a:xfrm>
          <a:prstGeom prst="rect">
            <a:avLst/>
          </a:prstGeom>
          <a:noFill/>
          <a:ln>
            <a:noFill/>
          </a:ln>
        </p:spPr>
      </p:pic>
      <p:sp>
        <p:nvSpPr>
          <p:cNvPr id="112" name="Google Shape;11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Gender Distribution</a:t>
            </a:r>
            <a:endParaRPr/>
          </a:p>
        </p:txBody>
      </p:sp>
      <p:pic>
        <p:nvPicPr>
          <p:cNvPr id="113" name="Google Shape;113;p8"/>
          <p:cNvPicPr preferRelativeResize="0"/>
          <p:nvPr/>
        </p:nvPicPr>
        <p:blipFill>
          <a:blip r:embed="rId4">
            <a:alphaModFix/>
          </a:blip>
          <a:stretch>
            <a:fillRect/>
          </a:stretch>
        </p:blipFill>
        <p:spPr>
          <a:xfrm>
            <a:off x="5721138" y="2082068"/>
            <a:ext cx="2880000" cy="15017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