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iuLjmOXCcTAGW+or1YfAkW97x7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645cc9ad5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645cc9a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645cc9ad5_0_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645cc9ad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660bbe548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660bbe5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645cc9ad5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645cc9ad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645cc9ad5_0_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645cc9ad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645cc9ad5_0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645cc9ad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645cc9ad5_0_9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645cc9ad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20411d364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f20411d36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20411d364_0_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20411d364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7ed0a0bd6_1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f7ed0a0bd6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645cc9ad5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645cc9a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0411d364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f20411d36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264900" y="156900"/>
            <a:ext cx="8614200" cy="4829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i="0" lang="en-GB" sz="4200" u="none" cap="none" strike="noStrike">
                <a:solidFill>
                  <a:srgbClr val="CC0000"/>
                </a:solidFill>
                <a:latin typeface="Montserrat"/>
                <a:ea typeface="Montserrat"/>
                <a:cs typeface="Montserrat"/>
                <a:sym typeface="Montserrat"/>
              </a:rPr>
              <a:t>Capstone Project</a:t>
            </a:r>
            <a:endParaRPr b="1" i="0" sz="4200"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600"/>
              <a:buFont typeface="Arial"/>
              <a:buNone/>
            </a:pPr>
            <a:r>
              <a:rPr b="1" lang="en-GB" sz="3600">
                <a:solidFill>
                  <a:srgbClr val="134F5C"/>
                </a:solidFill>
                <a:latin typeface="Montserrat"/>
                <a:ea typeface="Montserrat"/>
                <a:cs typeface="Montserrat"/>
                <a:sym typeface="Montserrat"/>
              </a:rPr>
              <a:t>Zomato </a:t>
            </a:r>
            <a:r>
              <a:rPr b="1" lang="en-GB" sz="3600">
                <a:solidFill>
                  <a:srgbClr val="134F5C"/>
                </a:solidFill>
                <a:latin typeface="Montserrat"/>
                <a:ea typeface="Montserrat"/>
                <a:cs typeface="Montserrat"/>
                <a:sym typeface="Montserrat"/>
              </a:rPr>
              <a:t>Restaurant</a:t>
            </a:r>
            <a:r>
              <a:rPr b="1" lang="en-GB" sz="3600">
                <a:solidFill>
                  <a:srgbClr val="134F5C"/>
                </a:solidFill>
                <a:latin typeface="Montserrat"/>
                <a:ea typeface="Montserrat"/>
                <a:cs typeface="Montserrat"/>
                <a:sym typeface="Montserrat"/>
              </a:rPr>
              <a:t> Clustering and Sentiments Analysis</a:t>
            </a:r>
            <a:r>
              <a:rPr b="1" i="0" lang="en-GB" sz="3600" u="none" cap="none" strike="noStrike">
                <a:solidFill>
                  <a:srgbClr val="134F5C"/>
                </a:solidFill>
                <a:latin typeface="Montserrat"/>
                <a:ea typeface="Montserrat"/>
                <a:cs typeface="Montserrat"/>
                <a:sym typeface="Montserrat"/>
              </a:rPr>
              <a:t> </a:t>
            </a:r>
            <a:br>
              <a:rPr b="1" i="0" lang="en-GB" sz="3600" u="none" cap="none" strike="noStrike">
                <a:solidFill>
                  <a:srgbClr val="134F5C"/>
                </a:solidFill>
                <a:latin typeface="Montserrat"/>
                <a:ea typeface="Montserrat"/>
                <a:cs typeface="Montserrat"/>
                <a:sym typeface="Montserrat"/>
              </a:rPr>
            </a:br>
            <a:br>
              <a:rPr b="0" i="0" lang="en-GB" sz="3600" u="none" cap="none" strike="noStrike">
                <a:solidFill>
                  <a:srgbClr val="134F5C"/>
                </a:solidFill>
                <a:latin typeface="Montserrat"/>
                <a:ea typeface="Montserrat"/>
                <a:cs typeface="Montserrat"/>
                <a:sym typeface="Montserrat"/>
              </a:rPr>
            </a:br>
            <a:r>
              <a:rPr b="1" i="0" lang="en-GB" sz="2800" u="none" cap="none" strike="noStrike">
                <a:solidFill>
                  <a:srgbClr val="CC0000"/>
                </a:solidFill>
                <a:latin typeface="Montserrat"/>
                <a:ea typeface="Montserrat"/>
                <a:cs typeface="Montserrat"/>
                <a:sym typeface="Montserrat"/>
              </a:rPr>
              <a:t>Team</a:t>
            </a:r>
            <a:endParaRPr b="1" i="0" sz="2800"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134F5C"/>
                </a:solidFill>
                <a:latin typeface="Montserrat"/>
                <a:ea typeface="Montserrat"/>
                <a:cs typeface="Montserrat"/>
                <a:sym typeface="Montserrat"/>
              </a:rPr>
              <a:t>Rahul Kumar Soni, Lakdawala Ali Asgar</a:t>
            </a:r>
            <a:br>
              <a:rPr b="0" i="0" lang="en-GB" sz="2400" u="none" cap="none" strike="noStrike">
                <a:solidFill>
                  <a:srgbClr val="134F5C"/>
                </a:solidFill>
                <a:latin typeface="Montserrat"/>
                <a:ea typeface="Montserrat"/>
                <a:cs typeface="Montserrat"/>
                <a:sym typeface="Montserrat"/>
              </a:rPr>
            </a:br>
            <a:br>
              <a:rPr b="0" i="0" lang="en-GB" sz="2400" u="none" cap="none" strike="noStrike">
                <a:solidFill>
                  <a:srgbClr val="134F5C"/>
                </a:solidFill>
                <a:latin typeface="Montserrat"/>
                <a:ea typeface="Montserrat"/>
                <a:cs typeface="Montserrat"/>
                <a:sym typeface="Montserrat"/>
              </a:rPr>
            </a:br>
            <a:endParaRPr b="0" i="0" sz="24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latin typeface="Montserrat"/>
                <a:ea typeface="Montserrat"/>
                <a:cs typeface="Montserrat"/>
                <a:sym typeface="Montserrat"/>
              </a:rPr>
              <a:t>      15 most Affordable Restuarents</a:t>
            </a:r>
            <a:endParaRPr/>
          </a:p>
        </p:txBody>
      </p:sp>
      <p:pic>
        <p:nvPicPr>
          <p:cNvPr id="117" name="Google Shape;117;p8"/>
          <p:cNvPicPr preferRelativeResize="0"/>
          <p:nvPr/>
        </p:nvPicPr>
        <p:blipFill>
          <a:blip r:embed="rId3">
            <a:alphaModFix/>
          </a:blip>
          <a:stretch>
            <a:fillRect/>
          </a:stretch>
        </p:blipFill>
        <p:spPr>
          <a:xfrm>
            <a:off x="847725" y="1017725"/>
            <a:ext cx="7448550" cy="37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127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Frequent Keywords Used for Restaurant </a:t>
            </a:r>
            <a:endParaRPr/>
          </a:p>
        </p:txBody>
      </p:sp>
      <p:pic>
        <p:nvPicPr>
          <p:cNvPr id="123" name="Google Shape;123;p10"/>
          <p:cNvPicPr preferRelativeResize="0"/>
          <p:nvPr/>
        </p:nvPicPr>
        <p:blipFill>
          <a:blip r:embed="rId3">
            <a:alphaModFix/>
          </a:blip>
          <a:stretch>
            <a:fillRect/>
          </a:stretch>
        </p:blipFill>
        <p:spPr>
          <a:xfrm>
            <a:off x="524088" y="1689975"/>
            <a:ext cx="3238500" cy="3238500"/>
          </a:xfrm>
          <a:prstGeom prst="rect">
            <a:avLst/>
          </a:prstGeom>
          <a:noFill/>
          <a:ln>
            <a:noFill/>
          </a:ln>
        </p:spPr>
      </p:pic>
      <p:pic>
        <p:nvPicPr>
          <p:cNvPr id="124" name="Google Shape;124;p10"/>
          <p:cNvPicPr preferRelativeResize="0"/>
          <p:nvPr/>
        </p:nvPicPr>
        <p:blipFill>
          <a:blip r:embed="rId4">
            <a:alphaModFix/>
          </a:blip>
          <a:stretch>
            <a:fillRect/>
          </a:stretch>
        </p:blipFill>
        <p:spPr>
          <a:xfrm>
            <a:off x="5209963" y="1689975"/>
            <a:ext cx="3238500" cy="3238500"/>
          </a:xfrm>
          <a:prstGeom prst="rect">
            <a:avLst/>
          </a:prstGeom>
          <a:noFill/>
          <a:ln>
            <a:noFill/>
          </a:ln>
        </p:spPr>
      </p:pic>
      <p:sp>
        <p:nvSpPr>
          <p:cNvPr id="125" name="Google Shape;125;p10"/>
          <p:cNvSpPr txBox="1"/>
          <p:nvPr/>
        </p:nvSpPr>
        <p:spPr>
          <a:xfrm>
            <a:off x="722838" y="1166263"/>
            <a:ext cx="2841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1E1E1E"/>
                </a:solidFill>
              </a:rPr>
              <a:t>Most Expensive</a:t>
            </a:r>
            <a:endParaRPr sz="1700">
              <a:solidFill>
                <a:srgbClr val="1E1E1E"/>
              </a:solidFill>
            </a:endParaRPr>
          </a:p>
        </p:txBody>
      </p:sp>
      <p:sp>
        <p:nvSpPr>
          <p:cNvPr id="126" name="Google Shape;126;p10"/>
          <p:cNvSpPr txBox="1"/>
          <p:nvPr/>
        </p:nvSpPr>
        <p:spPr>
          <a:xfrm>
            <a:off x="5408713" y="1243563"/>
            <a:ext cx="2841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1E1E1E"/>
                </a:solidFill>
              </a:rPr>
              <a:t>Most Affordable</a:t>
            </a:r>
            <a:endParaRPr sz="1700">
              <a:solidFill>
                <a:srgbClr val="1E1E1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11700" y="2747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15 Most Served Cuisines </a:t>
            </a:r>
            <a:endParaRPr/>
          </a:p>
        </p:txBody>
      </p:sp>
      <p:pic>
        <p:nvPicPr>
          <p:cNvPr id="132" name="Google Shape;132;p12"/>
          <p:cNvPicPr preferRelativeResize="0"/>
          <p:nvPr/>
        </p:nvPicPr>
        <p:blipFill>
          <a:blip r:embed="rId3">
            <a:alphaModFix/>
          </a:blip>
          <a:stretch>
            <a:fillRect/>
          </a:stretch>
        </p:blipFill>
        <p:spPr>
          <a:xfrm>
            <a:off x="1201225" y="999800"/>
            <a:ext cx="6362700" cy="374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4"/>
          <p:cNvPicPr preferRelativeResize="0"/>
          <p:nvPr/>
        </p:nvPicPr>
        <p:blipFill>
          <a:blip r:embed="rId3">
            <a:alphaModFix/>
          </a:blip>
          <a:stretch>
            <a:fillRect/>
          </a:stretch>
        </p:blipFill>
        <p:spPr>
          <a:xfrm>
            <a:off x="2720263" y="1184525"/>
            <a:ext cx="3739675" cy="3739675"/>
          </a:xfrm>
          <a:prstGeom prst="rect">
            <a:avLst/>
          </a:prstGeom>
          <a:noFill/>
          <a:ln>
            <a:noFill/>
          </a:ln>
        </p:spPr>
      </p:pic>
      <p:sp>
        <p:nvSpPr>
          <p:cNvPr id="138" name="Google Shape;138;p14"/>
          <p:cNvSpPr txBox="1"/>
          <p:nvPr>
            <p:ph type="title"/>
          </p:nvPr>
        </p:nvSpPr>
        <p:spPr>
          <a:xfrm>
            <a:off x="329800" y="399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Frequent Keyword Used for cuisine</a:t>
            </a:r>
            <a:endParaRPr b="1" sz="3200">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3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f645cc9ad5_0_39"/>
          <p:cNvSpPr txBox="1"/>
          <p:nvPr>
            <p:ph type="title"/>
          </p:nvPr>
        </p:nvSpPr>
        <p:spPr>
          <a:xfrm>
            <a:off x="311700" y="175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GB" sz="3200">
                <a:latin typeface="Montserrat"/>
                <a:ea typeface="Montserrat"/>
                <a:cs typeface="Montserrat"/>
                <a:sym typeface="Montserrat"/>
              </a:rPr>
              <a:t>Most used tags for Restaurants </a:t>
            </a:r>
            <a:endParaRPr/>
          </a:p>
        </p:txBody>
      </p:sp>
      <p:sp>
        <p:nvSpPr>
          <p:cNvPr id="144" name="Google Shape;144;gf645cc9ad5_0_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gf645cc9ad5_0_39"/>
          <p:cNvPicPr preferRelativeResize="0"/>
          <p:nvPr/>
        </p:nvPicPr>
        <p:blipFill>
          <a:blip r:embed="rId3">
            <a:alphaModFix/>
          </a:blip>
          <a:stretch>
            <a:fillRect/>
          </a:stretch>
        </p:blipFill>
        <p:spPr>
          <a:xfrm>
            <a:off x="366175" y="1152463"/>
            <a:ext cx="8172450" cy="374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f645cc9ad5_0_34"/>
          <p:cNvSpPr txBox="1"/>
          <p:nvPr>
            <p:ph type="title"/>
          </p:nvPr>
        </p:nvSpPr>
        <p:spPr>
          <a:xfrm>
            <a:off x="221975"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Most used words for Restaurants( Tag ) </a:t>
            </a:r>
            <a:endParaRPr/>
          </a:p>
        </p:txBody>
      </p:sp>
      <p:pic>
        <p:nvPicPr>
          <p:cNvPr id="151" name="Google Shape;151;gf645cc9ad5_0_34"/>
          <p:cNvPicPr preferRelativeResize="0"/>
          <p:nvPr/>
        </p:nvPicPr>
        <p:blipFill>
          <a:blip r:embed="rId3">
            <a:alphaModFix/>
          </a:blip>
          <a:stretch>
            <a:fillRect/>
          </a:stretch>
        </p:blipFill>
        <p:spPr>
          <a:xfrm>
            <a:off x="2492000" y="1076550"/>
            <a:ext cx="3980550" cy="398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660bbe548_0_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Food Critics</a:t>
            </a:r>
            <a:endParaRPr b="1"/>
          </a:p>
        </p:txBody>
      </p:sp>
      <p:sp>
        <p:nvSpPr>
          <p:cNvPr id="157" name="Google Shape;157;gf660bbe548_0_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gf660bbe548_0_18"/>
          <p:cNvPicPr preferRelativeResize="0"/>
          <p:nvPr/>
        </p:nvPicPr>
        <p:blipFill>
          <a:blip r:embed="rId3">
            <a:alphaModFix/>
          </a:blip>
          <a:stretch>
            <a:fillRect/>
          </a:stretch>
        </p:blipFill>
        <p:spPr>
          <a:xfrm>
            <a:off x="915913" y="1152463"/>
            <a:ext cx="6715125" cy="374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11700" y="342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Overview</a:t>
            </a:r>
            <a:endParaRPr b="1" sz="3200">
              <a:latin typeface="Montserrat"/>
              <a:ea typeface="Montserrat"/>
              <a:cs typeface="Montserrat"/>
              <a:sym typeface="Montserrat"/>
            </a:endParaRPr>
          </a:p>
        </p:txBody>
      </p:sp>
      <p:sp>
        <p:nvSpPr>
          <p:cNvPr id="164" name="Google Shape;164;p16"/>
          <p:cNvSpPr txBox="1"/>
          <p:nvPr/>
        </p:nvSpPr>
        <p:spPr>
          <a:xfrm>
            <a:off x="5248525" y="2452125"/>
            <a:ext cx="3395400" cy="1736100"/>
          </a:xfrm>
          <a:prstGeom prst="rect">
            <a:avLst/>
          </a:prstGeom>
          <a:noFill/>
          <a:ln>
            <a:noFill/>
          </a:ln>
        </p:spPr>
        <p:txBody>
          <a:bodyPr anchorCtr="0" anchor="t" bIns="91425" lIns="91425" spcFirstLastPara="1" rIns="91425" wrap="square" tIns="91425">
            <a:spAutoFit/>
          </a:bodyPr>
          <a:lstStyle/>
          <a:p>
            <a:pPr indent="-342900" lvl="0" marL="914400" marR="0" rtl="0" algn="l">
              <a:lnSpc>
                <a:spcPct val="115000"/>
              </a:lnSpc>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Decision Trees</a:t>
            </a:r>
            <a:endParaRPr sz="1800">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Random Forest</a:t>
            </a:r>
            <a:endParaRPr sz="1800">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Multinomial NB</a:t>
            </a:r>
            <a:endParaRPr sz="1800">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XGBoost</a:t>
            </a:r>
            <a:endParaRPr b="0" i="0" sz="1800" u="none" cap="none" strike="noStrike">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LightGBM</a:t>
            </a:r>
            <a:endParaRPr b="0" i="0" sz="1400" u="none" cap="none" strike="noStrike">
              <a:solidFill>
                <a:srgbClr val="000000"/>
              </a:solidFill>
              <a:latin typeface="Arial"/>
              <a:ea typeface="Arial"/>
              <a:cs typeface="Arial"/>
              <a:sym typeface="Arial"/>
            </a:endParaRPr>
          </a:p>
        </p:txBody>
      </p:sp>
      <p:sp>
        <p:nvSpPr>
          <p:cNvPr id="165" name="Google Shape;165;p16"/>
          <p:cNvSpPr txBox="1"/>
          <p:nvPr>
            <p:ph idx="1" type="body"/>
          </p:nvPr>
        </p:nvSpPr>
        <p:spPr>
          <a:xfrm>
            <a:off x="311700" y="975200"/>
            <a:ext cx="8520600" cy="39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Models Used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K-means Clustering</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Hierarchical Clustering</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Linear Discriminant Analysis</a:t>
            </a:r>
            <a:r>
              <a:rPr lang="en-GB">
                <a:solidFill>
                  <a:schemeClr val="lt1"/>
                </a:solidFill>
                <a:latin typeface="Montserrat"/>
                <a:ea typeface="Montserrat"/>
                <a:cs typeface="Montserrat"/>
                <a:sym typeface="Montserrat"/>
              </a:rPr>
              <a:t> </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Non-negative Matrix Factorization</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Steps </a:t>
            </a:r>
            <a:endParaRPr b="1" sz="3200">
              <a:latin typeface="Montserrat"/>
              <a:ea typeface="Montserrat"/>
              <a:cs typeface="Montserrat"/>
              <a:sym typeface="Montserrat"/>
            </a:endParaRPr>
          </a:p>
        </p:txBody>
      </p:sp>
      <p:sp>
        <p:nvSpPr>
          <p:cNvPr id="171" name="Google Shape;171;p17"/>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txBox="1"/>
          <p:nvPr/>
        </p:nvSpPr>
        <p:spPr>
          <a:xfrm>
            <a:off x="644500" y="11729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Preprocessing</a:t>
            </a:r>
            <a:endParaRPr b="1" i="0" sz="1800" u="none" cap="none" strike="noStrike">
              <a:solidFill>
                <a:srgbClr val="FFFFFF"/>
              </a:solidFill>
              <a:latin typeface="Montserrat"/>
              <a:ea typeface="Montserrat"/>
              <a:cs typeface="Montserrat"/>
              <a:sym typeface="Montserrat"/>
            </a:endParaRPr>
          </a:p>
        </p:txBody>
      </p:sp>
      <p:sp>
        <p:nvSpPr>
          <p:cNvPr id="175" name="Google Shape;175;p17"/>
          <p:cNvSpPr txBox="1"/>
          <p:nvPr/>
        </p:nvSpPr>
        <p:spPr>
          <a:xfrm>
            <a:off x="3853175" y="1172925"/>
            <a:ext cx="2202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Fitting and Tuning</a:t>
            </a:r>
            <a:endParaRPr b="0" i="0" sz="1400" u="none" cap="none" strike="noStrike">
              <a:solidFill>
                <a:srgbClr val="FFFFFF"/>
              </a:solidFill>
              <a:latin typeface="Arial"/>
              <a:ea typeface="Arial"/>
              <a:cs typeface="Arial"/>
              <a:sym typeface="Arial"/>
            </a:endParaRPr>
          </a:p>
        </p:txBody>
      </p:sp>
      <p:sp>
        <p:nvSpPr>
          <p:cNvPr id="176" name="Google Shape;176;p17"/>
          <p:cNvSpPr txBox="1"/>
          <p:nvPr/>
        </p:nvSpPr>
        <p:spPr>
          <a:xfrm>
            <a:off x="6874500" y="10678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 Evaluation</a:t>
            </a:r>
            <a:endParaRPr b="1" i="0" sz="1800" u="none" cap="none" strike="noStrike">
              <a:solidFill>
                <a:srgbClr val="FFFFFF"/>
              </a:solidFill>
              <a:latin typeface="Montserrat"/>
              <a:ea typeface="Montserrat"/>
              <a:cs typeface="Montserrat"/>
              <a:sym typeface="Montserrat"/>
            </a:endParaRPr>
          </a:p>
        </p:txBody>
      </p:sp>
      <p:sp>
        <p:nvSpPr>
          <p:cNvPr id="177" name="Google Shape;177;p17"/>
          <p:cNvSpPr txBox="1"/>
          <p:nvPr/>
        </p:nvSpPr>
        <p:spPr>
          <a:xfrm>
            <a:off x="3388500" y="2384875"/>
            <a:ext cx="23670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Start with default model parameters</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Hyperparameter tuning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Measure scores on  training &amp; test data</a:t>
            </a:r>
            <a:endParaRPr b="0" i="0" sz="1400" u="none" cap="none" strike="noStrike">
              <a:solidFill>
                <a:schemeClr val="lt1"/>
              </a:solidFill>
              <a:latin typeface="Montserrat"/>
              <a:ea typeface="Montserrat"/>
              <a:cs typeface="Montserrat"/>
              <a:sym typeface="Montserrat"/>
            </a:endParaRPr>
          </a:p>
        </p:txBody>
      </p:sp>
      <p:sp>
        <p:nvSpPr>
          <p:cNvPr id="178" name="Google Shape;178;p17"/>
          <p:cNvSpPr txBox="1"/>
          <p:nvPr/>
        </p:nvSpPr>
        <p:spPr>
          <a:xfrm>
            <a:off x="368650" y="2384875"/>
            <a:ext cx="25095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selection</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engineering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Extraction</a:t>
            </a:r>
            <a:endParaRPr>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Train test data split(75%-25%)</a:t>
            </a:r>
            <a:endParaRPr b="0" i="0" sz="1400" u="none" cap="none" strike="noStrike">
              <a:solidFill>
                <a:schemeClr val="lt1"/>
              </a:solidFill>
              <a:latin typeface="Montserrat"/>
              <a:ea typeface="Montserrat"/>
              <a:cs typeface="Montserrat"/>
              <a:sym typeface="Montserrat"/>
            </a:endParaRPr>
          </a:p>
        </p:txBody>
      </p:sp>
      <p:sp>
        <p:nvSpPr>
          <p:cNvPr id="179" name="Google Shape;179;p17"/>
          <p:cNvSpPr txBox="1"/>
          <p:nvPr/>
        </p:nvSpPr>
        <p:spPr>
          <a:xfrm>
            <a:off x="6207050" y="2492575"/>
            <a:ext cx="23670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Model testing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Compare models</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f645cc9ad5_0_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GB" sz="3200">
                <a:latin typeface="Montserrat"/>
                <a:ea typeface="Montserrat"/>
                <a:cs typeface="Montserrat"/>
                <a:sym typeface="Montserrat"/>
              </a:rPr>
              <a:t>K Means Clustering Plots</a:t>
            </a:r>
            <a:endParaRPr/>
          </a:p>
        </p:txBody>
      </p:sp>
      <p:pic>
        <p:nvPicPr>
          <p:cNvPr id="185" name="Google Shape;185;gf645cc9ad5_0_50"/>
          <p:cNvPicPr preferRelativeResize="0"/>
          <p:nvPr/>
        </p:nvPicPr>
        <p:blipFill>
          <a:blip r:embed="rId3">
            <a:alphaModFix/>
          </a:blip>
          <a:stretch>
            <a:fillRect/>
          </a:stretch>
        </p:blipFill>
        <p:spPr>
          <a:xfrm>
            <a:off x="0" y="1761475"/>
            <a:ext cx="4445749" cy="2929025"/>
          </a:xfrm>
          <a:prstGeom prst="rect">
            <a:avLst/>
          </a:prstGeom>
          <a:noFill/>
          <a:ln>
            <a:noFill/>
          </a:ln>
        </p:spPr>
      </p:pic>
      <p:pic>
        <p:nvPicPr>
          <p:cNvPr id="186" name="Google Shape;186;gf645cc9ad5_0_50"/>
          <p:cNvPicPr preferRelativeResize="0"/>
          <p:nvPr/>
        </p:nvPicPr>
        <p:blipFill>
          <a:blip r:embed="rId4">
            <a:alphaModFix/>
          </a:blip>
          <a:stretch>
            <a:fillRect/>
          </a:stretch>
        </p:blipFill>
        <p:spPr>
          <a:xfrm>
            <a:off x="4771375" y="1858750"/>
            <a:ext cx="4260301" cy="2734450"/>
          </a:xfrm>
          <a:prstGeom prst="rect">
            <a:avLst/>
          </a:prstGeom>
          <a:noFill/>
          <a:ln>
            <a:noFill/>
          </a:ln>
        </p:spPr>
      </p:pic>
      <p:sp>
        <p:nvSpPr>
          <p:cNvPr id="187" name="Google Shape;187;gf645cc9ad5_0_50"/>
          <p:cNvSpPr txBox="1"/>
          <p:nvPr/>
        </p:nvSpPr>
        <p:spPr>
          <a:xfrm>
            <a:off x="5183375" y="1364575"/>
            <a:ext cx="3598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800">
                <a:solidFill>
                  <a:srgbClr val="134F5C"/>
                </a:solidFill>
                <a:latin typeface="Montserrat"/>
                <a:ea typeface="Montserrat"/>
                <a:cs typeface="Montserrat"/>
                <a:sym typeface="Montserrat"/>
              </a:rPr>
              <a:t>Sum of squares elbow plot</a:t>
            </a:r>
            <a:endParaRPr/>
          </a:p>
        </p:txBody>
      </p:sp>
      <p:sp>
        <p:nvSpPr>
          <p:cNvPr id="188" name="Google Shape;188;gf645cc9ad5_0_50"/>
          <p:cNvSpPr txBox="1"/>
          <p:nvPr/>
        </p:nvSpPr>
        <p:spPr>
          <a:xfrm>
            <a:off x="1415725" y="1364575"/>
            <a:ext cx="2153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800">
                <a:solidFill>
                  <a:srgbClr val="134F5C"/>
                </a:solidFill>
                <a:latin typeface="Montserrat"/>
                <a:ea typeface="Montserrat"/>
                <a:cs typeface="Montserrat"/>
                <a:sym typeface="Montserrat"/>
              </a:rPr>
              <a:t>Silhouette score</a:t>
            </a:r>
            <a:endParaRPr/>
          </a:p>
        </p:txBody>
      </p:sp>
      <p:pic>
        <p:nvPicPr>
          <p:cNvPr id="189" name="Google Shape;189;gf645cc9ad5_0_50"/>
          <p:cNvPicPr preferRelativeResize="0"/>
          <p:nvPr/>
        </p:nvPicPr>
        <p:blipFill rotWithShape="1">
          <a:blip r:embed="rId3">
            <a:alphaModFix/>
          </a:blip>
          <a:srcRect b="1898" l="44057" r="34669" t="93354"/>
          <a:stretch/>
        </p:blipFill>
        <p:spPr>
          <a:xfrm>
            <a:off x="6469900" y="4625675"/>
            <a:ext cx="1016751" cy="139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Content</a:t>
            </a:r>
            <a:endParaRPr b="1" sz="3200">
              <a:latin typeface="Montserrat"/>
              <a:ea typeface="Montserrat"/>
              <a:cs typeface="Montserrat"/>
              <a:sym typeface="Montserrat"/>
            </a:endParaRPr>
          </a:p>
        </p:txBody>
      </p:sp>
      <p:sp>
        <p:nvSpPr>
          <p:cNvPr id="61" name="Google Shape;61;p2"/>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f645cc9ad5_0_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GB" sz="3200">
                <a:latin typeface="Montserrat"/>
                <a:ea typeface="Montserrat"/>
                <a:cs typeface="Montserrat"/>
                <a:sym typeface="Montserrat"/>
              </a:rPr>
              <a:t>Cuisines in different clusters (K Means)</a:t>
            </a:r>
            <a:endParaRPr/>
          </a:p>
          <a:p>
            <a:pPr indent="0" lvl="0" marL="0" rtl="0" algn="l">
              <a:spcBef>
                <a:spcPts val="0"/>
              </a:spcBef>
              <a:spcAft>
                <a:spcPts val="0"/>
              </a:spcAft>
              <a:buNone/>
            </a:pPr>
            <a:r>
              <a:t/>
            </a:r>
            <a:endParaRPr/>
          </a:p>
        </p:txBody>
      </p:sp>
      <p:sp>
        <p:nvSpPr>
          <p:cNvPr id="195" name="Google Shape;195;gf645cc9ad5_0_64"/>
          <p:cNvSpPr txBox="1"/>
          <p:nvPr>
            <p:ph idx="1" type="body"/>
          </p:nvPr>
        </p:nvSpPr>
        <p:spPr>
          <a:xfrm>
            <a:off x="176063" y="2089475"/>
            <a:ext cx="3150000" cy="25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350">
                <a:solidFill>
                  <a:schemeClr val="accent2"/>
                </a:solidFill>
                <a:highlight>
                  <a:srgbClr val="FFFFFF"/>
                </a:highlight>
              </a:rPr>
              <a:t>'</a:t>
            </a:r>
            <a:r>
              <a:rPr b="1" lang="en-GB" sz="1350">
                <a:solidFill>
                  <a:schemeClr val="accent2"/>
                </a:solidFill>
                <a:highlight>
                  <a:srgbClr val="FFFFFF"/>
                </a:highlight>
              </a:rPr>
              <a:t>north indian', 'chinese', 'continental', 'mediterranean',</a:t>
            </a:r>
            <a:endParaRPr b="1" sz="1350">
              <a:solidFill>
                <a:schemeClr val="accent2"/>
              </a:solidFill>
              <a:highlight>
                <a:srgbClr val="FFFFFF"/>
              </a:highlight>
            </a:endParaRPr>
          </a:p>
          <a:p>
            <a:pPr indent="0" lvl="0" marL="0" rtl="0" algn="ctr">
              <a:spcBef>
                <a:spcPts val="0"/>
              </a:spcBef>
              <a:spcAft>
                <a:spcPts val="0"/>
              </a:spcAft>
              <a:buNone/>
            </a:pPr>
            <a:r>
              <a:rPr b="1" lang="en-GB" sz="1350">
                <a:solidFill>
                  <a:schemeClr val="accent2"/>
                </a:solidFill>
                <a:highlight>
                  <a:srgbClr val="FFFFFF"/>
                </a:highlight>
              </a:rPr>
              <a:t>'european', 'seafood', 'biryani', 'hyderabadi', 'american','south indian', 'andhra', 'kebab', 'bbq', 'italian', 'asian','mughlai', 'beverages', 'modern indian', 'desserts', 'spanish',</a:t>
            </a:r>
            <a:endParaRPr b="1" sz="1350">
              <a:solidFill>
                <a:schemeClr val="accent2"/>
              </a:solidFill>
              <a:highlight>
                <a:srgbClr val="FFFFFF"/>
              </a:highlight>
            </a:endParaRPr>
          </a:p>
          <a:p>
            <a:pPr indent="0" lvl="0" marL="0" rtl="0" algn="ctr">
              <a:spcBef>
                <a:spcPts val="0"/>
              </a:spcBef>
              <a:spcAft>
                <a:spcPts val="0"/>
              </a:spcAft>
              <a:buNone/>
            </a:pPr>
            <a:r>
              <a:rPr b="1" lang="en-GB" sz="1350">
                <a:solidFill>
                  <a:schemeClr val="accent2"/>
                </a:solidFill>
                <a:highlight>
                  <a:srgbClr val="FFFFFF"/>
                </a:highlight>
              </a:rPr>
              <a:t>'japanese', 'salad', 'sushi', 'mexican', 'thai', 'malaysian',</a:t>
            </a:r>
            <a:endParaRPr b="1" sz="1350">
              <a:solidFill>
                <a:schemeClr val="accent2"/>
              </a:solidFill>
              <a:highlight>
                <a:srgbClr val="FFFFFF"/>
              </a:highlight>
            </a:endParaRPr>
          </a:p>
          <a:p>
            <a:pPr indent="0" lvl="0" marL="0" rtl="0" algn="ctr">
              <a:spcBef>
                <a:spcPts val="0"/>
              </a:spcBef>
              <a:spcAft>
                <a:spcPts val="0"/>
              </a:spcAft>
              <a:buNone/>
            </a:pPr>
            <a:r>
              <a:rPr b="1" lang="en-GB" sz="1350">
                <a:solidFill>
                  <a:schemeClr val="accent2"/>
                </a:solidFill>
                <a:highlight>
                  <a:srgbClr val="FFFFFF"/>
                </a:highlight>
              </a:rPr>
              <a:t>'indonesian', 'goan', 'finger food', 'healthy food'</a:t>
            </a:r>
            <a:endParaRPr b="1" sz="2100"/>
          </a:p>
        </p:txBody>
      </p:sp>
      <p:sp>
        <p:nvSpPr>
          <p:cNvPr id="196" name="Google Shape;196;gf645cc9ad5_0_64"/>
          <p:cNvSpPr txBox="1"/>
          <p:nvPr/>
        </p:nvSpPr>
        <p:spPr>
          <a:xfrm>
            <a:off x="3304200" y="2063900"/>
            <a:ext cx="2535600" cy="16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350">
                <a:solidFill>
                  <a:schemeClr val="accent2"/>
                </a:solidFill>
                <a:highlight>
                  <a:srgbClr val="FFFFFF"/>
                </a:highlight>
              </a:rPr>
              <a:t>'ice cream', 'desserts', 'cafe', 'bakery', 'continental','fast food', 'beverages', 'burger', 'biryani', 'north indian','mughlai','juices', 'chinese', 'mithai', 'american', 'wraps'</a:t>
            </a:r>
            <a:endParaRPr b="1" sz="1700"/>
          </a:p>
        </p:txBody>
      </p:sp>
      <p:sp>
        <p:nvSpPr>
          <p:cNvPr id="197" name="Google Shape;197;gf645cc9ad5_0_64"/>
          <p:cNvSpPr txBox="1"/>
          <p:nvPr/>
        </p:nvSpPr>
        <p:spPr>
          <a:xfrm>
            <a:off x="6343538" y="2089475"/>
            <a:ext cx="2624400" cy="247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350">
                <a:solidFill>
                  <a:schemeClr val="accent2"/>
                </a:solidFill>
                <a:highlight>
                  <a:srgbClr val="FFFFFF"/>
                </a:highlight>
              </a:rPr>
              <a:t>'north indian', 'continental', 'american','chinese', </a:t>
            </a:r>
            <a:endParaRPr b="1" sz="1350">
              <a:solidFill>
                <a:schemeClr val="accent2"/>
              </a:solidFill>
              <a:highlight>
                <a:srgbClr val="FFFFFF"/>
              </a:highlight>
            </a:endParaRPr>
          </a:p>
          <a:p>
            <a:pPr indent="0" lvl="0" marL="0" rtl="0" algn="ctr">
              <a:spcBef>
                <a:spcPts val="0"/>
              </a:spcBef>
              <a:spcAft>
                <a:spcPts val="0"/>
              </a:spcAft>
              <a:buNone/>
            </a:pPr>
            <a:r>
              <a:rPr b="1" lang="en-GB" sz="1350">
                <a:solidFill>
                  <a:schemeClr val="accent2"/>
                </a:solidFill>
                <a:highlight>
                  <a:srgbClr val="FFFFFF"/>
                </a:highlight>
              </a:rPr>
              <a:t>'fast food','salad',</a:t>
            </a:r>
            <a:endParaRPr b="1" sz="1350">
              <a:solidFill>
                <a:schemeClr val="accent2"/>
              </a:solidFill>
              <a:highlight>
                <a:srgbClr val="FFFFFF"/>
              </a:highlight>
            </a:endParaRPr>
          </a:p>
          <a:p>
            <a:pPr indent="0" lvl="0" marL="0" rtl="0" algn="ctr">
              <a:spcBef>
                <a:spcPts val="0"/>
              </a:spcBef>
              <a:spcAft>
                <a:spcPts val="0"/>
              </a:spcAft>
              <a:buNone/>
            </a:pPr>
            <a:r>
              <a:rPr b="1" lang="en-GB" sz="1350">
                <a:solidFill>
                  <a:schemeClr val="accent2"/>
                </a:solidFill>
                <a:highlight>
                  <a:srgbClr val="FFFFFF"/>
                </a:highlight>
              </a:rPr>
              <a:t>'burger','biryani', 'mughlai','asian','seafood, 'momos',pizza','hyderabadi', 'japanese','sushi', 'finger food','kebab', 'arabian', 'south indian', 'street food',</a:t>
            </a:r>
            <a:endParaRPr b="1" sz="1350">
              <a:solidFill>
                <a:schemeClr val="accent2"/>
              </a:solidFill>
              <a:highlight>
                <a:srgbClr val="FFFFFF"/>
              </a:highlight>
            </a:endParaRPr>
          </a:p>
          <a:p>
            <a:pPr indent="0" lvl="0" marL="0" rtl="0" algn="ctr">
              <a:spcBef>
                <a:spcPts val="0"/>
              </a:spcBef>
              <a:spcAft>
                <a:spcPts val="0"/>
              </a:spcAft>
              <a:buNone/>
            </a:pPr>
            <a:r>
              <a:rPr b="1" lang="en-GB" sz="1350">
                <a:solidFill>
                  <a:schemeClr val="accent2"/>
                </a:solidFill>
                <a:highlight>
                  <a:srgbClr val="FFFFFF"/>
                </a:highlight>
              </a:rPr>
              <a:t>'lebanese','andhra', 'thai', 'north eastern'</a:t>
            </a:r>
            <a:endParaRPr b="1" sz="1700"/>
          </a:p>
        </p:txBody>
      </p:sp>
      <p:sp>
        <p:nvSpPr>
          <p:cNvPr id="198" name="Google Shape;198;gf645cc9ad5_0_64"/>
          <p:cNvSpPr txBox="1"/>
          <p:nvPr/>
        </p:nvSpPr>
        <p:spPr>
          <a:xfrm>
            <a:off x="846313" y="1246675"/>
            <a:ext cx="15651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800">
                <a:solidFill>
                  <a:srgbClr val="134F5C"/>
                </a:solidFill>
                <a:latin typeface="Montserrat"/>
                <a:ea typeface="Montserrat"/>
                <a:cs typeface="Montserrat"/>
                <a:sym typeface="Montserrat"/>
              </a:rPr>
              <a:t>Cluster 0</a:t>
            </a:r>
            <a:endParaRPr/>
          </a:p>
        </p:txBody>
      </p:sp>
      <p:sp>
        <p:nvSpPr>
          <p:cNvPr id="199" name="Google Shape;199;gf645cc9ad5_0_64"/>
          <p:cNvSpPr txBox="1"/>
          <p:nvPr/>
        </p:nvSpPr>
        <p:spPr>
          <a:xfrm>
            <a:off x="3717000" y="1221100"/>
            <a:ext cx="171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800">
                <a:solidFill>
                  <a:srgbClr val="134F5C"/>
                </a:solidFill>
                <a:latin typeface="Montserrat"/>
                <a:ea typeface="Montserrat"/>
                <a:cs typeface="Montserrat"/>
                <a:sym typeface="Montserrat"/>
              </a:rPr>
              <a:t>Cluster 1</a:t>
            </a:r>
            <a:endParaRPr/>
          </a:p>
        </p:txBody>
      </p:sp>
      <p:sp>
        <p:nvSpPr>
          <p:cNvPr id="200" name="Google Shape;200;gf645cc9ad5_0_64"/>
          <p:cNvSpPr txBox="1"/>
          <p:nvPr/>
        </p:nvSpPr>
        <p:spPr>
          <a:xfrm>
            <a:off x="6822288" y="1246675"/>
            <a:ext cx="1475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800">
                <a:solidFill>
                  <a:srgbClr val="134F5C"/>
                </a:solidFill>
                <a:latin typeface="Montserrat"/>
                <a:ea typeface="Montserrat"/>
                <a:cs typeface="Montserrat"/>
                <a:sym typeface="Montserrat"/>
              </a:rPr>
              <a:t>Cluster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f645cc9ad5_0_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gf645cc9ad5_0_84"/>
          <p:cNvPicPr preferRelativeResize="0"/>
          <p:nvPr/>
        </p:nvPicPr>
        <p:blipFill>
          <a:blip r:embed="rId3">
            <a:alphaModFix/>
          </a:blip>
          <a:stretch>
            <a:fillRect/>
          </a:stretch>
        </p:blipFill>
        <p:spPr>
          <a:xfrm>
            <a:off x="328600" y="1152475"/>
            <a:ext cx="8486775" cy="3219450"/>
          </a:xfrm>
          <a:prstGeom prst="rect">
            <a:avLst/>
          </a:prstGeom>
          <a:noFill/>
          <a:ln>
            <a:noFill/>
          </a:ln>
        </p:spPr>
      </p:pic>
      <p:sp>
        <p:nvSpPr>
          <p:cNvPr id="207" name="Google Shape;207;gf645cc9ad5_0_84"/>
          <p:cNvSpPr txBox="1"/>
          <p:nvPr/>
        </p:nvSpPr>
        <p:spPr>
          <a:xfrm>
            <a:off x="1824150" y="279100"/>
            <a:ext cx="5881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solidFill>
                  <a:schemeClr val="dk1"/>
                </a:solidFill>
                <a:latin typeface="Montserrat"/>
                <a:ea typeface="Montserrat"/>
                <a:cs typeface="Montserrat"/>
                <a:sym typeface="Montserrat"/>
              </a:rPr>
              <a:t>Hierarchical Clustering</a:t>
            </a:r>
            <a:endParaRPr sz="2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f645cc9ad5_0_9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Cuisines in different clusters (</a:t>
            </a:r>
            <a:r>
              <a:rPr b="1" lang="en-GB" sz="3200">
                <a:latin typeface="Montserrat"/>
                <a:ea typeface="Montserrat"/>
                <a:cs typeface="Montserrat"/>
                <a:sym typeface="Montserrat"/>
              </a:rPr>
              <a:t>Hierarchical</a:t>
            </a:r>
            <a:r>
              <a:rPr b="1" lang="en-GB" sz="3200">
                <a:latin typeface="Montserrat"/>
                <a:ea typeface="Montserrat"/>
                <a:cs typeface="Montserrat"/>
                <a:sym typeface="Montserrat"/>
              </a:rPr>
              <a:t>)</a:t>
            </a:r>
            <a:endParaRPr/>
          </a:p>
          <a:p>
            <a:pPr indent="0" lvl="0" marL="0" rtl="0" algn="l">
              <a:spcBef>
                <a:spcPts val="0"/>
              </a:spcBef>
              <a:spcAft>
                <a:spcPts val="0"/>
              </a:spcAft>
              <a:buNone/>
            </a:pPr>
            <a:r>
              <a:t/>
            </a:r>
            <a:endParaRPr/>
          </a:p>
        </p:txBody>
      </p:sp>
      <p:sp>
        <p:nvSpPr>
          <p:cNvPr id="213" name="Google Shape;213;gf645cc9ad5_0_91"/>
          <p:cNvSpPr txBox="1"/>
          <p:nvPr/>
        </p:nvSpPr>
        <p:spPr>
          <a:xfrm>
            <a:off x="846313" y="1399075"/>
            <a:ext cx="15651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800">
                <a:solidFill>
                  <a:srgbClr val="134F5C"/>
                </a:solidFill>
                <a:latin typeface="Montserrat"/>
                <a:ea typeface="Montserrat"/>
                <a:cs typeface="Montserrat"/>
                <a:sym typeface="Montserrat"/>
              </a:rPr>
              <a:t>Cluster 0</a:t>
            </a:r>
            <a:endParaRPr/>
          </a:p>
        </p:txBody>
      </p:sp>
      <p:sp>
        <p:nvSpPr>
          <p:cNvPr id="214" name="Google Shape;214;gf645cc9ad5_0_91"/>
          <p:cNvSpPr txBox="1"/>
          <p:nvPr/>
        </p:nvSpPr>
        <p:spPr>
          <a:xfrm>
            <a:off x="3761850" y="1373500"/>
            <a:ext cx="171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800">
                <a:solidFill>
                  <a:srgbClr val="134F5C"/>
                </a:solidFill>
                <a:latin typeface="Montserrat"/>
                <a:ea typeface="Montserrat"/>
                <a:cs typeface="Montserrat"/>
                <a:sym typeface="Montserrat"/>
              </a:rPr>
              <a:t>Cluster 2</a:t>
            </a:r>
            <a:endParaRPr/>
          </a:p>
        </p:txBody>
      </p:sp>
      <p:sp>
        <p:nvSpPr>
          <p:cNvPr id="215" name="Google Shape;215;gf645cc9ad5_0_91"/>
          <p:cNvSpPr txBox="1"/>
          <p:nvPr/>
        </p:nvSpPr>
        <p:spPr>
          <a:xfrm>
            <a:off x="6822288" y="1399075"/>
            <a:ext cx="1475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800">
                <a:solidFill>
                  <a:srgbClr val="134F5C"/>
                </a:solidFill>
                <a:latin typeface="Montserrat"/>
                <a:ea typeface="Montserrat"/>
                <a:cs typeface="Montserrat"/>
                <a:sym typeface="Montserrat"/>
              </a:rPr>
              <a:t>Cluster 1</a:t>
            </a:r>
            <a:endParaRPr/>
          </a:p>
        </p:txBody>
      </p:sp>
      <p:sp>
        <p:nvSpPr>
          <p:cNvPr id="216" name="Google Shape;216;gf645cc9ad5_0_91"/>
          <p:cNvSpPr txBox="1"/>
          <p:nvPr/>
        </p:nvSpPr>
        <p:spPr>
          <a:xfrm>
            <a:off x="410288" y="2192975"/>
            <a:ext cx="2532000" cy="288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50">
                <a:solidFill>
                  <a:schemeClr val="accent2"/>
                </a:solidFill>
                <a:highlight>
                  <a:srgbClr val="FFFFFF"/>
                </a:highlight>
              </a:rPr>
              <a:t>'north indian', 'chinese', 'continental', 'mediterranean', 'european', 'seafood', 'biryani', 'hyderabadi', 'american', 'south indian', 'andhra', 'kebab', 'bbq', 'mughlai', 'italian', 'asian', 'beverages', 'modern indian', 'desserts', 'spanish', 'japanese', 'salad', 'sushi', 'mexican', 'bakery', 'juices', 'thai', 'malaysian', 'indonesian', 'goan', 'finger food', 'healthy food'</a:t>
            </a:r>
            <a:endParaRPr sz="1350">
              <a:solidFill>
                <a:schemeClr val="accent2"/>
              </a:solidFill>
              <a:highlight>
                <a:srgbClr val="FFFFFF"/>
              </a:highlight>
            </a:endParaRPr>
          </a:p>
        </p:txBody>
      </p:sp>
      <p:sp>
        <p:nvSpPr>
          <p:cNvPr id="217" name="Google Shape;217;gf645cc9ad5_0_91"/>
          <p:cNvSpPr txBox="1"/>
          <p:nvPr/>
        </p:nvSpPr>
        <p:spPr>
          <a:xfrm>
            <a:off x="3535350" y="2192975"/>
            <a:ext cx="2202900" cy="16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50"/>
              <a:t>'ice cream', 'desserts', 'cafe', 'bakery', 'continental', 'fast food', 'beverages', 'burger', 'biryani', 'mithai', 'american', 'wraps'</a:t>
            </a:r>
            <a:endParaRPr sz="1350"/>
          </a:p>
          <a:p>
            <a:pPr indent="0" lvl="0" marL="0" rtl="0" algn="ctr">
              <a:spcBef>
                <a:spcPts val="0"/>
              </a:spcBef>
              <a:spcAft>
                <a:spcPts val="0"/>
              </a:spcAft>
              <a:buNone/>
            </a:pPr>
            <a:r>
              <a:t/>
            </a:r>
            <a:endParaRPr sz="1350"/>
          </a:p>
        </p:txBody>
      </p:sp>
      <p:sp>
        <p:nvSpPr>
          <p:cNvPr id="218" name="Google Shape;218;gf645cc9ad5_0_91"/>
          <p:cNvSpPr txBox="1"/>
          <p:nvPr/>
        </p:nvSpPr>
        <p:spPr>
          <a:xfrm>
            <a:off x="6331313" y="2192975"/>
            <a:ext cx="24024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50"/>
              <a:t>'north indian', 'continental', 'american', 'chinese', 'fast food', 'salad', 'burger', 'biryani', 'mughlai', 'asian', 'seafood', 'momos', 'pizza', 'hyderabadi', 'japanese', 'sushi', 'finger food', 'kebab', 'arabian', 'south indian', 'street food', 'lebanese', 'italian', 'thai', 'north eastern'</a:t>
            </a:r>
            <a:endParaRPr sz="13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f20411d364_0_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LDA top 15 word of each topic</a:t>
            </a:r>
            <a:endParaRPr/>
          </a:p>
        </p:txBody>
      </p:sp>
      <p:pic>
        <p:nvPicPr>
          <p:cNvPr id="224" name="Google Shape;224;gf20411d364_0_53"/>
          <p:cNvPicPr preferRelativeResize="0"/>
          <p:nvPr/>
        </p:nvPicPr>
        <p:blipFill>
          <a:blip r:embed="rId3">
            <a:alphaModFix/>
          </a:blip>
          <a:stretch>
            <a:fillRect/>
          </a:stretch>
        </p:blipFill>
        <p:spPr>
          <a:xfrm>
            <a:off x="311700" y="1414350"/>
            <a:ext cx="8839201" cy="3456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NMF Top 15 word of each Topic</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230" name="Google Shape;230;p20"/>
          <p:cNvPicPr preferRelativeResize="0"/>
          <p:nvPr/>
        </p:nvPicPr>
        <p:blipFill>
          <a:blip r:embed="rId3">
            <a:alphaModFix/>
          </a:blip>
          <a:stretch>
            <a:fillRect/>
          </a:stretch>
        </p:blipFill>
        <p:spPr>
          <a:xfrm>
            <a:off x="152400" y="1170125"/>
            <a:ext cx="8839199" cy="3585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Logistic </a:t>
            </a:r>
            <a:r>
              <a:rPr b="1" lang="en-GB" sz="3200">
                <a:latin typeface="Montserrat"/>
                <a:ea typeface="Montserrat"/>
                <a:cs typeface="Montserrat"/>
                <a:sym typeface="Montserrat"/>
              </a:rPr>
              <a:t>Regression</a:t>
            </a:r>
            <a:endParaRPr/>
          </a:p>
        </p:txBody>
      </p:sp>
      <p:sp>
        <p:nvSpPr>
          <p:cNvPr id="236" name="Google Shape;236;p18"/>
          <p:cNvSpPr txBox="1"/>
          <p:nvPr>
            <p:ph idx="1" type="body"/>
          </p:nvPr>
        </p:nvSpPr>
        <p:spPr>
          <a:xfrm>
            <a:off x="419274" y="1766650"/>
            <a:ext cx="3256500" cy="286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 = 10</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t>
            </a:r>
            <a:r>
              <a:rPr b="1" lang="en-GB" sz="2200">
                <a:solidFill>
                  <a:schemeClr val="lt1"/>
                </a:solidFill>
                <a:latin typeface="Montserrat"/>
                <a:ea typeface="Montserrat"/>
                <a:cs typeface="Montserrat"/>
                <a:sym typeface="Montserrat"/>
              </a:rPr>
              <a:t>ax_iter = 1000</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Penalty = L2 </a:t>
            </a:r>
            <a:endParaRPr/>
          </a:p>
        </p:txBody>
      </p:sp>
      <p:pic>
        <p:nvPicPr>
          <p:cNvPr id="237" name="Google Shape;237;p18"/>
          <p:cNvPicPr preferRelativeResize="0"/>
          <p:nvPr/>
        </p:nvPicPr>
        <p:blipFill rotWithShape="1">
          <a:blip r:embed="rId3">
            <a:alphaModFix/>
          </a:blip>
          <a:srcRect b="0" l="0" r="0" t="9444"/>
          <a:stretch/>
        </p:blipFill>
        <p:spPr>
          <a:xfrm>
            <a:off x="3895150" y="2043450"/>
            <a:ext cx="5040001" cy="1915200"/>
          </a:xfrm>
          <a:prstGeom prst="rect">
            <a:avLst/>
          </a:prstGeom>
          <a:noFill/>
          <a:ln>
            <a:noFill/>
          </a:ln>
        </p:spPr>
      </p:pic>
      <p:pic>
        <p:nvPicPr>
          <p:cNvPr id="238" name="Google Shape;238;p18"/>
          <p:cNvPicPr preferRelativeResize="0"/>
          <p:nvPr/>
        </p:nvPicPr>
        <p:blipFill rotWithShape="1">
          <a:blip r:embed="rId4">
            <a:alphaModFix/>
          </a:blip>
          <a:srcRect b="89806" l="55175" r="0" t="0"/>
          <a:stretch/>
        </p:blipFill>
        <p:spPr>
          <a:xfrm>
            <a:off x="5624313" y="1766650"/>
            <a:ext cx="2420799" cy="233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Random Forest Metrics</a:t>
            </a:r>
            <a:endParaRPr b="1" sz="3200">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3200">
              <a:latin typeface="Montserrat"/>
              <a:ea typeface="Montserrat"/>
              <a:cs typeface="Montserrat"/>
              <a:sym typeface="Montserrat"/>
            </a:endParaRPr>
          </a:p>
        </p:txBody>
      </p:sp>
      <p:sp>
        <p:nvSpPr>
          <p:cNvPr id="244" name="Google Shape;244;p21"/>
          <p:cNvSpPr txBox="1"/>
          <p:nvPr>
            <p:ph idx="1" type="body"/>
          </p:nvPr>
        </p:nvSpPr>
        <p:spPr>
          <a:xfrm>
            <a:off x="416850" y="1802800"/>
            <a:ext cx="3400500" cy="19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max_depth=15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n_estimators=125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criterion: entropy</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pic>
        <p:nvPicPr>
          <p:cNvPr id="245" name="Google Shape;245;p21"/>
          <p:cNvPicPr preferRelativeResize="0"/>
          <p:nvPr/>
        </p:nvPicPr>
        <p:blipFill rotWithShape="1">
          <a:blip r:embed="rId3">
            <a:alphaModFix/>
          </a:blip>
          <a:srcRect b="89806" l="55175" r="0" t="0"/>
          <a:stretch/>
        </p:blipFill>
        <p:spPr>
          <a:xfrm>
            <a:off x="5185763" y="1802800"/>
            <a:ext cx="2420799" cy="233025"/>
          </a:xfrm>
          <a:prstGeom prst="rect">
            <a:avLst/>
          </a:prstGeom>
          <a:noFill/>
          <a:ln>
            <a:noFill/>
          </a:ln>
        </p:spPr>
      </p:pic>
      <p:pic>
        <p:nvPicPr>
          <p:cNvPr id="246" name="Google Shape;246;p21"/>
          <p:cNvPicPr preferRelativeResize="0"/>
          <p:nvPr/>
        </p:nvPicPr>
        <p:blipFill>
          <a:blip r:embed="rId4">
            <a:alphaModFix/>
          </a:blip>
          <a:stretch>
            <a:fillRect/>
          </a:stretch>
        </p:blipFill>
        <p:spPr>
          <a:xfrm>
            <a:off x="3890025" y="2188225"/>
            <a:ext cx="5040000" cy="18261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XGBoost Modelling</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252" name="Google Shape;252;p23"/>
          <p:cNvSpPr txBox="1"/>
          <p:nvPr>
            <p:ph idx="1" type="body"/>
          </p:nvPr>
        </p:nvSpPr>
        <p:spPr>
          <a:xfrm>
            <a:off x="311700" y="1776613"/>
            <a:ext cx="3642600" cy="22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 15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n_estimators=125</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criterion: entropy</a:t>
            </a:r>
            <a:endParaRPr b="1" sz="2200">
              <a:solidFill>
                <a:schemeClr val="lt1"/>
              </a:solidFill>
              <a:latin typeface="Montserrat"/>
              <a:ea typeface="Montserrat"/>
              <a:cs typeface="Montserrat"/>
              <a:sym typeface="Montserrat"/>
            </a:endParaRPr>
          </a:p>
        </p:txBody>
      </p:sp>
      <p:pic>
        <p:nvPicPr>
          <p:cNvPr id="253" name="Google Shape;253;p23"/>
          <p:cNvPicPr preferRelativeResize="0"/>
          <p:nvPr/>
        </p:nvPicPr>
        <p:blipFill rotWithShape="1">
          <a:blip r:embed="rId3">
            <a:alphaModFix/>
          </a:blip>
          <a:srcRect b="89806" l="55175" r="0" t="0"/>
          <a:stretch/>
        </p:blipFill>
        <p:spPr>
          <a:xfrm>
            <a:off x="5319763" y="1776625"/>
            <a:ext cx="2420799" cy="233025"/>
          </a:xfrm>
          <a:prstGeom prst="rect">
            <a:avLst/>
          </a:prstGeom>
          <a:noFill/>
          <a:ln>
            <a:noFill/>
          </a:ln>
        </p:spPr>
      </p:pic>
      <p:pic>
        <p:nvPicPr>
          <p:cNvPr id="254" name="Google Shape;254;p23"/>
          <p:cNvPicPr preferRelativeResize="0"/>
          <p:nvPr/>
        </p:nvPicPr>
        <p:blipFill>
          <a:blip r:embed="rId4">
            <a:alphaModFix/>
          </a:blip>
          <a:stretch>
            <a:fillRect/>
          </a:stretch>
        </p:blipFill>
        <p:spPr>
          <a:xfrm>
            <a:off x="3954288" y="2065688"/>
            <a:ext cx="5040001" cy="181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f20411d364_0_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latin typeface="Montserrat"/>
                <a:ea typeface="Montserrat"/>
                <a:cs typeface="Montserrat"/>
                <a:sym typeface="Montserrat"/>
              </a:rPr>
              <a:t>LightGBM</a:t>
            </a:r>
            <a:endParaRPr/>
          </a:p>
        </p:txBody>
      </p:sp>
      <p:sp>
        <p:nvSpPr>
          <p:cNvPr id="260" name="Google Shape;260;gf20411d364_0_67"/>
          <p:cNvSpPr txBox="1"/>
          <p:nvPr>
            <p:ph idx="1" type="body"/>
          </p:nvPr>
        </p:nvSpPr>
        <p:spPr>
          <a:xfrm>
            <a:off x="293956" y="1780382"/>
            <a:ext cx="3154200" cy="17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max_depth=25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 125</a:t>
            </a:r>
            <a:endParaRPr/>
          </a:p>
        </p:txBody>
      </p:sp>
      <p:pic>
        <p:nvPicPr>
          <p:cNvPr id="261" name="Google Shape;261;gf20411d364_0_67"/>
          <p:cNvPicPr preferRelativeResize="0"/>
          <p:nvPr/>
        </p:nvPicPr>
        <p:blipFill rotWithShape="1">
          <a:blip r:embed="rId3">
            <a:alphaModFix/>
          </a:blip>
          <a:srcRect b="89806" l="55175" r="0" t="0"/>
          <a:stretch/>
        </p:blipFill>
        <p:spPr>
          <a:xfrm>
            <a:off x="5424963" y="1780375"/>
            <a:ext cx="2420799" cy="233025"/>
          </a:xfrm>
          <a:prstGeom prst="rect">
            <a:avLst/>
          </a:prstGeom>
          <a:noFill/>
          <a:ln>
            <a:noFill/>
          </a:ln>
        </p:spPr>
      </p:pic>
      <p:pic>
        <p:nvPicPr>
          <p:cNvPr id="262" name="Google Shape;262;gf20411d364_0_67"/>
          <p:cNvPicPr preferRelativeResize="0"/>
          <p:nvPr/>
        </p:nvPicPr>
        <p:blipFill rotWithShape="1">
          <a:blip r:embed="rId4">
            <a:alphaModFix/>
          </a:blip>
          <a:srcRect b="0" l="0" r="0" t="2162"/>
          <a:stretch/>
        </p:blipFill>
        <p:spPr>
          <a:xfrm>
            <a:off x="3931850" y="2087075"/>
            <a:ext cx="5040000" cy="176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AUC-ROC curve comparison </a:t>
            </a:r>
            <a:endParaRPr b="1" sz="3200">
              <a:latin typeface="Montserrat"/>
              <a:ea typeface="Montserrat"/>
              <a:cs typeface="Montserrat"/>
              <a:sym typeface="Montserrat"/>
            </a:endParaRPr>
          </a:p>
        </p:txBody>
      </p:sp>
      <p:pic>
        <p:nvPicPr>
          <p:cNvPr id="268" name="Google Shape;268;p25"/>
          <p:cNvPicPr preferRelativeResize="0"/>
          <p:nvPr/>
        </p:nvPicPr>
        <p:blipFill>
          <a:blip r:embed="rId3">
            <a:alphaModFix/>
          </a:blip>
          <a:stretch>
            <a:fillRect/>
          </a:stretch>
        </p:blipFill>
        <p:spPr>
          <a:xfrm>
            <a:off x="1517300" y="1017725"/>
            <a:ext cx="5886450" cy="378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365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Introduction</a:t>
            </a:r>
            <a:endParaRPr/>
          </a:p>
        </p:txBody>
      </p:sp>
      <p:sp>
        <p:nvSpPr>
          <p:cNvPr id="67" name="Google Shape;67;p3"/>
          <p:cNvSpPr txBox="1"/>
          <p:nvPr>
            <p:ph idx="1" type="body"/>
          </p:nvPr>
        </p:nvSpPr>
        <p:spPr>
          <a:xfrm>
            <a:off x="311700" y="1032750"/>
            <a:ext cx="8520600" cy="30780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200">
                <a:solidFill>
                  <a:schemeClr val="lt1"/>
                </a:solidFill>
                <a:latin typeface="Montserrat"/>
                <a:ea typeface="Montserrat"/>
                <a:cs typeface="Montserrat"/>
                <a:sym typeface="Montserrat"/>
              </a:rPr>
              <a:t>In today’s digitized modern world, the popularity of food apps is increasing due to their functionality to view, book, and order food with a few clicks on the phone for their favorite restaurant or cafes, by surveying the user ratings and reviews of the previously visited customers. Zomato is a site where someone can give a review of a restaurant, how the restaurant is, and someone's opinion about the restaurant.</a:t>
            </a:r>
            <a:endParaRPr b="1" sz="22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1800"/>
              <a:buNone/>
            </a:pPr>
            <a:r>
              <a:t/>
            </a:r>
            <a:endParaRPr sz="2400"/>
          </a:p>
          <a:p>
            <a:pPr indent="0" lvl="0" marL="0" rtl="0" algn="ctr">
              <a:lnSpc>
                <a:spcPct val="115000"/>
              </a:lnSpc>
              <a:spcBef>
                <a:spcPts val="0"/>
              </a:spcBef>
              <a:spcAft>
                <a:spcPts val="0"/>
              </a:spcAft>
              <a:buSzPts val="1800"/>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f7ed0a0bd6_1_3"/>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Score Matrix</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274" name="Google Shape;274;gf7ed0a0bd6_1_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75" name="Google Shape;275;gf7ed0a0bd6_1_3"/>
          <p:cNvPicPr preferRelativeResize="0"/>
          <p:nvPr/>
        </p:nvPicPr>
        <p:blipFill>
          <a:blip r:embed="rId3">
            <a:alphaModFix/>
          </a:blip>
          <a:stretch>
            <a:fillRect/>
          </a:stretch>
        </p:blipFill>
        <p:spPr>
          <a:xfrm>
            <a:off x="491000" y="1152475"/>
            <a:ext cx="8653000" cy="29882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Challenges</a:t>
            </a:r>
            <a:endParaRPr b="1" sz="3200">
              <a:latin typeface="Montserrat"/>
              <a:ea typeface="Montserrat"/>
              <a:cs typeface="Montserrat"/>
              <a:sym typeface="Montserrat"/>
            </a:endParaRPr>
          </a:p>
        </p:txBody>
      </p:sp>
      <p:sp>
        <p:nvSpPr>
          <p:cNvPr id="281" name="Google Shape;281;p26"/>
          <p:cNvSpPr txBox="1"/>
          <p:nvPr>
            <p:ph idx="1" type="body"/>
          </p:nvPr>
        </p:nvSpPr>
        <p:spPr>
          <a:xfrm>
            <a:off x="311700" y="2154600"/>
            <a:ext cx="4410000" cy="148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Finding optimum number of Cluster</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Text preprocessing </a:t>
            </a:r>
            <a:endParaRPr b="1">
              <a:solidFill>
                <a:schemeClr val="lt1"/>
              </a:solidFill>
              <a:latin typeface="Montserrat"/>
              <a:ea typeface="Montserrat"/>
              <a:cs typeface="Montserrat"/>
              <a:sym typeface="Montserrat"/>
            </a:endParaRPr>
          </a:p>
        </p:txBody>
      </p:sp>
      <p:pic>
        <p:nvPicPr>
          <p:cNvPr id="282" name="Google Shape;282;p26"/>
          <p:cNvPicPr preferRelativeResize="0"/>
          <p:nvPr/>
        </p:nvPicPr>
        <p:blipFill rotWithShape="1">
          <a:blip r:embed="rId3">
            <a:alphaModFix/>
          </a:blip>
          <a:srcRect b="0" l="0" r="0" t="0"/>
          <a:stretch/>
        </p:blipFill>
        <p:spPr>
          <a:xfrm>
            <a:off x="5408050" y="1563475"/>
            <a:ext cx="3361974" cy="25286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311700" y="2065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Conclusion</a:t>
            </a:r>
            <a:endParaRPr b="1" sz="3200">
              <a:latin typeface="Montserrat"/>
              <a:ea typeface="Montserrat"/>
              <a:cs typeface="Montserrat"/>
              <a:sym typeface="Montserrat"/>
            </a:endParaRPr>
          </a:p>
        </p:txBody>
      </p:sp>
      <p:sp>
        <p:nvSpPr>
          <p:cNvPr id="288" name="Google Shape;288;p27"/>
          <p:cNvSpPr txBox="1"/>
          <p:nvPr/>
        </p:nvSpPr>
        <p:spPr>
          <a:xfrm>
            <a:off x="2380875" y="1979050"/>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7"/>
          <p:cNvSpPr txBox="1"/>
          <p:nvPr/>
        </p:nvSpPr>
        <p:spPr>
          <a:xfrm>
            <a:off x="0" y="863925"/>
            <a:ext cx="4309800" cy="33246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120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lang="en-GB" sz="1700">
                <a:latin typeface="Times New Roman"/>
                <a:ea typeface="Times New Roman"/>
                <a:cs typeface="Times New Roman"/>
                <a:sym typeface="Times New Roman"/>
              </a:rPr>
              <a:t>We got best cluster as 3 in k means and in hierarchical</a:t>
            </a:r>
            <a:endParaRPr sz="1700">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 </a:t>
            </a:r>
            <a:r>
              <a:rPr lang="en-GB" sz="1700">
                <a:latin typeface="Times New Roman"/>
                <a:ea typeface="Times New Roman"/>
                <a:cs typeface="Times New Roman"/>
                <a:sym typeface="Times New Roman"/>
              </a:rPr>
              <a:t>Best no of cluster for sentiment analysis (unsupervised) is 2 i.e. for positive and negative reviews</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lang="en-GB" sz="1700">
                <a:latin typeface="Times New Roman"/>
                <a:ea typeface="Times New Roman"/>
                <a:cs typeface="Times New Roman"/>
                <a:sym typeface="Times New Roman"/>
              </a:rPr>
              <a:t>Best model we found for </a:t>
            </a:r>
            <a:r>
              <a:rPr lang="en-GB" sz="1700">
                <a:latin typeface="Times New Roman"/>
                <a:ea typeface="Times New Roman"/>
                <a:cs typeface="Times New Roman"/>
                <a:sym typeface="Times New Roman"/>
              </a:rPr>
              <a:t>sentiment</a:t>
            </a:r>
            <a:r>
              <a:rPr lang="en-GB" sz="1700">
                <a:latin typeface="Times New Roman"/>
                <a:ea typeface="Times New Roman"/>
                <a:cs typeface="Times New Roman"/>
                <a:sym typeface="Times New Roman"/>
              </a:rPr>
              <a:t> </a:t>
            </a:r>
            <a:r>
              <a:rPr lang="en-GB" sz="1700">
                <a:latin typeface="Times New Roman"/>
                <a:ea typeface="Times New Roman"/>
                <a:cs typeface="Times New Roman"/>
                <a:sym typeface="Times New Roman"/>
              </a:rPr>
              <a:t>analysis(Supervised)</a:t>
            </a:r>
            <a:r>
              <a:rPr lang="en-GB" sz="1700">
                <a:latin typeface="Times New Roman"/>
                <a:ea typeface="Times New Roman"/>
                <a:cs typeface="Times New Roman"/>
                <a:sym typeface="Times New Roman"/>
              </a:rPr>
              <a:t> are </a:t>
            </a:r>
            <a:r>
              <a:rPr lang="en-GB" sz="1700">
                <a:latin typeface="Times New Roman"/>
                <a:ea typeface="Times New Roman"/>
                <a:cs typeface="Times New Roman"/>
                <a:sym typeface="Times New Roman"/>
              </a:rPr>
              <a:t>Lightgbm</a:t>
            </a:r>
            <a:r>
              <a:rPr b="0" i="0" lang="en-GB" sz="1700" u="none" cap="none" strike="noStrike">
                <a:solidFill>
                  <a:srgbClr val="000000"/>
                </a:solidFill>
                <a:latin typeface="Times New Roman"/>
                <a:ea typeface="Times New Roman"/>
                <a:cs typeface="Times New Roman"/>
                <a:sym typeface="Times New Roman"/>
              </a:rPr>
              <a:t> a</a:t>
            </a:r>
            <a:r>
              <a:rPr lang="en-GB" sz="1700">
                <a:latin typeface="Times New Roman"/>
                <a:ea typeface="Times New Roman"/>
                <a:cs typeface="Times New Roman"/>
                <a:sym typeface="Times New Roman"/>
              </a:rPr>
              <a:t>nd</a:t>
            </a:r>
            <a:r>
              <a:rPr b="0" i="0" lang="en-GB" sz="1700" u="none" cap="none" strike="noStrike">
                <a:solidFill>
                  <a:srgbClr val="000000"/>
                </a:solidFill>
                <a:latin typeface="Times New Roman"/>
                <a:ea typeface="Times New Roman"/>
                <a:cs typeface="Times New Roman"/>
                <a:sym typeface="Times New Roman"/>
              </a:rPr>
              <a:t> </a:t>
            </a:r>
            <a:r>
              <a:rPr lang="en-GB" sz="1700">
                <a:latin typeface="Times New Roman"/>
                <a:ea typeface="Times New Roman"/>
                <a:cs typeface="Times New Roman"/>
                <a:sym typeface="Times New Roman"/>
              </a:rPr>
              <a:t>logistic</a:t>
            </a:r>
            <a:r>
              <a:rPr b="0" i="0" lang="en-GB" sz="1700" u="none" cap="none" strike="noStrike">
                <a:solidFill>
                  <a:srgbClr val="000000"/>
                </a:solidFill>
                <a:latin typeface="Times New Roman"/>
                <a:ea typeface="Times New Roman"/>
                <a:cs typeface="Times New Roman"/>
                <a:sym typeface="Times New Roman"/>
              </a:rPr>
              <a:t> </a:t>
            </a:r>
            <a:r>
              <a:rPr lang="en-GB" sz="1700">
                <a:latin typeface="Times New Roman"/>
                <a:ea typeface="Times New Roman"/>
                <a:cs typeface="Times New Roman"/>
                <a:sym typeface="Times New Roman"/>
              </a:rPr>
              <a:t>regression </a:t>
            </a:r>
            <a:endParaRPr sz="1700">
              <a:latin typeface="Times New Roman"/>
              <a:ea typeface="Times New Roman"/>
              <a:cs typeface="Times New Roman"/>
              <a:sym typeface="Times New Roman"/>
            </a:endParaRPr>
          </a:p>
        </p:txBody>
      </p:sp>
      <p:pic>
        <p:nvPicPr>
          <p:cNvPr id="290" name="Google Shape;290;p27"/>
          <p:cNvPicPr preferRelativeResize="0"/>
          <p:nvPr/>
        </p:nvPicPr>
        <p:blipFill rotWithShape="1">
          <a:blip r:embed="rId3">
            <a:alphaModFix/>
          </a:blip>
          <a:srcRect b="0" l="0" r="0" t="0"/>
          <a:stretch/>
        </p:blipFill>
        <p:spPr>
          <a:xfrm>
            <a:off x="5529398" y="1179563"/>
            <a:ext cx="3057149" cy="30571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311700" y="2148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4000">
                <a:latin typeface="Montserrat"/>
                <a:ea typeface="Montserrat"/>
                <a:cs typeface="Montserrat"/>
                <a:sym typeface="Montserrat"/>
              </a:rPr>
              <a:t>Thank You</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1001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sp>
        <p:nvSpPr>
          <p:cNvPr id="73" name="Google Shape;73;p4"/>
          <p:cNvSpPr txBox="1"/>
          <p:nvPr>
            <p:ph idx="1" type="body"/>
          </p:nvPr>
        </p:nvSpPr>
        <p:spPr>
          <a:xfrm>
            <a:off x="311700" y="2214100"/>
            <a:ext cx="8520600" cy="9657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400">
                <a:solidFill>
                  <a:schemeClr val="lt1"/>
                </a:solidFill>
                <a:latin typeface="Montserrat"/>
                <a:ea typeface="Montserrat"/>
                <a:cs typeface="Montserrat"/>
                <a:sym typeface="Montserrat"/>
              </a:rPr>
              <a:t>Create hotel clusters based on cuisines and sentiment analysis of the  </a:t>
            </a:r>
            <a:r>
              <a:rPr b="1" lang="en-GB" sz="2400">
                <a:solidFill>
                  <a:schemeClr val="lt1"/>
                </a:solidFill>
                <a:latin typeface="Montserrat"/>
                <a:ea typeface="Montserrat"/>
                <a:cs typeface="Montserrat"/>
                <a:sym typeface="Montserrat"/>
              </a:rPr>
              <a:t>customer</a:t>
            </a:r>
            <a:r>
              <a:rPr b="1" lang="en-GB" sz="2400">
                <a:solidFill>
                  <a:schemeClr val="lt1"/>
                </a:solidFill>
                <a:latin typeface="Montserrat"/>
                <a:ea typeface="Montserrat"/>
                <a:cs typeface="Montserrat"/>
                <a:sym typeface="Montserrat"/>
              </a:rPr>
              <a:t> reviews</a:t>
            </a:r>
            <a:endParaRPr sz="1850">
              <a:solidFill>
                <a:srgbClr val="82C6FF"/>
              </a:solidFill>
              <a:highlight>
                <a:srgbClr val="1E1E1E"/>
              </a:highlight>
              <a:latin typeface="Courier New"/>
              <a:ea typeface="Courier New"/>
              <a:cs typeface="Courier New"/>
              <a:sym typeface="Courier New"/>
            </a:endParaRPr>
          </a:p>
          <a:p>
            <a:pPr indent="0" lvl="0" marL="0" rtl="0" algn="ctr">
              <a:lnSpc>
                <a:spcPct val="115000"/>
              </a:lnSpc>
              <a:spcBef>
                <a:spcPts val="0"/>
              </a:spcBef>
              <a:spcAft>
                <a:spcPts val="0"/>
              </a:spcAft>
              <a:buSzPts val="1800"/>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733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Data Summary</a:t>
            </a:r>
            <a:endParaRPr/>
          </a:p>
        </p:txBody>
      </p:sp>
      <p:sp>
        <p:nvSpPr>
          <p:cNvPr id="79" name="Google Shape;79;p5"/>
          <p:cNvSpPr txBox="1"/>
          <p:nvPr>
            <p:ph idx="1" type="body"/>
          </p:nvPr>
        </p:nvSpPr>
        <p:spPr>
          <a:xfrm>
            <a:off x="311700" y="1702625"/>
            <a:ext cx="8520600" cy="20253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GB" sz="1600">
                <a:solidFill>
                  <a:srgbClr val="000000"/>
                </a:solidFill>
              </a:rPr>
              <a:t>Zomato Restaurant names and Metadata (clustering)</a:t>
            </a:r>
            <a:endParaRPr sz="1500">
              <a:solidFill>
                <a:srgbClr val="000000"/>
              </a:solidFill>
            </a:endParaRPr>
          </a:p>
          <a:p>
            <a:pPr indent="-323850" lvl="0" marL="1371600" rtl="0" algn="just">
              <a:lnSpc>
                <a:spcPct val="100000"/>
              </a:lnSpc>
              <a:spcBef>
                <a:spcPts val="1200"/>
              </a:spcBef>
              <a:spcAft>
                <a:spcPts val="0"/>
              </a:spcAft>
              <a:buClr>
                <a:srgbClr val="000000"/>
              </a:buClr>
              <a:buSzPts val="1500"/>
              <a:buChar char="●"/>
            </a:pPr>
            <a:r>
              <a:rPr lang="en-GB" sz="1500">
                <a:solidFill>
                  <a:srgbClr val="000000"/>
                </a:solidFill>
              </a:rPr>
              <a:t>Name: Name of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Links: URL Links of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Cost: Per person estimated Cost of dining</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Collection: Tagging of Restaurants w.r.t. Zomato categories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Cuisines: Cuisines served by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Timings: Restaurant Timings Zomato Restaurant reviews</a:t>
            </a:r>
            <a:endParaRPr sz="1500">
              <a:solidFill>
                <a:srgbClr val="000000"/>
              </a:solidFill>
            </a:endParaRPr>
          </a:p>
          <a:p>
            <a:pPr indent="0" lvl="0" marL="0" rtl="0" algn="just">
              <a:lnSpc>
                <a:spcPct val="100000"/>
              </a:lnSpc>
              <a:spcBef>
                <a:spcPts val="1200"/>
              </a:spcBef>
              <a:spcAft>
                <a:spcPts val="0"/>
              </a:spcAft>
              <a:buNone/>
            </a:pPr>
            <a:r>
              <a:t/>
            </a:r>
            <a:endParaRPr sz="1500">
              <a:solidFill>
                <a:srgbClr val="000000"/>
              </a:solidFill>
            </a:endParaRPr>
          </a:p>
          <a:p>
            <a:pPr indent="0" lvl="0" marL="0" rtl="0" algn="just">
              <a:lnSpc>
                <a:spcPct val="100000"/>
              </a:lnSpc>
              <a:spcBef>
                <a:spcPts val="1200"/>
              </a:spcBef>
              <a:spcAft>
                <a:spcPts val="1200"/>
              </a:spcAft>
              <a:buNone/>
            </a:pPr>
            <a:r>
              <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f645cc9ad5_0_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GB" sz="3200">
                <a:latin typeface="Montserrat"/>
                <a:ea typeface="Montserrat"/>
                <a:cs typeface="Montserrat"/>
                <a:sym typeface="Montserrat"/>
              </a:rPr>
              <a:t>Data Summary</a:t>
            </a:r>
            <a:endParaRPr/>
          </a:p>
          <a:p>
            <a:pPr indent="0" lvl="0" marL="0" rtl="0" algn="l">
              <a:spcBef>
                <a:spcPts val="0"/>
              </a:spcBef>
              <a:spcAft>
                <a:spcPts val="0"/>
              </a:spcAft>
              <a:buNone/>
            </a:pPr>
            <a:r>
              <a:t/>
            </a:r>
            <a:endParaRPr/>
          </a:p>
        </p:txBody>
      </p:sp>
      <p:sp>
        <p:nvSpPr>
          <p:cNvPr id="85" name="Google Shape;85;gf645cc9ad5_0_9"/>
          <p:cNvSpPr txBox="1"/>
          <p:nvPr>
            <p:ph idx="1" type="body"/>
          </p:nvPr>
        </p:nvSpPr>
        <p:spPr>
          <a:xfrm>
            <a:off x="311700" y="1860175"/>
            <a:ext cx="8520600" cy="20175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GB" sz="1600">
                <a:solidFill>
                  <a:srgbClr val="000000"/>
                </a:solidFill>
              </a:rPr>
              <a:t>Restaurant: Name of the Restaurant (sentiment analysis )</a:t>
            </a:r>
            <a:endParaRPr sz="1500">
              <a:solidFill>
                <a:srgbClr val="000000"/>
              </a:solidFill>
            </a:endParaRPr>
          </a:p>
          <a:p>
            <a:pPr indent="-323850" lvl="0" marL="1371600" rtl="0" algn="just">
              <a:lnSpc>
                <a:spcPct val="100000"/>
              </a:lnSpc>
              <a:spcBef>
                <a:spcPts val="1200"/>
              </a:spcBef>
              <a:spcAft>
                <a:spcPts val="0"/>
              </a:spcAft>
              <a:buClr>
                <a:srgbClr val="000000"/>
              </a:buClr>
              <a:buSzPts val="1500"/>
              <a:buChar char="●"/>
            </a:pPr>
            <a:r>
              <a:rPr lang="en-GB" sz="1500">
                <a:solidFill>
                  <a:srgbClr val="000000"/>
                </a:solidFill>
              </a:rPr>
              <a:t>Reviewer: Name of the Reviewer</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Review: Review Text</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Rating: Rating Provided by Reviewer</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MetaData: Reviewer Metadata - No. of Reviews and followers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Time: Date and Time of Review</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Pictures: No. of pictures posted with the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Pipeline</a:t>
            </a:r>
            <a:endParaRPr b="1" sz="3200">
              <a:latin typeface="Montserrat"/>
              <a:ea typeface="Montserrat"/>
              <a:cs typeface="Montserrat"/>
              <a:sym typeface="Montserrat"/>
            </a:endParaRPr>
          </a:p>
        </p:txBody>
      </p:sp>
      <p:sp>
        <p:nvSpPr>
          <p:cNvPr id="91" name="Google Shape;91;p6"/>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txBox="1"/>
          <p:nvPr/>
        </p:nvSpPr>
        <p:spPr>
          <a:xfrm>
            <a:off x="644500" y="13253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Cleaning</a:t>
            </a:r>
            <a:endParaRPr b="1" i="0" sz="1800" u="none" cap="none" strike="noStrike">
              <a:solidFill>
                <a:srgbClr val="FFFFFF"/>
              </a:solidFill>
              <a:latin typeface="Montserrat"/>
              <a:ea typeface="Montserrat"/>
              <a:cs typeface="Montserrat"/>
              <a:sym typeface="Montserrat"/>
            </a:endParaRPr>
          </a:p>
        </p:txBody>
      </p:sp>
      <p:sp>
        <p:nvSpPr>
          <p:cNvPr id="95" name="Google Shape;95;p6"/>
          <p:cNvSpPr txBox="1"/>
          <p:nvPr/>
        </p:nvSpPr>
        <p:spPr>
          <a:xfrm>
            <a:off x="3853175" y="1325325"/>
            <a:ext cx="2202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Exploration</a:t>
            </a:r>
            <a:endParaRPr b="0" i="0" sz="1400" u="none" cap="none" strike="noStrike">
              <a:solidFill>
                <a:srgbClr val="FFFFFF"/>
              </a:solidFill>
              <a:latin typeface="Arial"/>
              <a:ea typeface="Arial"/>
              <a:cs typeface="Arial"/>
              <a:sym typeface="Arial"/>
            </a:endParaRPr>
          </a:p>
        </p:txBody>
      </p:sp>
      <p:sp>
        <p:nvSpPr>
          <p:cNvPr id="96" name="Google Shape;96;p6"/>
          <p:cNvSpPr txBox="1"/>
          <p:nvPr/>
        </p:nvSpPr>
        <p:spPr>
          <a:xfrm>
            <a:off x="6874500" y="12964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Modeling</a:t>
            </a:r>
            <a:endParaRPr b="1" i="0" sz="1800" u="none" cap="none" strike="noStrike">
              <a:solidFill>
                <a:srgbClr val="FFFFFF"/>
              </a:solidFill>
              <a:latin typeface="Montserrat"/>
              <a:ea typeface="Montserrat"/>
              <a:cs typeface="Montserrat"/>
              <a:sym typeface="Montserrat"/>
            </a:endParaRPr>
          </a:p>
        </p:txBody>
      </p:sp>
      <p:sp>
        <p:nvSpPr>
          <p:cNvPr id="97" name="Google Shape;97;p6"/>
          <p:cNvSpPr txBox="1"/>
          <p:nvPr/>
        </p:nvSpPr>
        <p:spPr>
          <a:xfrm>
            <a:off x="533925" y="2189100"/>
            <a:ext cx="2331600" cy="287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Understanding and Cleaning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Null value analysis</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Missing value treatment</a:t>
            </a:r>
            <a:endParaRPr sz="1600">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Outlier Treatment</a:t>
            </a:r>
            <a:endParaRPr b="0" i="0" sz="1600" u="none" cap="none" strike="noStrike">
              <a:solidFill>
                <a:schemeClr val="lt1"/>
              </a:solidFill>
              <a:latin typeface="Montserrat"/>
              <a:ea typeface="Montserrat"/>
              <a:cs typeface="Montserrat"/>
              <a:sym typeface="Montserrat"/>
            </a:endParaRPr>
          </a:p>
        </p:txBody>
      </p:sp>
      <p:sp>
        <p:nvSpPr>
          <p:cNvPr id="98" name="Google Shape;98;p6"/>
          <p:cNvSpPr txBox="1"/>
          <p:nvPr/>
        </p:nvSpPr>
        <p:spPr>
          <a:xfrm>
            <a:off x="3372650" y="2189100"/>
            <a:ext cx="2545200" cy="189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Graphical</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Univariate analysis with visualization</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Bivariate Analysis</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0" i="0" lang="en-GB" sz="1600" u="none" cap="none" strike="noStrike">
                <a:solidFill>
                  <a:schemeClr val="lt1"/>
                </a:solidFill>
                <a:latin typeface="Montserrat"/>
                <a:ea typeface="Montserrat"/>
                <a:cs typeface="Montserrat"/>
                <a:sym typeface="Montserrat"/>
              </a:rPr>
              <a:t>with visualization</a:t>
            </a:r>
            <a:endParaRPr b="0" i="0" sz="1600" u="none" cap="none" strike="noStrike">
              <a:solidFill>
                <a:schemeClr val="lt1"/>
              </a:solidFill>
              <a:latin typeface="Montserrat"/>
              <a:ea typeface="Montserrat"/>
              <a:cs typeface="Montserrat"/>
              <a:sym typeface="Montserrat"/>
            </a:endParaRPr>
          </a:p>
        </p:txBody>
      </p:sp>
      <p:sp>
        <p:nvSpPr>
          <p:cNvPr id="99" name="Google Shape;99;p6"/>
          <p:cNvSpPr txBox="1"/>
          <p:nvPr/>
        </p:nvSpPr>
        <p:spPr>
          <a:xfrm>
            <a:off x="6362650" y="2189100"/>
            <a:ext cx="2331600" cy="189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Machine Learning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Clustering</a:t>
            </a:r>
            <a:endParaRPr sz="1600">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Topic Modeling</a:t>
            </a:r>
            <a:endParaRPr sz="1600">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600">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Classification</a:t>
            </a:r>
            <a:endParaRPr sz="16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Basic Exploration</a:t>
            </a:r>
            <a:endParaRPr b="1" sz="3200">
              <a:latin typeface="Montserrat"/>
              <a:ea typeface="Montserrat"/>
              <a:cs typeface="Montserrat"/>
              <a:sym typeface="Montserrat"/>
            </a:endParaRPr>
          </a:p>
        </p:txBody>
      </p:sp>
      <p:sp>
        <p:nvSpPr>
          <p:cNvPr id="105" name="Google Shape;105;p7"/>
          <p:cNvSpPr txBox="1"/>
          <p:nvPr>
            <p:ph idx="1" type="body"/>
          </p:nvPr>
        </p:nvSpPr>
        <p:spPr>
          <a:xfrm>
            <a:off x="311700" y="1411000"/>
            <a:ext cx="8520600" cy="192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of 105 </a:t>
            </a:r>
            <a:r>
              <a:rPr b="1" lang="en-GB">
                <a:solidFill>
                  <a:schemeClr val="lt1"/>
                </a:solidFill>
                <a:latin typeface="Montserrat"/>
                <a:ea typeface="Montserrat"/>
                <a:cs typeface="Montserrat"/>
                <a:sym typeface="Montserrat"/>
              </a:rPr>
              <a:t>restaurants</a:t>
            </a:r>
            <a:r>
              <a:rPr b="1" lang="en-GB">
                <a:solidFill>
                  <a:schemeClr val="lt1"/>
                </a:solidFill>
                <a:latin typeface="Montserrat"/>
                <a:ea typeface="Montserrat"/>
                <a:cs typeface="Montserrat"/>
                <a:sym typeface="Montserrat"/>
              </a:rPr>
              <a: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of 9000 reviews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3 years of  </a:t>
            </a:r>
            <a:r>
              <a:rPr b="1" lang="en-GB">
                <a:solidFill>
                  <a:schemeClr val="lt1"/>
                </a:solidFill>
                <a:latin typeface="Montserrat"/>
                <a:ea typeface="Montserrat"/>
                <a:cs typeface="Montserrat"/>
                <a:sym typeface="Montserrat"/>
              </a:rPr>
              <a:t>customer</a:t>
            </a:r>
            <a:r>
              <a:rPr b="1" lang="en-GB">
                <a:solidFill>
                  <a:schemeClr val="lt1"/>
                </a:solidFill>
                <a:latin typeface="Montserrat"/>
                <a:ea typeface="Montserrat"/>
                <a:cs typeface="Montserrat"/>
                <a:sym typeface="Montserrat"/>
              </a:rPr>
              <a:t>’s reviews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0.36 percent  null values were present.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50 percent of collection data is missing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Average price of a hotel ranges from 200 to 2800</a:t>
            </a:r>
            <a:endParaRPr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f20411d364_0_7"/>
          <p:cNvSpPr txBox="1"/>
          <p:nvPr>
            <p:ph type="title"/>
          </p:nvPr>
        </p:nvSpPr>
        <p:spPr>
          <a:xfrm>
            <a:off x="351900" y="434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15 Most expensive </a:t>
            </a:r>
            <a:r>
              <a:rPr b="1" lang="en-GB" sz="3200">
                <a:latin typeface="Montserrat"/>
                <a:ea typeface="Montserrat"/>
                <a:cs typeface="Montserrat"/>
                <a:sym typeface="Montserrat"/>
              </a:rPr>
              <a:t>Restaurants</a:t>
            </a:r>
            <a:endParaRPr/>
          </a:p>
        </p:txBody>
      </p:sp>
      <p:pic>
        <p:nvPicPr>
          <p:cNvPr id="111" name="Google Shape;111;gf20411d364_0_7"/>
          <p:cNvPicPr preferRelativeResize="0"/>
          <p:nvPr/>
        </p:nvPicPr>
        <p:blipFill>
          <a:blip r:embed="rId3">
            <a:alphaModFix/>
          </a:blip>
          <a:stretch>
            <a:fillRect/>
          </a:stretch>
        </p:blipFill>
        <p:spPr>
          <a:xfrm>
            <a:off x="224225" y="1174450"/>
            <a:ext cx="8296275" cy="374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