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3675" y="1653858"/>
            <a:ext cx="9144000" cy="2387600"/>
          </a:xfrm>
        </p:spPr>
        <p:txBody>
          <a:bodyPr/>
          <a:lstStyle/>
          <a:p>
            <a:r>
              <a:rPr lang="en-US" dirty="0"/>
              <a:t>Analyzing the Census Income Dataset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39055"/>
            <a:ext cx="9144000" cy="581025"/>
          </a:xfrm>
        </p:spPr>
        <p:txBody>
          <a:bodyPr/>
          <a:lstStyle/>
          <a:p>
            <a:r>
              <a:rPr lang="en-IN" altLang="en-US"/>
              <a:t>Aarzav Gupta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085" y="596265"/>
            <a:ext cx="10972800" cy="948055"/>
          </a:xfrm>
        </p:spPr>
        <p:txBody>
          <a:bodyPr/>
          <a:p>
            <a:r>
              <a:rPr lang="en-IN" altLang="en-US">
                <a:sym typeface="+mn-ea"/>
              </a:rPr>
              <a:t>Problem Statement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22120"/>
            <a:ext cx="10972800" cy="4405630"/>
          </a:xfrm>
        </p:spPr>
        <p:txBody>
          <a:bodyPr/>
          <a:p>
            <a:pPr algn="l"/>
            <a:r>
              <a:rPr sz="2000">
                <a:latin typeface="Arial" panose="020B0604020202020204" pitchFamily="34" charset="0"/>
                <a:sym typeface="+mn-ea"/>
              </a:rPr>
              <a:t>The challenge is to predict an individual's annual income category based on demographic attributes.</a:t>
            </a:r>
            <a:endParaRPr sz="2000">
              <a:latin typeface="Arial" panose="020B0604020202020204" pitchFamily="34" charset="0"/>
              <a:sym typeface="+mn-ea"/>
            </a:endParaRPr>
          </a:p>
          <a:p>
            <a:pPr algn="l"/>
            <a:endParaRPr sz="2000">
              <a:latin typeface="Arial" panose="020B0604020202020204" pitchFamily="34" charset="0"/>
            </a:endParaRPr>
          </a:p>
          <a:p>
            <a:pPr algn="l"/>
            <a:r>
              <a:rPr sz="2000">
                <a:latin typeface="Arial" panose="020B0604020202020204" pitchFamily="34" charset="0"/>
                <a:sym typeface="+mn-ea"/>
              </a:rPr>
              <a:t>Given features such as age, education, marital status, occupation, etc., the task is to develop a classification model that accurately distinguishes between individuals earning more than $50,000 ('&gt;50K') and those earning at most $50,000 ('&lt;=50K').</a:t>
            </a:r>
            <a:endParaRPr sz="2000">
              <a:latin typeface="Arial" panose="020B0604020202020204" pitchFamily="34" charset="0"/>
              <a:sym typeface="+mn-ea"/>
            </a:endParaRPr>
          </a:p>
          <a:p>
            <a:pPr algn="l"/>
            <a:endParaRPr sz="2000">
              <a:latin typeface="Arial" panose="020B0604020202020204" pitchFamily="34" charset="0"/>
              <a:sym typeface="+mn-ea"/>
            </a:endParaRPr>
          </a:p>
          <a:p>
            <a:pPr algn="l"/>
            <a:r>
              <a:rPr sz="2000">
                <a:latin typeface="Arial" panose="020B0604020202020204" pitchFamily="34" charset="0"/>
                <a:sym typeface="+mn-ea"/>
              </a:rPr>
              <a:t>We aim to uncover the relationship between these attributes and income levels to provide valuable insights.</a:t>
            </a:r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555625"/>
            <a:ext cx="10972800" cy="907415"/>
          </a:xfrm>
        </p:spPr>
        <p:txBody>
          <a:bodyPr/>
          <a:p>
            <a:r>
              <a:rPr lang="en-IN" altLang="en-US"/>
              <a:t>Objective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34515"/>
            <a:ext cx="10972800" cy="4293235"/>
          </a:xfrm>
        </p:spPr>
        <p:txBody>
          <a:bodyPr/>
          <a:p>
            <a:r>
              <a:rPr lang="en-US" sz="2000"/>
              <a:t>To predict an individual's annual income category using demographic attributes.</a:t>
            </a:r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Classify individuals into earning more than $50,000 ('&gt;50K') or at most $50,000 ('&lt;=50K').</a:t>
            </a:r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Understand how various demographic factors contribute to income levels.</a:t>
            </a:r>
            <a:endParaRPr 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8145"/>
            <a:ext cx="10515600" cy="1031875"/>
          </a:xfrm>
        </p:spPr>
        <p:txBody>
          <a:bodyPr/>
          <a:p>
            <a:r>
              <a:rPr lang="en-IN" altLang="en-US"/>
              <a:t>Related work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3860"/>
            <a:ext cx="10515600" cy="5106035"/>
          </a:xfrm>
        </p:spPr>
        <p:txBody>
          <a:bodyPr>
            <a:noAutofit/>
          </a:bodyPr>
          <a:p>
            <a:pPr>
              <a:buFont typeface="Wingdings" panose="05000000000000000000" charset="0"/>
              <a:buChar char="Ø"/>
            </a:pPr>
            <a:r>
              <a:rPr lang="en-US" sz="2000"/>
              <a:t>Descriptive Statistics:</a:t>
            </a:r>
            <a:endParaRPr lang="en-US" sz="2000"/>
          </a:p>
          <a:p>
            <a:r>
              <a:rPr lang="en-US" sz="2000"/>
              <a:t>Explore studies that have delved into income prediction using demographic attributes.</a:t>
            </a:r>
            <a:endParaRPr lang="en-US" sz="2000"/>
          </a:p>
          <a:p>
            <a:r>
              <a:rPr lang="en-US" sz="2000"/>
              <a:t>Summarize key findings and methodologies from these studies.</a:t>
            </a:r>
            <a:endParaRPr lang="en-US" sz="2000"/>
          </a:p>
          <a:p>
            <a:endParaRPr lang="en-US" sz="2000"/>
          </a:p>
          <a:p>
            <a:pPr>
              <a:buFont typeface="Wingdings" panose="05000000000000000000" charset="0"/>
              <a:buChar char="Ø"/>
            </a:pPr>
            <a:r>
              <a:rPr lang="en-US" sz="2000"/>
              <a:t>Data Visualization:</a:t>
            </a:r>
            <a:endParaRPr lang="en-US" sz="2000"/>
          </a:p>
          <a:p>
            <a:r>
              <a:rPr lang="en-US" sz="2000"/>
              <a:t>Discuss how visualizations have been employed to reveal insights in income prediction studies.</a:t>
            </a:r>
            <a:endParaRPr lang="en-US" sz="2000"/>
          </a:p>
          <a:p>
            <a:r>
              <a:rPr lang="en-US" sz="2000"/>
              <a:t>Highlight the significance of data visualization in understanding complex relationships.</a:t>
            </a:r>
            <a:endParaRPr lang="en-US" sz="2000"/>
          </a:p>
          <a:p>
            <a:endParaRPr lang="en-US" sz="2000"/>
          </a:p>
          <a:p>
            <a:pPr>
              <a:buFont typeface="Wingdings" panose="05000000000000000000" charset="0"/>
              <a:buChar char="Ø"/>
            </a:pPr>
            <a:r>
              <a:rPr lang="en-US" sz="2000"/>
              <a:t>Predictive Statistics:</a:t>
            </a:r>
            <a:endParaRPr lang="en-US" sz="2000"/>
          </a:p>
          <a:p>
            <a:r>
              <a:rPr lang="en-US" sz="2000"/>
              <a:t>Examine studies that have applied predictive statistical methods for income classification.</a:t>
            </a:r>
            <a:endParaRPr lang="en-US" sz="2000"/>
          </a:p>
          <a:p>
            <a:r>
              <a:rPr lang="en-US" sz="2000"/>
              <a:t>Present notable statistical techniques and </a:t>
            </a:r>
            <a:r>
              <a:rPr lang="en-IN" altLang="en-US" sz="2000"/>
              <a:t>Machine Learning algorithm</a:t>
            </a:r>
            <a:endParaRPr lang="en-IN" altLang="en-US" sz="20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5120"/>
            <a:ext cx="10515600" cy="1325563"/>
          </a:xfrm>
        </p:spPr>
        <p:txBody>
          <a:bodyPr/>
          <a:p>
            <a:r>
              <a:rPr lang="en-IN" altLang="en-US"/>
              <a:t>Implementation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74030" cy="5031740"/>
          </a:xfrm>
        </p:spPr>
        <p:txBody>
          <a:bodyPr>
            <a:normAutofit fontScale="60000"/>
          </a:bodyPr>
          <a:p>
            <a:pPr>
              <a:buFont typeface="Wingdings" panose="05000000000000000000" charset="0"/>
              <a:buChar char="Ø"/>
            </a:pPr>
            <a:r>
              <a:rPr lang="en-US" sz="2910"/>
              <a:t>Data Preprocessing:</a:t>
            </a:r>
            <a:endParaRPr lang="en-US" sz="2910"/>
          </a:p>
          <a:p>
            <a:r>
              <a:rPr lang="en-US" sz="2910"/>
              <a:t>Cleaned and prepared the dataset for analysis.</a:t>
            </a:r>
            <a:endParaRPr lang="en-US" sz="2910"/>
          </a:p>
          <a:p>
            <a:r>
              <a:rPr lang="en-US" sz="2910"/>
              <a:t>Handled missing values, outliers, and data integrity issues.</a:t>
            </a:r>
            <a:endParaRPr lang="en-US" sz="2910"/>
          </a:p>
          <a:p>
            <a:endParaRPr lang="en-US" sz="2910"/>
          </a:p>
          <a:p>
            <a:pPr>
              <a:buFont typeface="Wingdings" panose="05000000000000000000" charset="0"/>
              <a:buChar char="Ø"/>
            </a:pPr>
            <a:r>
              <a:rPr lang="en-US" sz="2910"/>
              <a:t>Feature Selection:</a:t>
            </a:r>
            <a:endParaRPr lang="en-US" sz="2910"/>
          </a:p>
          <a:p>
            <a:r>
              <a:rPr lang="en-US" sz="2910"/>
              <a:t>Identified relevant features for income prediction.</a:t>
            </a:r>
            <a:endParaRPr lang="en-US" sz="2910"/>
          </a:p>
          <a:p>
            <a:r>
              <a:rPr lang="en-US" sz="2910"/>
              <a:t>Utilized techniques such as SelectKBest for optimal feature subset.</a:t>
            </a:r>
            <a:endParaRPr lang="en-US" sz="2910"/>
          </a:p>
          <a:p>
            <a:endParaRPr lang="en-US" sz="2910"/>
          </a:p>
          <a:p>
            <a:pPr>
              <a:buFont typeface="Wingdings" panose="05000000000000000000" charset="0"/>
              <a:buChar char="Ø"/>
            </a:pPr>
            <a:r>
              <a:rPr lang="en-US" sz="2910"/>
              <a:t>Model Selection and Training:</a:t>
            </a:r>
            <a:endParaRPr lang="en-US" sz="2910"/>
          </a:p>
          <a:p>
            <a:r>
              <a:rPr lang="en-US" sz="2910"/>
              <a:t>Explored multiple machine learning algorithms (e.g., XGBoost, Logistic Regression</a:t>
            </a:r>
            <a:r>
              <a:rPr lang="en-IN" altLang="en-US" sz="2910"/>
              <a:t> etc...</a:t>
            </a:r>
            <a:r>
              <a:rPr lang="en-US" sz="2910"/>
              <a:t>).</a:t>
            </a:r>
            <a:endParaRPr lang="en-US" sz="2910"/>
          </a:p>
          <a:p>
            <a:r>
              <a:rPr lang="en-US" sz="2910"/>
              <a:t>Trained models on the preprocessed dataset to learn patterns.</a:t>
            </a:r>
            <a:endParaRPr lang="en-US" sz="2910"/>
          </a:p>
          <a:p>
            <a:endParaRPr lang="en-US" sz="2910"/>
          </a:p>
        </p:txBody>
      </p:sp>
      <p:sp>
        <p:nvSpPr>
          <p:cNvPr id="6" name="Text Box 5"/>
          <p:cNvSpPr txBox="1"/>
          <p:nvPr/>
        </p:nvSpPr>
        <p:spPr>
          <a:xfrm>
            <a:off x="6472555" y="1825625"/>
            <a:ext cx="5719445" cy="46875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sz="1700">
                <a:sym typeface="+mn-ea"/>
              </a:rPr>
              <a:t>Hyperparameter Tuning:</a:t>
            </a:r>
            <a:endParaRPr lang="en-US" sz="1700">
              <a:sym typeface="+mn-ea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>
                <a:sym typeface="+mn-ea"/>
              </a:rPr>
              <a:t>Fine-tuned model hyperparameters for enhanced performance.</a:t>
            </a:r>
            <a:endParaRPr lang="en-US" sz="1700">
              <a:sym typeface="+mn-ea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>
                <a:sym typeface="+mn-ea"/>
              </a:rPr>
              <a:t>Utilized techniques like grid search and cross-validation.</a:t>
            </a:r>
            <a:endParaRPr lang="en-US" sz="1700">
              <a:sym typeface="+mn-ea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700">
              <a:sym typeface="+mn-ea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sz="1700">
                <a:sym typeface="+mn-ea"/>
              </a:rPr>
              <a:t>Model Evaluation:</a:t>
            </a:r>
            <a:endParaRPr lang="en-US" sz="1700">
              <a:sym typeface="+mn-ea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>
                <a:sym typeface="+mn-ea"/>
              </a:rPr>
              <a:t>Evaluated models using accuracy, ROC curves, and other relevant metrics.</a:t>
            </a:r>
            <a:endParaRPr lang="en-US" sz="1700">
              <a:sym typeface="+mn-ea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>
                <a:sym typeface="+mn-ea"/>
              </a:rPr>
              <a:t>Assessed model generalization on unseen data using test sets.</a:t>
            </a:r>
            <a:endParaRPr lang="en-US" sz="1700">
              <a:sym typeface="+mn-ea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700">
              <a:sym typeface="+mn-ea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sz="1700">
                <a:sym typeface="+mn-ea"/>
              </a:rPr>
              <a:t>Interpretation and Insights:</a:t>
            </a:r>
            <a:endParaRPr lang="en-US" sz="1700">
              <a:sym typeface="+mn-ea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>
                <a:sym typeface="+mn-ea"/>
              </a:rPr>
              <a:t>Analyzed feature importance to gain insights into income determinants.</a:t>
            </a:r>
            <a:endParaRPr lang="en-US" sz="1700">
              <a:sym typeface="+mn-ea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>
                <a:sym typeface="+mn-ea"/>
              </a:rPr>
              <a:t>Extracted actionable insights from the models' performance and results.</a:t>
            </a:r>
            <a:endParaRPr lang="en-US" sz="170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Summary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sz="2220"/>
              <a:t>Explored the "Census Income" dataset to predict income levels based on demographic attributes.</a:t>
            </a:r>
            <a:endParaRPr lang="en-US" sz="2220"/>
          </a:p>
          <a:p>
            <a:r>
              <a:rPr lang="en-US" sz="2220"/>
              <a:t>Leveraged a comprehensive analysis process encompassing data preprocessing, feature selection, and model training.</a:t>
            </a:r>
            <a:endParaRPr lang="en-US" sz="2220"/>
          </a:p>
          <a:p>
            <a:r>
              <a:rPr lang="en-US" sz="2220"/>
              <a:t>Experimented with various machine learning algorithms to identify the best predictive model.</a:t>
            </a:r>
            <a:endParaRPr lang="en-US" sz="2220"/>
          </a:p>
          <a:p>
            <a:r>
              <a:rPr lang="en-US" sz="2220"/>
              <a:t>Drew insights from related research, aligning our findings with prior studies.</a:t>
            </a:r>
            <a:endParaRPr lang="en-US" sz="2220"/>
          </a:p>
          <a:p>
            <a:r>
              <a:rPr lang="en-US" sz="2220"/>
              <a:t>Contributed novel perspectives through feature analysis, model evaluation, and interpretability.</a:t>
            </a:r>
            <a:endParaRPr lang="en-US" sz="2220"/>
          </a:p>
          <a:p>
            <a:r>
              <a:rPr lang="en-US" sz="2220"/>
              <a:t>Demonstrated the potential for accurate income classification and meaningful insights from demographic data.</a:t>
            </a:r>
            <a:endParaRPr lang="en-US" sz="22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/>
              <a:t>Conclusion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sz="2500"/>
              <a:t>Analyzed the "Census Income" dataset to predict income categories using demographic attributes.</a:t>
            </a:r>
            <a:endParaRPr lang="en-US" sz="2500"/>
          </a:p>
          <a:p>
            <a:r>
              <a:rPr lang="en-US" sz="2500"/>
              <a:t>Explored a range of machine learning techniques, with XGBoost emerging as the most accurate classifier.</a:t>
            </a:r>
            <a:endParaRPr lang="en-US" sz="2500"/>
          </a:p>
          <a:p>
            <a:r>
              <a:rPr lang="en-US" sz="2500"/>
              <a:t>Aligned our analysis with prior research, identifying gaps and contributing new insights.</a:t>
            </a:r>
            <a:endParaRPr lang="en-US" sz="2500"/>
          </a:p>
          <a:p>
            <a:r>
              <a:rPr lang="en-US" sz="2500"/>
              <a:t>Successfully identified key features influencing income levels and highlighted their importance.</a:t>
            </a:r>
            <a:endParaRPr lang="en-US" sz="2500"/>
          </a:p>
          <a:p>
            <a:r>
              <a:rPr lang="en-US" sz="2500"/>
              <a:t>Demonstrated the potential of machine learning to inform income prediction and socioeconomic dynamics.</a:t>
            </a:r>
            <a:endParaRPr lang="en-US" sz="2500"/>
          </a:p>
          <a:p>
            <a:r>
              <a:rPr lang="en-US" sz="2500"/>
              <a:t>Emphasized the value of harnessing demographic data for accurate classification and meaningful societal insights.</a:t>
            </a:r>
            <a:endParaRPr lang="en-US" sz="2500"/>
          </a:p>
          <a:p>
            <a:endParaRPr lang="en-US"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3439</Words>
  <Application>WPS Presentation</Application>
  <PresentationFormat>Widescreen</PresentationFormat>
  <Paragraphs>83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Wingdings</vt:lpstr>
      <vt:lpstr>Default Design</vt:lpstr>
      <vt:lpstr>PowerPoint 演示文稿</vt:lpstr>
      <vt:lpstr>Objective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the Census Income Dataset</dc:title>
  <dc:creator/>
  <cp:lastModifiedBy>aarza</cp:lastModifiedBy>
  <cp:revision>1</cp:revision>
  <dcterms:created xsi:type="dcterms:W3CDTF">2023-08-29T04:45:16Z</dcterms:created>
  <dcterms:modified xsi:type="dcterms:W3CDTF">2023-08-29T04:45:16Z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CC4817E85F5046F89D831AEE5DEFB485</vt:lpwstr>
  </property>
  <property fmtid="{D5CDD505-2E9C-101B-9397-08002B2CF9AE}" pid="3" name="KSOProductBuildVer">
    <vt:lpwstr>1033-11.2.0.11537</vt:lpwstr>
  </property>
</Properties>
</file>