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2265" y="2150751"/>
            <a:ext cx="15136168" cy="62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1231" y="4736310"/>
            <a:ext cx="9738236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00340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70875" y="1770380"/>
            <a:ext cx="9606280" cy="6517005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  <a:tabLst>
                <a:tab pos="4535805" algn="l"/>
              </a:tabLst>
            </a:pPr>
            <a:r>
              <a:rPr sz="8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Unveiling </a:t>
            </a:r>
            <a:r>
              <a:rPr sz="88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Fraud: </a:t>
            </a:r>
            <a:r>
              <a:rPr sz="88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8800" b="1" spc="-94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lang="en-GB" sz="8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8800" b="1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tual </a:t>
            </a:r>
            <a:r>
              <a:rPr sz="88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8800" b="1" spc="-2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-2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800" b="1" spc="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88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800" b="1" spc="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8800" b="1" spc="-3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8800" b="1" spc="-7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8800" b="1" spc="4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8800" b="1" spc="-7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8800" b="1" spc="-4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88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8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8800" b="1" spc="-4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7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8800" b="1" spc="-4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800" b="1" spc="4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8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  </a:t>
            </a:r>
            <a:r>
              <a:rPr sz="8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Detect </a:t>
            </a:r>
            <a:r>
              <a:rPr sz="88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Deceptive </a:t>
            </a:r>
            <a:r>
              <a:rPr sz="88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800" b="1" spc="-3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Messages</a:t>
            </a:r>
            <a:endParaRPr sz="8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01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000000"/>
                </a:solidFill>
              </a:rPr>
              <a:t>I</a:t>
            </a:r>
            <a:r>
              <a:rPr sz="4500" spc="45" dirty="0">
                <a:solidFill>
                  <a:srgbClr val="000000"/>
                </a:solidFill>
              </a:rPr>
              <a:t>n</a:t>
            </a:r>
            <a:r>
              <a:rPr sz="4500" spc="-60" dirty="0">
                <a:solidFill>
                  <a:srgbClr val="000000"/>
                </a:solidFill>
              </a:rPr>
              <a:t>t</a:t>
            </a:r>
            <a:r>
              <a:rPr sz="4500" spc="-40" dirty="0">
                <a:solidFill>
                  <a:srgbClr val="000000"/>
                </a:solidFill>
              </a:rPr>
              <a:t>r</a:t>
            </a:r>
            <a:r>
              <a:rPr sz="4500" spc="-20" dirty="0">
                <a:solidFill>
                  <a:srgbClr val="000000"/>
                </a:solidFill>
              </a:rPr>
              <a:t>o</a:t>
            </a:r>
            <a:r>
              <a:rPr sz="4500" dirty="0">
                <a:solidFill>
                  <a:srgbClr val="000000"/>
                </a:solidFill>
              </a:rPr>
              <a:t>d</a:t>
            </a:r>
            <a:r>
              <a:rPr sz="4500" spc="35" dirty="0">
                <a:solidFill>
                  <a:srgbClr val="000000"/>
                </a:solidFill>
              </a:rPr>
              <a:t>u</a:t>
            </a:r>
            <a:r>
              <a:rPr sz="4500" spc="120" dirty="0">
                <a:solidFill>
                  <a:srgbClr val="000000"/>
                </a:solidFill>
              </a:rPr>
              <a:t>c</a:t>
            </a:r>
            <a:r>
              <a:rPr sz="4500" spc="-60" dirty="0">
                <a:solidFill>
                  <a:srgbClr val="000000"/>
                </a:solidFill>
              </a:rPr>
              <a:t>t</a:t>
            </a:r>
            <a:r>
              <a:rPr sz="4500" dirty="0">
                <a:solidFill>
                  <a:srgbClr val="000000"/>
                </a:solidFill>
              </a:rPr>
              <a:t>i</a:t>
            </a:r>
            <a:r>
              <a:rPr sz="4500" spc="-20" dirty="0">
                <a:solidFill>
                  <a:srgbClr val="000000"/>
                </a:solidFill>
              </a:rPr>
              <a:t>o</a:t>
            </a:r>
            <a:r>
              <a:rPr sz="4500" spc="45" dirty="0">
                <a:solidFill>
                  <a:srgbClr val="000000"/>
                </a:solidFill>
              </a:rPr>
              <a:t>n</a:t>
            </a:r>
            <a:endParaRPr sz="45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1728" y="2945513"/>
            <a:ext cx="875266" cy="2477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3749" y="3707512"/>
            <a:ext cx="1011566" cy="2477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1" y="2864745"/>
            <a:ext cx="5875020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3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ud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4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j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24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ma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y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industries.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Textual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data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analysis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ill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x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  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hn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gy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s 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ﬁ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0476" y="2328710"/>
            <a:ext cx="209550" cy="212725"/>
            <a:chOff x="12950476" y="2328710"/>
            <a:chExt cx="209550" cy="21272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0476" y="2328710"/>
              <a:ext cx="209550" cy="2127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50476" y="2328710"/>
              <a:ext cx="209550" cy="2127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62489" y="2131701"/>
            <a:ext cx="554672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sz="3100" spc="-30" dirty="0"/>
              <a:t>What</a:t>
            </a:r>
            <a:r>
              <a:rPr sz="3100" spc="15" dirty="0"/>
              <a:t> </a:t>
            </a:r>
            <a:r>
              <a:rPr sz="3100" dirty="0"/>
              <a:t>is</a:t>
            </a:r>
            <a:r>
              <a:rPr sz="3100" spc="-30" dirty="0"/>
              <a:t> </a:t>
            </a:r>
            <a:r>
              <a:rPr sz="3100" spc="-65" dirty="0"/>
              <a:t>Te	</a:t>
            </a:r>
            <a:r>
              <a:rPr sz="3100" spc="-20" dirty="0"/>
              <a:t>tual</a:t>
            </a:r>
            <a:r>
              <a:rPr sz="3100" spc="10" dirty="0"/>
              <a:t> Data</a:t>
            </a:r>
            <a:r>
              <a:rPr sz="3100" spc="-120" dirty="0"/>
              <a:t> </a:t>
            </a:r>
            <a:r>
              <a:rPr sz="3100" spc="10" dirty="0"/>
              <a:t>Analysis?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11207750" y="3625850"/>
            <a:ext cx="5507990" cy="3392805"/>
          </a:xfrm>
          <a:prstGeom prst="rect">
            <a:avLst/>
          </a:prstGeom>
        </p:spPr>
        <p:txBody>
          <a:bodyPr vert="horz" wrap="square" lIns="0" tIns="8255" rIns="0" bIns="0" rtlCol="0">
            <a:no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ual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 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1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3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2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50" spc="-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17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50" spc="-21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gua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4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insights.</a:t>
            </a:r>
            <a:r>
              <a:rPr sz="245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50" spc="-84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9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5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3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15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25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5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gua</a:t>
            </a:r>
            <a:r>
              <a:rPr sz="245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30456" y="2254230"/>
            <a:ext cx="6360795" cy="4224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25"/>
              </a:spcBef>
            </a:pPr>
            <a:r>
              <a:rPr sz="2450" b="1" spc="60" dirty="0">
                <a:latin typeface="Cambria" panose="02040503050406030204"/>
                <a:cs typeface="Cambria" panose="02040503050406030204"/>
              </a:rPr>
              <a:t>Language</a:t>
            </a:r>
            <a:r>
              <a:rPr sz="2450" b="1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10" dirty="0">
                <a:latin typeface="Cambria" panose="02040503050406030204"/>
                <a:cs typeface="Cambria" panose="02040503050406030204"/>
              </a:rPr>
              <a:t>Patterns</a:t>
            </a:r>
            <a:r>
              <a:rPr sz="245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55" dirty="0">
                <a:latin typeface="Cambria" panose="02040503050406030204"/>
                <a:cs typeface="Cambria" panose="02040503050406030204"/>
              </a:rPr>
              <a:t>in</a:t>
            </a:r>
            <a:r>
              <a:rPr sz="245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40" dirty="0">
                <a:latin typeface="Cambria" panose="02040503050406030204"/>
                <a:cs typeface="Cambria" panose="02040503050406030204"/>
              </a:rPr>
              <a:t>Fraudulent</a:t>
            </a:r>
            <a:r>
              <a:rPr sz="245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45" dirty="0">
                <a:latin typeface="Cambria" panose="02040503050406030204"/>
                <a:cs typeface="Cambria" panose="02040503050406030204"/>
              </a:rPr>
              <a:t>Messages</a:t>
            </a:r>
            <a:endParaRPr sz="245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</a:pPr>
            <a:endParaRPr sz="33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18000"/>
              </a:lnSpc>
              <a:spcBef>
                <a:spcPts val="1985"/>
              </a:spcBef>
            </a:pPr>
            <a:r>
              <a:rPr sz="2450" spc="13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ud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ule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4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ss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00" dirty="0">
                <a:latin typeface="Verdana" panose="020B0604030504040204"/>
                <a:cs typeface="Verdana" panose="020B0604030504040204"/>
              </a:rPr>
              <a:t>ge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n 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gua</a:t>
            </a:r>
            <a:r>
              <a:rPr sz="2450" spc="100" dirty="0">
                <a:latin typeface="Verdana" panose="020B0604030504040204"/>
                <a:cs typeface="Verdana" panose="020B0604030504040204"/>
              </a:rPr>
              <a:t>ge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 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us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up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24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 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language.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Textual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data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analysis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 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insights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into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whether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message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likely </a:t>
            </a:r>
            <a:r>
              <a:rPr sz="2450" spc="-84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81888" y="1816743"/>
            <a:ext cx="219075" cy="219075"/>
            <a:chOff x="4081888" y="1816743"/>
            <a:chExt cx="219075" cy="219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81888" y="1816743"/>
              <a:ext cx="219075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81888" y="1816743"/>
              <a:ext cx="219075" cy="2190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771" y="1610369"/>
            <a:ext cx="6163945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3205" algn="l"/>
              </a:tabLst>
            </a:pPr>
            <a:r>
              <a:rPr sz="3200" dirty="0">
                <a:solidFill>
                  <a:srgbClr val="000000"/>
                </a:solidFill>
              </a:rPr>
              <a:t>Beneﬁts</a:t>
            </a:r>
            <a:r>
              <a:rPr sz="3200" spc="45" dirty="0">
                <a:solidFill>
                  <a:srgbClr val="000000"/>
                </a:solidFill>
              </a:rPr>
              <a:t> of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0" dirty="0">
                <a:solidFill>
                  <a:srgbClr val="000000"/>
                </a:solidFill>
              </a:rPr>
              <a:t>Te	</a:t>
            </a:r>
            <a:r>
              <a:rPr sz="3200" spc="-5" dirty="0">
                <a:solidFill>
                  <a:srgbClr val="000000"/>
                </a:solidFill>
              </a:rPr>
              <a:t>tual</a:t>
            </a:r>
            <a:r>
              <a:rPr sz="3200" spc="2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Data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Analysis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1454150" y="3549650"/>
            <a:ext cx="6168390" cy="3065780"/>
          </a:xfrm>
          <a:prstGeom prst="rect">
            <a:avLst/>
          </a:prstGeom>
        </p:spPr>
        <p:txBody>
          <a:bodyPr vert="horz" wrap="square" lIns="0" tIns="9525" rIns="0" bIns="0" rtlCol="0">
            <a:noAutofit/>
          </a:bodyPr>
          <a:lstStyle/>
          <a:p>
            <a:pPr marL="12700" marR="5080" indent="986790" algn="r">
              <a:lnSpc>
                <a:spcPct val="118000"/>
              </a:lnSpc>
              <a:spcBef>
                <a:spcPts val="75"/>
              </a:spcBef>
            </a:pPr>
            <a:r>
              <a:rPr sz="2450" spc="-229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x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ual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  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ﬁ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360" dirty="0">
                <a:latin typeface="Verdana" panose="020B0604030504040204"/>
                <a:cs typeface="Verdana" panose="020B0604030504040204"/>
              </a:rPr>
              <a:t>, 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ud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r 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detection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times,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scalability.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This 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hn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gy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gan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z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s  s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4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u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492615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Real-World</a:t>
            </a:r>
            <a:r>
              <a:rPr spc="-150" dirty="0"/>
              <a:t> </a:t>
            </a:r>
            <a:r>
              <a:rPr spc="15" dirty="0"/>
              <a:t>Applications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636895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Textual </a:t>
            </a: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245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already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gy 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5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ud</a:t>
            </a:r>
            <a:r>
              <a:rPr sz="24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ul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1062355">
              <a:lnSpc>
                <a:spcPct val="102000"/>
              </a:lnSpc>
              <a:spcBef>
                <a:spcPts val="75"/>
              </a:spcBef>
            </a:pPr>
            <a:r>
              <a:rPr sz="24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claims.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rPr>
              <a:t>Conclusion</a:t>
            </a:r>
            <a:endParaRPr sz="8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-35" dirty="0"/>
              <a:t>Textual </a:t>
            </a:r>
            <a:r>
              <a:rPr spc="40" dirty="0"/>
              <a:t>data </a:t>
            </a:r>
            <a:r>
              <a:rPr spc="-25" dirty="0"/>
              <a:t>analysis </a:t>
            </a:r>
            <a:r>
              <a:rPr spc="-40" dirty="0"/>
              <a:t>is </a:t>
            </a:r>
            <a:r>
              <a:rPr spc="-15" dirty="0"/>
              <a:t>a </a:t>
            </a:r>
            <a:r>
              <a:rPr spc="45" dirty="0"/>
              <a:t>powerful </a:t>
            </a:r>
            <a:r>
              <a:rPr spc="25" dirty="0"/>
              <a:t>tool </a:t>
            </a:r>
            <a:r>
              <a:rPr spc="-15" dirty="0"/>
              <a:t>for </a:t>
            </a:r>
            <a:r>
              <a:rPr spc="70" dirty="0"/>
              <a:t>detecting </a:t>
            </a:r>
            <a:r>
              <a:rPr spc="85" dirty="0"/>
              <a:t>and </a:t>
            </a:r>
            <a:r>
              <a:rPr spc="90" dirty="0"/>
              <a:t> </a:t>
            </a:r>
            <a:r>
              <a:rPr spc="40" dirty="0"/>
              <a:t>preventing </a:t>
            </a:r>
            <a:r>
              <a:rPr spc="65" dirty="0"/>
              <a:t>fraudulent </a:t>
            </a:r>
            <a:r>
              <a:rPr spc="-60" dirty="0"/>
              <a:t>activity. </a:t>
            </a:r>
            <a:r>
              <a:rPr spc="35" dirty="0"/>
              <a:t>By </a:t>
            </a:r>
            <a:r>
              <a:rPr spc="25" dirty="0"/>
              <a:t>analyzing </a:t>
            </a:r>
            <a:r>
              <a:rPr spc="70" dirty="0"/>
              <a:t>language </a:t>
            </a:r>
            <a:r>
              <a:rPr spc="75" dirty="0"/>
              <a:t> </a:t>
            </a:r>
            <a:r>
              <a:rPr spc="-25" dirty="0"/>
              <a:t>patterns,</a:t>
            </a:r>
            <a:r>
              <a:rPr spc="-215" dirty="0"/>
              <a:t> </a:t>
            </a:r>
            <a:r>
              <a:rPr spc="25" dirty="0"/>
              <a:t>organizations</a:t>
            </a:r>
            <a:r>
              <a:rPr spc="-210" dirty="0"/>
              <a:t> </a:t>
            </a:r>
            <a:r>
              <a:rPr spc="75" dirty="0"/>
              <a:t>can</a:t>
            </a:r>
            <a:r>
              <a:rPr spc="-210" dirty="0"/>
              <a:t> </a:t>
            </a:r>
            <a:r>
              <a:rPr spc="25" dirty="0"/>
              <a:t>identify</a:t>
            </a:r>
            <a:r>
              <a:rPr spc="-215" dirty="0"/>
              <a:t> </a:t>
            </a:r>
            <a:r>
              <a:rPr spc="40" dirty="0"/>
              <a:t>deceptive</a:t>
            </a:r>
            <a:r>
              <a:rPr spc="-210" dirty="0"/>
              <a:t> </a:t>
            </a:r>
            <a:r>
              <a:rPr spc="35" dirty="0"/>
              <a:t>messages</a:t>
            </a:r>
            <a:r>
              <a:rPr spc="-210" dirty="0"/>
              <a:t> </a:t>
            </a:r>
            <a:r>
              <a:rPr spc="85" dirty="0"/>
              <a:t>and </a:t>
            </a:r>
            <a:r>
              <a:rPr spc="90" dirty="0"/>
              <a:t> </a:t>
            </a:r>
            <a:r>
              <a:rPr spc="35" dirty="0"/>
              <a:t>t</a:t>
            </a:r>
            <a:r>
              <a:rPr spc="-15" dirty="0"/>
              <a:t>a</a:t>
            </a:r>
            <a:r>
              <a:rPr spc="-20" dirty="0"/>
              <a:t>k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35" dirty="0"/>
              <a:t>e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90" dirty="0"/>
              <a:t>r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00" dirty="0"/>
              <a:t>n</a:t>
            </a:r>
            <a:r>
              <a:rPr spc="-110" dirty="0"/>
              <a:t>y</a:t>
            </a:r>
            <a:r>
              <a:rPr spc="-215" dirty="0"/>
              <a:t> </a:t>
            </a:r>
            <a:r>
              <a:rPr spc="125" dirty="0"/>
              <a:t>h</a:t>
            </a:r>
            <a:r>
              <a:rPr spc="-15" dirty="0"/>
              <a:t>a</a:t>
            </a:r>
            <a:r>
              <a:rPr spc="-75" dirty="0"/>
              <a:t>r</a:t>
            </a:r>
            <a:r>
              <a:rPr spc="240" dirty="0"/>
              <a:t>m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150" dirty="0"/>
              <a:t>d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35" dirty="0"/>
              <a:t>e</a:t>
            </a:r>
            <a:r>
              <a:rPr spc="-370" dirty="0"/>
              <a:t>.</a:t>
            </a:r>
            <a:r>
              <a:rPr spc="-215" dirty="0"/>
              <a:t> </a:t>
            </a:r>
            <a:r>
              <a:rPr spc="80" dirty="0"/>
              <a:t>A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-10" dirty="0"/>
              <a:t>i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35" dirty="0"/>
              <a:t>e</a:t>
            </a:r>
            <a:r>
              <a:rPr spc="95" dirty="0"/>
              <a:t>c</a:t>
            </a:r>
            <a:r>
              <a:rPr spc="125" dirty="0"/>
              <a:t>hn</a:t>
            </a:r>
            <a:r>
              <a:rPr spc="60" dirty="0"/>
              <a:t>o</a:t>
            </a:r>
            <a:r>
              <a:rPr spc="-10" dirty="0"/>
              <a:t>l</a:t>
            </a:r>
            <a:r>
              <a:rPr spc="60" dirty="0"/>
              <a:t>o</a:t>
            </a:r>
            <a:r>
              <a:rPr spc="20" dirty="0"/>
              <a:t>gy  </a:t>
            </a:r>
            <a:r>
              <a:rPr spc="55" dirty="0"/>
              <a:t>continues</a:t>
            </a:r>
            <a:r>
              <a:rPr spc="-215" dirty="0"/>
              <a:t> </a:t>
            </a:r>
            <a:r>
              <a:rPr spc="25" dirty="0"/>
              <a:t>to</a:t>
            </a:r>
            <a:r>
              <a:rPr spc="-210" dirty="0"/>
              <a:t> </a:t>
            </a:r>
            <a:r>
              <a:rPr spc="-80" dirty="0"/>
              <a:t>evolve,</a:t>
            </a:r>
            <a:r>
              <a:rPr spc="-210" dirty="0"/>
              <a:t> </a:t>
            </a:r>
            <a:r>
              <a:rPr spc="-15" dirty="0"/>
              <a:t>its</a:t>
            </a:r>
            <a:r>
              <a:rPr spc="-215" dirty="0"/>
              <a:t> </a:t>
            </a:r>
            <a:r>
              <a:rPr spc="40" dirty="0"/>
              <a:t>potential</a:t>
            </a:r>
            <a:r>
              <a:rPr spc="-210" dirty="0"/>
              <a:t> </a:t>
            </a:r>
            <a:r>
              <a:rPr spc="70" dirty="0"/>
              <a:t>beneﬁts</a:t>
            </a:r>
            <a:r>
              <a:rPr spc="-210" dirty="0"/>
              <a:t> </a:t>
            </a:r>
            <a:r>
              <a:rPr spc="35" dirty="0"/>
              <a:t>will</a:t>
            </a:r>
            <a:r>
              <a:rPr spc="-215" dirty="0"/>
              <a:t> </a:t>
            </a:r>
            <a:r>
              <a:rPr spc="15" dirty="0"/>
              <a:t>only</a:t>
            </a:r>
            <a:r>
              <a:rPr spc="-210" dirty="0"/>
              <a:t> </a:t>
            </a:r>
            <a:r>
              <a:rPr spc="70" dirty="0"/>
              <a:t>continue</a:t>
            </a:r>
            <a:r>
              <a:rPr spc="-210" dirty="0"/>
              <a:t> </a:t>
            </a:r>
            <a:r>
              <a:rPr spc="25" dirty="0"/>
              <a:t>to </a:t>
            </a:r>
            <a:r>
              <a:rPr spc="-850" dirty="0"/>
              <a:t> </a:t>
            </a:r>
            <a:r>
              <a:rPr spc="-35" dirty="0"/>
              <a:t>grow.</a:t>
            </a:r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180" dirty="0"/>
              <a:t>Thanks!</a:t>
            </a:r>
            <a:endParaRPr sz="1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Presentation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Cambria</vt:lpstr>
      <vt:lpstr>Verdana</vt:lpstr>
      <vt:lpstr>Arial</vt:lpstr>
      <vt:lpstr>Trebuchet MS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What is Te	tual Data Analysis?</vt:lpstr>
      <vt:lpstr>PowerPoint 演示文稿</vt:lpstr>
      <vt:lpstr>Beneﬁts of Te	tual Data Analysis</vt:lpstr>
      <vt:lpstr>Real-World Applications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aarza</cp:lastModifiedBy>
  <cp:revision>1</cp:revision>
  <dcterms:created xsi:type="dcterms:W3CDTF">2023-10-14T07:47:00Z</dcterms:created>
  <dcterms:modified xsi:type="dcterms:W3CDTF">2023-10-14T07:47:01Z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AD1096B6BC544363B5BC67FAE134FF3A_12</vt:lpwstr>
  </property>
  <property fmtid="{D5CDD505-2E9C-101B-9397-08002B2CF9AE}" pid="3" name="KSOProductBuildVer">
    <vt:lpwstr>1033-12.2.0.13215</vt:lpwstr>
  </property>
</Properties>
</file>