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
      <p:font typeface="Rambl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mbla-regular.fntdata"/><Relationship Id="rId30" Type="http://schemas.openxmlformats.org/officeDocument/2006/relationships/font" Target="fonts/AlfaSlabOne-regular.fntdata"/><Relationship Id="rId11" Type="http://schemas.openxmlformats.org/officeDocument/2006/relationships/slide" Target="slides/slide7.xml"/><Relationship Id="rId33" Type="http://schemas.openxmlformats.org/officeDocument/2006/relationships/font" Target="fonts/Rambla-italic.fntdata"/><Relationship Id="rId10" Type="http://schemas.openxmlformats.org/officeDocument/2006/relationships/slide" Target="slides/slide6.xml"/><Relationship Id="rId32" Type="http://schemas.openxmlformats.org/officeDocument/2006/relationships/font" Target="fonts/Rambla-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ambl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El SRS, aunque no es un documento del diseño del producto, debe especificar las FUNCIONALIDADES que se aplicarán sobre ciertos DATOS para producir determinados RESULTADOS en cierto LUGAR y para determinados USUARIOS</a:t>
            </a:r>
            <a:endParaRPr/>
          </a:p>
        </p:txBody>
      </p:sp>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2.1. Perspectiva del producto. Interfaces de sistema, interfaces de usuario (colores, ventanas, etc), interfaces de hardware (scanner, etc), interfaces de software (S.O, DB, etc), interfaces de comunicación (topologías, protocolos,etc), restricciones de memoria, adaptación a un lugar específico.</a:t>
            </a:r>
            <a:endParaRPr/>
          </a:p>
          <a:p>
            <a:pPr indent="0" lvl="0" marL="0" rtl="0">
              <a:spcBef>
                <a:spcPts val="0"/>
              </a:spcBef>
              <a:spcAft>
                <a:spcPts val="0"/>
              </a:spcAft>
              <a:buNone/>
            </a:pPr>
            <a:r>
              <a:rPr lang="en"/>
              <a:t>2.4. Restricciones (políticas, regulaciones, seguridad lógica o física, etc)</a:t>
            </a:r>
            <a:endParaRPr/>
          </a:p>
          <a:p>
            <a:pPr indent="0" lvl="0" marL="0" rtl="0">
              <a:spcBef>
                <a:spcPts val="0"/>
              </a:spcBef>
              <a:spcAft>
                <a:spcPts val="0"/>
              </a:spcAft>
              <a:buNone/>
            </a:pPr>
            <a:r>
              <a:t/>
            </a:r>
            <a:endParaRPr/>
          </a:p>
          <a:p>
            <a:pPr indent="0" lvl="0" marL="0" rtl="0">
              <a:spcBef>
                <a:spcPts val="0"/>
              </a:spcBef>
              <a:spcAft>
                <a:spcPts val="0"/>
              </a:spcAft>
              <a:buNone/>
            </a:pPr>
            <a:r>
              <a:rPr lang="en"/>
              <a:t>3. Conviene organizar los requerimientos por criterio: modo de operación (training, normal, emergency), clase de usuario (administrador, root, editor), Objetos (pacientes, enfermeras, habitaciones), Características (llamada normal, llamada de voz), respuestas o jerarquía funcional</a:t>
            </a:r>
            <a:endParaRPr/>
          </a:p>
          <a:p>
            <a:pPr indent="0" lvl="0" marL="0" rtl="0">
              <a:spcBef>
                <a:spcPts val="0"/>
              </a:spcBef>
              <a:spcAft>
                <a:spcPts val="0"/>
              </a:spcAft>
              <a:buNone/>
            </a:pPr>
            <a:r>
              <a:rPr lang="en"/>
              <a:t>  </a:t>
            </a:r>
            <a:endParaRP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Validation. Did I build what I said I would?</a:t>
            </a:r>
            <a:endParaRPr/>
          </a:p>
          <a:p>
            <a:pPr indent="0" lvl="0" marL="0">
              <a:spcBef>
                <a:spcPts val="0"/>
              </a:spcBef>
              <a:spcAft>
                <a:spcPts val="0"/>
              </a:spcAft>
              <a:buNone/>
            </a:pPr>
            <a:r>
              <a:t/>
            </a:r>
            <a:endParaRPr/>
          </a:p>
          <a:p>
            <a:pPr indent="0" lvl="0" marL="0">
              <a:spcBef>
                <a:spcPts val="0"/>
              </a:spcBef>
              <a:spcAft>
                <a:spcPts val="0"/>
              </a:spcAft>
              <a:buNone/>
            </a:pPr>
            <a:r>
              <a:rPr lang="en"/>
              <a:t>Verification. Did I build what i I need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n" sz="1800">
                <a:solidFill>
                  <a:schemeClr val="dk2"/>
                </a:solidFill>
              </a:rPr>
              <a:t>Necessary. If something is deleted, a deficiency will exist and will not be fullfilled by other characteristics</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Implementation free. Avoid placing unnecessary constraints on the architectural design</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Unambiguous. In can be interpreted in only one way</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Consistent. Is conflict free with other requirements</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Complete. Needs no further amplification</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Singular. Includes only one requirement</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Feasible. Technically achievable (e.g., cost, schedule, technical, legal, regulatory).</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Traceable</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Verifiable</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Bounded</a:t>
            </a:r>
            <a:endParaRPr sz="1800">
              <a:solidFill>
                <a:schemeClr val="dk2"/>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Superlatives</a:t>
            </a:r>
            <a:endParaRPr/>
          </a:p>
          <a:p>
            <a:pPr indent="-298450" lvl="0" marL="457200" rtl="0">
              <a:spcBef>
                <a:spcPts val="0"/>
              </a:spcBef>
              <a:spcAft>
                <a:spcPts val="0"/>
              </a:spcAft>
              <a:buSzPts val="1100"/>
              <a:buChar char="●"/>
            </a:pPr>
            <a:r>
              <a:rPr lang="en"/>
              <a:t>Subjective language</a:t>
            </a:r>
            <a:endParaRPr/>
          </a:p>
          <a:p>
            <a:pPr indent="-298450" lvl="0" marL="457200" rtl="0">
              <a:spcBef>
                <a:spcPts val="0"/>
              </a:spcBef>
              <a:spcAft>
                <a:spcPts val="0"/>
              </a:spcAft>
              <a:buSzPts val="1100"/>
              <a:buChar char="●"/>
            </a:pPr>
            <a:r>
              <a:rPr lang="en"/>
              <a:t>Vague pronouns</a:t>
            </a:r>
            <a:endParaRPr/>
          </a:p>
          <a:p>
            <a:pPr indent="-298450" lvl="0" marL="457200" rtl="0">
              <a:spcBef>
                <a:spcPts val="0"/>
              </a:spcBef>
              <a:spcAft>
                <a:spcPts val="0"/>
              </a:spcAft>
              <a:buSzPts val="1100"/>
              <a:buChar char="●"/>
            </a:pPr>
            <a:r>
              <a:rPr lang="en"/>
              <a:t>Ambiguous</a:t>
            </a:r>
            <a:r>
              <a:rPr lang="en"/>
              <a:t> adverbs and adjectives</a:t>
            </a:r>
            <a:endParaRPr/>
          </a:p>
          <a:p>
            <a:pPr indent="-298450" lvl="0" marL="457200" rtl="0">
              <a:spcBef>
                <a:spcPts val="0"/>
              </a:spcBef>
              <a:spcAft>
                <a:spcPts val="0"/>
              </a:spcAft>
              <a:buSzPts val="1100"/>
              <a:buChar char="●"/>
            </a:pPr>
            <a:r>
              <a:rPr lang="en"/>
              <a:t>Open-ended non verifiable terms</a:t>
            </a:r>
            <a:endParaRPr/>
          </a:p>
          <a:p>
            <a:pPr indent="-298450" lvl="0" marL="457200" rtl="0">
              <a:spcBef>
                <a:spcPts val="0"/>
              </a:spcBef>
              <a:spcAft>
                <a:spcPts val="0"/>
              </a:spcAft>
              <a:buSzPts val="1100"/>
              <a:buChar char="●"/>
            </a:pPr>
            <a:r>
              <a:rPr lang="en"/>
              <a:t>Comparative phrases</a:t>
            </a:r>
            <a:endParaRPr/>
          </a:p>
          <a:p>
            <a:pPr indent="-298450" lvl="0" marL="457200">
              <a:spcBef>
                <a:spcPts val="0"/>
              </a:spcBef>
              <a:spcAft>
                <a:spcPts val="0"/>
              </a:spcAft>
              <a:buSzPts val="1100"/>
              <a:buChar char="●"/>
            </a:pPr>
            <a:r>
              <a:rPr lang="en"/>
              <a:t>Loopholes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5" name="Shape 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 La Funcionalidad.     ¿Qué se supone va hacer el software ?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b) Las interfaces Externas.   ¿Cómo el software actúa recíprocamente con las personas, el hardware de los sistemas,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otro hardware, y otro software?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 La Actuación.   ¿Cuál es la velocidad, la disponibilidad, tiempo de la contestación, tiempo de la</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recuperación de varias funciones del software, etc.?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 Los Atributos.   ¿Qué portabilidad tiene, exactitud, el mantenimiento, la seguridad, las consideraciones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etc.?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 Las restricciones del diseño que  impusieron en una aplicación.   ¿Hay  algún requerimiento Standard, idioma de aplicación, las políticas para la</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integridad del banco de datos, los límites de los recursos, operando en que ambiente (s)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etc.? </a:t>
            </a:r>
            <a:endParaRPr b="0" i="0" sz="1200" u="none" cap="none" strike="noStrike">
              <a:solidFill>
                <a:schemeClr val="dk1"/>
              </a:solidFill>
              <a:latin typeface="Calibri"/>
              <a:ea typeface="Calibri"/>
              <a:cs typeface="Calibri"/>
              <a:sym typeface="Calibri"/>
            </a:endParaRPr>
          </a:p>
        </p:txBody>
      </p:sp>
      <p:sp>
        <p:nvSpPr>
          <p:cNvPr id="102" name="Shape 10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Shape 10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Correcto - si, y sólo si, cada requisito declarado se encuentra en el software</a:t>
            </a:r>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Inequívoco - si, y sólo si, cada requisito declarado tiene sólo una interpretación. En está sección se describe cómo evitar ambigüedades (usuario – desarrollador). </a:t>
            </a:r>
            <a:r>
              <a:rPr lang="en"/>
              <a:t>Se han creado lenguajes formales para la especificación de requerimientos (basados en reglas lógicas y matemáticas) para evitar ambigüedad (ISO 13568)</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Completo - La definición de las respuestas del software a todos los posibles datos de la entrada del sistema y a toda clase de situaciones</a:t>
            </a:r>
            <a:r>
              <a:rPr lang="en"/>
              <a:t> (validación). Espeficicar unidades de medida (si aplica). En caso de tener diagramas o tablas estas deberán estar numeradas.</a:t>
            </a:r>
            <a:endParaRPr/>
          </a:p>
          <a:p>
            <a:pPr indent="-228600" lvl="0" marL="228600" marR="0" rtl="0" algn="l">
              <a:spcBef>
                <a:spcPts val="0"/>
              </a:spcBef>
              <a:spcAft>
                <a:spcPts val="0"/>
              </a:spcAft>
              <a:buClr>
                <a:schemeClr val="dk1"/>
              </a:buClr>
              <a:buSzPts val="1200"/>
              <a:buFont typeface="Calibri"/>
              <a:buAutoNum type="alphaLcParenR"/>
            </a:pPr>
            <a:r>
              <a:rPr lang="en"/>
              <a:t>Priorizables. cada requerimiento tiene un número o letra que indica su prioridad.</a:t>
            </a:r>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Consistente – Consistencia entre el mundo real y la definición interna del sistema. Debe haber cons</a:t>
            </a:r>
            <a:r>
              <a:rPr lang="en"/>
              <a:t>istencia cuando se especifican características del mundo real, consistencia lógica o temporal</a:t>
            </a:r>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Comprobable -  si, y sólo si, existe algún proceso con el que una persona o la máquina puede verificar que  el producto del software cumple un  requisito. “Una buena interfaz gráfica”</a:t>
            </a:r>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Modificable - si, y sólo si, su estructura y esti</a:t>
            </a:r>
            <a:r>
              <a:rPr lang="en"/>
              <a:t>lo del documento SRS</a:t>
            </a:r>
            <a:r>
              <a:rPr b="0" i="0" lang="en" sz="1200" u="none" cap="none" strike="noStrike">
                <a:solidFill>
                  <a:schemeClr val="dk1"/>
                </a:solidFill>
                <a:latin typeface="Calibri"/>
                <a:ea typeface="Calibri"/>
                <a:cs typeface="Calibri"/>
                <a:sym typeface="Calibri"/>
              </a:rPr>
              <a:t> </a:t>
            </a:r>
            <a:r>
              <a:rPr lang="en"/>
              <a:t>es </a:t>
            </a:r>
            <a:r>
              <a:rPr b="0" i="0" lang="en" sz="1200" u="none" cap="none" strike="noStrike">
                <a:solidFill>
                  <a:schemeClr val="dk1"/>
                </a:solidFill>
                <a:latin typeface="Calibri"/>
                <a:ea typeface="Calibri"/>
                <a:cs typeface="Calibri"/>
                <a:sym typeface="Calibri"/>
              </a:rPr>
              <a:t>tal que puede hacerse cualquier cambio a los requisitos fácilmente, completamente y de forma consistente mientras  conserva la estructura y estilo</a:t>
            </a:r>
            <a:endParaRPr/>
          </a:p>
          <a:p>
            <a:pPr indent="-228600" lvl="0" marL="228600" marR="0" rtl="0" algn="l">
              <a:spcBef>
                <a:spcPts val="0"/>
              </a:spcBef>
              <a:spcAft>
                <a:spcPts val="0"/>
              </a:spcAft>
              <a:buClr>
                <a:schemeClr val="dk1"/>
              </a:buClr>
              <a:buSzPts val="1200"/>
              <a:buFont typeface="Calibri"/>
              <a:buAutoNum type="alphaLcParenR"/>
            </a:pPr>
            <a:r>
              <a:rPr b="0" i="0" lang="en" sz="1200" u="none" cap="none" strike="noStrike">
                <a:solidFill>
                  <a:schemeClr val="dk1"/>
                </a:solidFill>
                <a:latin typeface="Calibri"/>
                <a:ea typeface="Calibri"/>
                <a:cs typeface="Calibri"/>
                <a:sym typeface="Calibri"/>
              </a:rPr>
              <a:t>Identificable - es identificable si el origen de cada uno de sus requisitos está claro. Dos tipos</a:t>
            </a:r>
            <a:r>
              <a:rPr lang="en"/>
              <a:t>: rastreabilidad hacia adelante (documentos derivados) y hacia atrás (fuente documental)</a:t>
            </a:r>
            <a:endParaRPr/>
          </a:p>
          <a:p>
            <a:pPr indent="-152400" lvl="0" marL="22860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6" name="Shape 11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52" name="Shape 52"/>
        <p:cNvGrpSpPr/>
        <p:nvPr/>
      </p:nvGrpSpPr>
      <p:grpSpPr>
        <a:xfrm>
          <a:off x="0" y="0"/>
          <a:ext cx="0" cy="0"/>
          <a:chOff x="0" y="0"/>
          <a:chExt cx="0" cy="0"/>
        </a:xfrm>
      </p:grpSpPr>
      <p:sp>
        <p:nvSpPr>
          <p:cNvPr id="53" name="Shape 53"/>
          <p:cNvSpPr txBox="1"/>
          <p:nvPr>
            <p:ph idx="1" type="body"/>
          </p:nvPr>
        </p:nvSpPr>
        <p:spPr>
          <a:xfrm>
            <a:off x="457200" y="1110996"/>
            <a:ext cx="8229600" cy="3394500"/>
          </a:xfrm>
          <a:prstGeom prst="rect">
            <a:avLst/>
          </a:prstGeom>
          <a:noFill/>
          <a:ln>
            <a:noFill/>
          </a:ln>
        </p:spPr>
        <p:txBody>
          <a:bodyPr anchorCtr="0" anchor="t" bIns="91425" lIns="91425" spcFirstLastPara="1" rIns="91425" wrap="square" tIns="91425"/>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160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160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4" name="Shape 54"/>
          <p:cNvSpPr txBox="1"/>
          <p:nvPr>
            <p:ph idx="10" type="dt"/>
          </p:nvPr>
        </p:nvSpPr>
        <p:spPr>
          <a:xfrm>
            <a:off x="6727032" y="4805958"/>
            <a:ext cx="1920300" cy="274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5" name="Shape 55"/>
          <p:cNvSpPr txBox="1"/>
          <p:nvPr>
            <p:ph idx="11" type="ftr"/>
          </p:nvPr>
        </p:nvSpPr>
        <p:spPr>
          <a:xfrm>
            <a:off x="4380072" y="4805958"/>
            <a:ext cx="2350800" cy="273900"/>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sz="1000">
                <a:solidFill>
                  <a:schemeClr val="dk1"/>
                </a:solidFill>
                <a:latin typeface="Rambla"/>
                <a:ea typeface="Rambla"/>
                <a:cs typeface="Rambla"/>
                <a:sym typeface="Rambla"/>
              </a:defRPr>
            </a:lvl1pPr>
            <a:lvl2pPr indent="0" lvl="1" marL="457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indent="0" lvl="2" marL="914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indent="0" lvl="3" marL="1371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indent="0" lvl="4" marL="18288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indent="0" lvl="5" marL="22860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indent="0" lvl="6" marL="27432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indent="0" lvl="7" marL="32004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indent="0" lvl="8" marL="3657600"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6" name="Shape 56"/>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a:spcBef>
                <a:spcPts val="0"/>
              </a:spcBef>
              <a:spcAft>
                <a:spcPts val="0"/>
              </a:spcAft>
              <a:buNone/>
            </a:pPr>
            <a:fld id="{00000000-1234-1234-1234-123412341234}" type="slidenum">
              <a:rPr lang="en"/>
              <a:t>‹#›</a:t>
            </a:fld>
            <a:endParaRPr/>
          </a:p>
        </p:txBody>
      </p:sp>
      <p:sp>
        <p:nvSpPr>
          <p:cNvPr id="57" name="Shape 5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3000"/>
              <a:buFont typeface="Rambla"/>
              <a:buNone/>
              <a:defRPr b="1" i="0" sz="4100" u="none" cap="none" strike="noStrike">
                <a:solidFill>
                  <a:schemeClr val="dk2"/>
                </a:solidFill>
                <a:latin typeface="Rambla"/>
                <a:ea typeface="Rambla"/>
                <a:cs typeface="Rambla"/>
                <a:sym typeface="Rambla"/>
              </a:defRPr>
            </a:lvl1pPr>
            <a:lvl2pPr indent="0" lvl="1" rtl="0">
              <a:spcBef>
                <a:spcPts val="0"/>
              </a:spcBef>
              <a:spcAft>
                <a:spcPts val="0"/>
              </a:spcAft>
              <a:buSzPts val="3000"/>
              <a:buNone/>
              <a:defRPr sz="1800"/>
            </a:lvl2pPr>
            <a:lvl3pPr indent="0" lvl="2" rtl="0">
              <a:spcBef>
                <a:spcPts val="0"/>
              </a:spcBef>
              <a:spcAft>
                <a:spcPts val="0"/>
              </a:spcAft>
              <a:buSzPts val="3000"/>
              <a:buNone/>
              <a:defRPr sz="1800"/>
            </a:lvl3pPr>
            <a:lvl4pPr indent="0" lvl="3" rtl="0">
              <a:spcBef>
                <a:spcPts val="0"/>
              </a:spcBef>
              <a:spcAft>
                <a:spcPts val="0"/>
              </a:spcAft>
              <a:buSzPts val="3000"/>
              <a:buNone/>
              <a:defRPr sz="1800"/>
            </a:lvl4pPr>
            <a:lvl5pPr indent="0" lvl="4" rtl="0">
              <a:spcBef>
                <a:spcPts val="0"/>
              </a:spcBef>
              <a:spcAft>
                <a:spcPts val="0"/>
              </a:spcAft>
              <a:buSzPts val="3000"/>
              <a:buNone/>
              <a:defRPr sz="1800"/>
            </a:lvl5pPr>
            <a:lvl6pPr indent="0" lvl="5" rtl="0">
              <a:spcBef>
                <a:spcPts val="0"/>
              </a:spcBef>
              <a:spcAft>
                <a:spcPts val="0"/>
              </a:spcAft>
              <a:buSzPts val="3000"/>
              <a:buNone/>
              <a:defRPr sz="1800"/>
            </a:lvl6pPr>
            <a:lvl7pPr indent="0" lvl="6" rtl="0">
              <a:spcBef>
                <a:spcPts val="0"/>
              </a:spcBef>
              <a:spcAft>
                <a:spcPts val="0"/>
              </a:spcAft>
              <a:buSzPts val="3000"/>
              <a:buNone/>
              <a:defRPr sz="1800"/>
            </a:lvl7pPr>
            <a:lvl8pPr indent="0" lvl="7" rtl="0">
              <a:spcBef>
                <a:spcPts val="0"/>
              </a:spcBef>
              <a:spcAft>
                <a:spcPts val="0"/>
              </a:spcAft>
              <a:buSzPts val="3000"/>
              <a:buNone/>
              <a:defRPr sz="1800"/>
            </a:lvl8pPr>
            <a:lvl9pPr indent="0" lvl="8" rtl="0">
              <a:spcBef>
                <a:spcPts val="0"/>
              </a:spcBef>
              <a:spcAft>
                <a:spcPts val="0"/>
              </a:spcAft>
              <a:buSzPts val="30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Engineering</a:t>
            </a:r>
            <a:endParaRPr/>
          </a:p>
          <a:p>
            <a:pPr indent="0" lvl="0" marL="0" algn="l">
              <a:spcBef>
                <a:spcPts val="0"/>
              </a:spcBef>
              <a:spcAft>
                <a:spcPts val="0"/>
              </a:spcAft>
              <a:buNone/>
            </a:pPr>
            <a:r>
              <a:t/>
            </a:r>
            <a:endParaRPr/>
          </a:p>
        </p:txBody>
      </p:sp>
      <p:sp>
        <p:nvSpPr>
          <p:cNvPr id="63" name="Shape 6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57200" y="1110996"/>
            <a:ext cx="8229600" cy="3783000"/>
          </a:xfrm>
          <a:prstGeom prst="rect">
            <a:avLst/>
          </a:prstGeom>
          <a:noFill/>
          <a:ln>
            <a:noFill/>
          </a:ln>
        </p:spPr>
        <p:txBody>
          <a:bodyPr anchorCtr="0" anchor="t" bIns="45700" lIns="91425" spcFirstLastPara="1" rIns="91425" wrap="square" tIns="45700">
            <a:noAutofit/>
          </a:bodyPr>
          <a:lstStyle/>
          <a:p>
            <a:pPr indent="-261873" lvl="0" marL="365760" marR="0" rtl="0" algn="l">
              <a:lnSpc>
                <a:spcPct val="90000"/>
              </a:lnSpc>
              <a:spcBef>
                <a:spcPts val="0"/>
              </a:spcBef>
              <a:spcAft>
                <a:spcPts val="0"/>
              </a:spcAft>
              <a:buClr>
                <a:schemeClr val="accent1"/>
              </a:buClr>
              <a:buSzPts val="1800"/>
              <a:buFont typeface="Noto Sans Symbols"/>
              <a:buChar char="▶"/>
            </a:pPr>
            <a:r>
              <a:rPr b="0" i="0" lang="en" sz="1800" u="none" cap="none" strike="noStrike">
                <a:solidFill>
                  <a:schemeClr val="dk1"/>
                </a:solidFill>
                <a:latin typeface="Rambla"/>
                <a:ea typeface="Rambla"/>
                <a:cs typeface="Rambla"/>
                <a:sym typeface="Rambla"/>
              </a:rPr>
              <a:t>I</a:t>
            </a:r>
            <a:r>
              <a:rPr lang="en" sz="1800"/>
              <a:t>EEE</a:t>
            </a:r>
            <a:r>
              <a:rPr b="0" i="0" lang="en" sz="1800" u="none" cap="none" strike="noStrike">
                <a:solidFill>
                  <a:schemeClr val="dk1"/>
                </a:solidFill>
                <a:latin typeface="Rambla"/>
                <a:ea typeface="Rambla"/>
                <a:cs typeface="Rambla"/>
                <a:sym typeface="Rambla"/>
              </a:rPr>
              <a:t> 830-1998  “Consideraciones”</a:t>
            </a:r>
            <a:endParaRPr b="1" sz="1800"/>
          </a:p>
          <a:p>
            <a:pPr indent="-209041" lvl="1" marL="621792" marR="0" rtl="0" algn="l">
              <a:lnSpc>
                <a:spcPct val="90000"/>
              </a:lnSpc>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Generación del diseño</a:t>
            </a:r>
            <a:endParaRPr b="1" i="0" sz="1800" u="none" cap="none" strike="noStrike">
              <a:solidFill>
                <a:schemeClr val="dk1"/>
              </a:solidFill>
              <a:latin typeface="Rambla"/>
              <a:ea typeface="Rambla"/>
              <a:cs typeface="Rambla"/>
              <a:sym typeface="Rambla"/>
            </a:endParaRPr>
          </a:p>
          <a:p>
            <a:pPr indent="0" lvl="0" marL="457200" marR="0" rtl="0" algn="l">
              <a:lnSpc>
                <a:spcPct val="90000"/>
              </a:lnSpc>
              <a:spcBef>
                <a:spcPts val="324"/>
              </a:spcBef>
              <a:spcAft>
                <a:spcPts val="0"/>
              </a:spcAft>
              <a:buNone/>
            </a:pPr>
            <a:r>
              <a:t/>
            </a:r>
            <a:endParaRPr b="1" sz="1900"/>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Identificar los módulos del sistema</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Asignar las funciones de los módulos</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Describir el flujo de la información entre</a:t>
            </a:r>
            <a:r>
              <a:rPr lang="en" sz="1800"/>
              <a:t> </a:t>
            </a:r>
            <a:r>
              <a:rPr b="0" i="0" lang="en" sz="1800" u="none" cap="none" strike="noStrike">
                <a:solidFill>
                  <a:schemeClr val="dk1"/>
                </a:solidFill>
                <a:latin typeface="Rambla"/>
                <a:ea typeface="Rambla"/>
                <a:cs typeface="Rambla"/>
                <a:sym typeface="Rambla"/>
              </a:rPr>
              <a:t> módulos</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Elegir las estructuras de los datos. </a:t>
            </a:r>
            <a:endParaRPr b="0" i="0" sz="1800" u="none" cap="none" strike="noStrike">
              <a:solidFill>
                <a:schemeClr val="dk1"/>
              </a:solidFill>
              <a:latin typeface="Rambla"/>
              <a:ea typeface="Rambla"/>
              <a:cs typeface="Rambla"/>
              <a:sym typeface="Rambla"/>
            </a:endParaRPr>
          </a:p>
          <a:p>
            <a:pPr indent="0" lvl="0" marL="0" marR="0" rtl="0" algn="l">
              <a:lnSpc>
                <a:spcPct val="90000"/>
              </a:lnSpc>
              <a:spcBef>
                <a:spcPts val="324"/>
              </a:spcBef>
              <a:spcAft>
                <a:spcPts val="0"/>
              </a:spcAft>
              <a:buNone/>
            </a:pPr>
            <a:r>
              <a:t/>
            </a:r>
            <a:endParaRPr sz="1900"/>
          </a:p>
        </p:txBody>
      </p:sp>
      <p:sp>
        <p:nvSpPr>
          <p:cNvPr id="131" name="Shape 1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457200" y="1110996"/>
            <a:ext cx="8229600" cy="3394500"/>
          </a:xfrm>
          <a:prstGeom prst="rect">
            <a:avLst/>
          </a:prstGeom>
        </p:spPr>
        <p:txBody>
          <a:bodyPr anchorCtr="0" anchor="t" bIns="91425" lIns="91425" spcFirstLastPara="1" rIns="91425" wrap="square" tIns="91425">
            <a:noAutofit/>
          </a:bodyPr>
          <a:lstStyle/>
          <a:p>
            <a:pPr indent="-261873" lvl="0" marL="365760" rtl="0">
              <a:lnSpc>
                <a:spcPct val="90000"/>
              </a:lnSpc>
              <a:spcBef>
                <a:spcPts val="0"/>
              </a:spcBef>
              <a:spcAft>
                <a:spcPts val="0"/>
              </a:spcAft>
              <a:buSzPts val="1800"/>
              <a:buChar char="▶"/>
            </a:pPr>
            <a:r>
              <a:rPr lang="en" sz="1800"/>
              <a:t>IEEE 830-1998  “Consideraciones”</a:t>
            </a:r>
            <a:endParaRPr sz="1800"/>
          </a:p>
          <a:p>
            <a:pPr indent="-209041" lvl="1" marL="621792" rtl="0">
              <a:lnSpc>
                <a:spcPct val="90000"/>
              </a:lnSpc>
              <a:spcBef>
                <a:spcPts val="324"/>
              </a:spcBef>
              <a:spcAft>
                <a:spcPts val="0"/>
              </a:spcAft>
              <a:buSzPts val="1800"/>
              <a:buChar char="◦"/>
            </a:pPr>
            <a:r>
              <a:rPr b="1" lang="en" sz="1800"/>
              <a:t>Generación de requisitos</a:t>
            </a:r>
            <a:endParaRPr sz="1800"/>
          </a:p>
          <a:p>
            <a:pPr indent="-218186" lvl="2" marL="859536" rtl="0">
              <a:lnSpc>
                <a:spcPct val="90000"/>
              </a:lnSpc>
              <a:spcBef>
                <a:spcPts val="1600"/>
              </a:spcBef>
              <a:spcAft>
                <a:spcPts val="0"/>
              </a:spcAft>
              <a:buSzPts val="1800"/>
              <a:buChar char="⚫"/>
            </a:pPr>
            <a:r>
              <a:rPr lang="en" sz="1800"/>
              <a:t>Justificación del Costo</a:t>
            </a:r>
            <a:endParaRPr sz="1800"/>
          </a:p>
          <a:p>
            <a:pPr indent="-218186" lvl="2" marL="859536" rtl="0">
              <a:lnSpc>
                <a:spcPct val="90000"/>
              </a:lnSpc>
              <a:spcBef>
                <a:spcPts val="1600"/>
              </a:spcBef>
              <a:spcAft>
                <a:spcPts val="0"/>
              </a:spcAft>
              <a:buSzPts val="1800"/>
              <a:buChar char="⚫"/>
            </a:pPr>
            <a:r>
              <a:rPr lang="en" sz="1800"/>
              <a:t>Tiempos de la entrega</a:t>
            </a:r>
            <a:endParaRPr sz="1800"/>
          </a:p>
          <a:p>
            <a:pPr indent="-218186" lvl="2" marL="859536" rtl="0">
              <a:lnSpc>
                <a:spcPct val="90000"/>
              </a:lnSpc>
              <a:spcBef>
                <a:spcPts val="1600"/>
              </a:spcBef>
              <a:spcAft>
                <a:spcPts val="0"/>
              </a:spcAft>
              <a:buSzPts val="1800"/>
              <a:buChar char="⚫"/>
            </a:pPr>
            <a:r>
              <a:rPr lang="en" sz="1800"/>
              <a:t>Metodologías de desarrollo</a:t>
            </a:r>
            <a:endParaRPr sz="1800"/>
          </a:p>
          <a:p>
            <a:pPr indent="-218186" lvl="2" marL="859536" rtl="0">
              <a:lnSpc>
                <a:spcPct val="90000"/>
              </a:lnSpc>
              <a:spcBef>
                <a:spcPts val="1600"/>
              </a:spcBef>
              <a:spcAft>
                <a:spcPts val="0"/>
              </a:spcAft>
              <a:buSzPts val="1800"/>
              <a:buChar char="⚫"/>
            </a:pPr>
            <a:r>
              <a:rPr lang="en" sz="1800"/>
              <a:t>Aseguramiento de la calidad</a:t>
            </a:r>
            <a:endParaRPr sz="1800"/>
          </a:p>
          <a:p>
            <a:pPr indent="-218186" lvl="2" marL="859536" rtl="0">
              <a:lnSpc>
                <a:spcPct val="90000"/>
              </a:lnSpc>
              <a:spcBef>
                <a:spcPts val="1600"/>
              </a:spcBef>
              <a:spcAft>
                <a:spcPts val="0"/>
              </a:spcAft>
              <a:buSzPts val="1800"/>
              <a:buChar char="⚫"/>
            </a:pPr>
            <a:r>
              <a:rPr lang="en" sz="1800"/>
              <a:t>Aprobación y criterio comprobación</a:t>
            </a:r>
            <a:endParaRPr sz="1800"/>
          </a:p>
          <a:p>
            <a:pPr indent="-218186" lvl="2" marL="859536" rtl="0">
              <a:lnSpc>
                <a:spcPct val="90000"/>
              </a:lnSpc>
              <a:spcBef>
                <a:spcPts val="1600"/>
              </a:spcBef>
              <a:spcAft>
                <a:spcPts val="1600"/>
              </a:spcAft>
              <a:buSzPts val="1800"/>
              <a:buChar char="⚫"/>
            </a:pPr>
            <a:r>
              <a:rPr lang="en" sz="1800"/>
              <a:t>Procedimientos de aceptación</a:t>
            </a:r>
            <a:endParaRPr sz="1800"/>
          </a:p>
        </p:txBody>
      </p:sp>
      <p:sp>
        <p:nvSpPr>
          <p:cNvPr id="137" name="Shape 1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110996"/>
            <a:ext cx="8229600" cy="3783000"/>
          </a:xfrm>
          <a:prstGeom prst="rect">
            <a:avLst/>
          </a:prstGeom>
          <a:noFill/>
          <a:ln>
            <a:noFill/>
          </a:ln>
        </p:spPr>
        <p:txBody>
          <a:bodyPr anchorCtr="0" anchor="t" bIns="45700" lIns="91425" spcFirstLastPara="1" rIns="91425" wrap="square" tIns="45700">
            <a:noAutofit/>
          </a:bodyPr>
          <a:lstStyle/>
          <a:p>
            <a:pPr indent="-261873" lvl="0" marL="365760" marR="0" rtl="0" algn="l">
              <a:spcBef>
                <a:spcPts val="0"/>
              </a:spcBef>
              <a:spcAft>
                <a:spcPts val="0"/>
              </a:spcAft>
              <a:buClr>
                <a:schemeClr val="accent1"/>
              </a:buClr>
              <a:buSzPts val="1800"/>
              <a:buFont typeface="Noto Sans Symbols"/>
              <a:buChar char="▶"/>
            </a:pPr>
            <a:r>
              <a:rPr b="0" i="0" lang="en" sz="1800" u="none" cap="none" strike="noStrike">
                <a:solidFill>
                  <a:schemeClr val="dk1"/>
                </a:solidFill>
                <a:latin typeface="Rambla"/>
                <a:ea typeface="Rambla"/>
                <a:cs typeface="Rambla"/>
                <a:sym typeface="Rambla"/>
              </a:rPr>
              <a:t>I</a:t>
            </a:r>
            <a:r>
              <a:rPr lang="en" sz="1800"/>
              <a:t>EEE</a:t>
            </a:r>
            <a:r>
              <a:rPr b="0" i="0" lang="en" sz="1800" u="none" cap="none" strike="noStrike">
                <a:solidFill>
                  <a:schemeClr val="dk1"/>
                </a:solidFill>
                <a:latin typeface="Rambla"/>
                <a:ea typeface="Rambla"/>
                <a:cs typeface="Rambla"/>
                <a:sym typeface="Rambla"/>
              </a:rPr>
              <a:t> 830-1998  “Estructura de  SRS”</a:t>
            </a:r>
            <a:endParaRPr b="0" i="0" sz="1800" u="none" cap="none" strike="noStrike">
              <a:solidFill>
                <a:schemeClr val="dk1"/>
              </a:solidFill>
              <a:latin typeface="Rambla"/>
              <a:ea typeface="Rambla"/>
              <a:cs typeface="Rambla"/>
              <a:sym typeface="Rambla"/>
            </a:endParaRPr>
          </a:p>
        </p:txBody>
      </p:sp>
      <p:pic>
        <p:nvPicPr>
          <p:cNvPr id="143" name="Shape 143"/>
          <p:cNvPicPr preferRelativeResize="0"/>
          <p:nvPr/>
        </p:nvPicPr>
        <p:blipFill rotWithShape="1">
          <a:blip r:embed="rId3">
            <a:alphaModFix/>
          </a:blip>
          <a:srcRect b="0" l="0" r="0" t="0"/>
          <a:stretch/>
        </p:blipFill>
        <p:spPr>
          <a:xfrm>
            <a:off x="519300" y="1545375"/>
            <a:ext cx="8073900" cy="3317100"/>
          </a:xfrm>
          <a:prstGeom prst="rect">
            <a:avLst/>
          </a:prstGeom>
          <a:noFill/>
          <a:ln>
            <a:noFill/>
          </a:ln>
        </p:spPr>
      </p:pic>
      <p:sp>
        <p:nvSpPr>
          <p:cNvPr id="144" name="Shape 14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ISO IEC 29148 - 2011 </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Definitions</a:t>
            </a:r>
            <a:endParaRPr/>
          </a:p>
          <a:p>
            <a:pPr indent="0" lvl="0" marL="0" rtl="0">
              <a:spcBef>
                <a:spcPts val="1600"/>
              </a:spcBef>
              <a:spcAft>
                <a:spcPts val="0"/>
              </a:spcAft>
              <a:buNone/>
            </a:pPr>
            <a:r>
              <a:rPr lang="en"/>
              <a:t>Acquirer, attribute, baseline, concept of operations, condition, constraint, customer, derived requirement, developer, document, human system integration, level of abstraction, mode, operational concept, operational scenario, operator, requirement, requirement elicitation, requirements engineering, requirements management, requirements traceability matrix, requirements validation, software requirements specification, stakeholder, state, user, supplier, system-of-interest, system requirements specification, trade-off, user, validation, verification</a:t>
            </a:r>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Requirements construct</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well formed requirement is a statement that</a:t>
            </a:r>
            <a:endParaRPr/>
          </a:p>
          <a:p>
            <a:pPr indent="-342900" lvl="0" marL="457200" rtl="0">
              <a:spcBef>
                <a:spcPts val="1600"/>
              </a:spcBef>
              <a:spcAft>
                <a:spcPts val="0"/>
              </a:spcAft>
              <a:buSzPts val="1800"/>
              <a:buChar char="●"/>
            </a:pPr>
            <a:r>
              <a:rPr lang="en"/>
              <a:t>Can be verified</a:t>
            </a:r>
            <a:endParaRPr/>
          </a:p>
          <a:p>
            <a:pPr indent="0" lvl="0" marL="0" rtl="0">
              <a:lnSpc>
                <a:spcPct val="100000"/>
              </a:lnSpc>
              <a:spcBef>
                <a:spcPts val="1600"/>
              </a:spcBef>
              <a:spcAft>
                <a:spcPts val="0"/>
              </a:spcAft>
              <a:buNone/>
            </a:pPr>
            <a:r>
              <a:t/>
            </a:r>
            <a:endParaRPr/>
          </a:p>
          <a:p>
            <a:pPr indent="-342900" lvl="0" marL="457200" rtl="0">
              <a:spcBef>
                <a:spcPts val="0"/>
              </a:spcBef>
              <a:spcAft>
                <a:spcPts val="0"/>
              </a:spcAft>
              <a:buSzPts val="1800"/>
              <a:buChar char="●"/>
            </a:pPr>
            <a:r>
              <a:rPr lang="en"/>
              <a:t>Has to be met or possessed by a system to solve a stakeholder problem</a:t>
            </a:r>
            <a:endParaRPr/>
          </a:p>
          <a:p>
            <a:pPr indent="0" lvl="0" marL="0" rtl="0">
              <a:lnSpc>
                <a:spcPct val="100000"/>
              </a:lnSpc>
              <a:spcBef>
                <a:spcPts val="1600"/>
              </a:spcBef>
              <a:spcAft>
                <a:spcPts val="0"/>
              </a:spcAft>
              <a:buNone/>
            </a:pPr>
            <a:r>
              <a:t/>
            </a:r>
            <a:endParaRPr/>
          </a:p>
          <a:p>
            <a:pPr indent="-342900" lvl="0" marL="457200" rtl="0">
              <a:spcBef>
                <a:spcPts val="0"/>
              </a:spcBef>
              <a:spcAft>
                <a:spcPts val="0"/>
              </a:spcAft>
              <a:buSzPts val="1800"/>
              <a:buChar char="●"/>
            </a:pPr>
            <a:r>
              <a:rPr lang="en"/>
              <a:t>Is qualified by measurable conditions and bounded by constraint</a:t>
            </a:r>
            <a:r>
              <a:rPr lang="en"/>
              <a:t>s</a:t>
            </a:r>
            <a:endParaRPr/>
          </a:p>
          <a:p>
            <a:pPr indent="0" lvl="0" marL="0" rtl="0">
              <a:lnSpc>
                <a:spcPct val="100000"/>
              </a:lnSpc>
              <a:spcBef>
                <a:spcPts val="1600"/>
              </a:spcBef>
              <a:spcAft>
                <a:spcPts val="0"/>
              </a:spcAft>
              <a:buNone/>
            </a:pPr>
            <a:r>
              <a:t/>
            </a:r>
            <a:endParaRPr/>
          </a:p>
          <a:p>
            <a:pPr indent="-342900" lvl="0" marL="457200">
              <a:spcBef>
                <a:spcPts val="0"/>
              </a:spcBef>
              <a:spcAft>
                <a:spcPts val="0"/>
              </a:spcAft>
              <a:buSzPts val="1800"/>
              <a:buChar char="●"/>
            </a:pPr>
            <a:r>
              <a:rPr lang="en"/>
              <a:t>Defines the performance of the system when used by specific stakeholder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Requirements syntax</a:t>
            </a:r>
            <a:endParaRPr/>
          </a:p>
        </p:txBody>
      </p:sp>
      <p:sp>
        <p:nvSpPr>
          <p:cNvPr id="162" name="Shape 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Condition + Subject + Action + Object + Constraint</a:t>
            </a:r>
            <a:endParaRPr b="1"/>
          </a:p>
          <a:p>
            <a:pPr indent="0" lvl="0" marL="457200">
              <a:spcBef>
                <a:spcPts val="1600"/>
              </a:spcBef>
              <a:spcAft>
                <a:spcPts val="0"/>
              </a:spcAft>
              <a:buNone/>
            </a:pPr>
            <a:r>
              <a:rPr lang="en"/>
              <a:t>When the red button is pressed, the system shall set an alert message to all the operators</a:t>
            </a:r>
            <a:endParaRPr/>
          </a:p>
          <a:p>
            <a:pPr indent="0" lvl="0" marL="0">
              <a:spcBef>
                <a:spcPts val="1600"/>
              </a:spcBef>
              <a:spcAft>
                <a:spcPts val="0"/>
              </a:spcAft>
              <a:buNone/>
            </a:pPr>
            <a:r>
              <a:rPr b="1" lang="en"/>
              <a:t>Condition + Action or constraint + Value</a:t>
            </a:r>
            <a:endParaRPr b="1"/>
          </a:p>
          <a:p>
            <a:pPr indent="0" lvl="0" marL="0">
              <a:spcBef>
                <a:spcPts val="1600"/>
              </a:spcBef>
              <a:spcAft>
                <a:spcPts val="0"/>
              </a:spcAft>
              <a:buNone/>
            </a:pPr>
            <a:r>
              <a:rPr lang="en"/>
              <a:t>	At stock of 10% of product A, the system shall order 50% more items of A</a:t>
            </a:r>
            <a:endParaRPr/>
          </a:p>
          <a:p>
            <a:pPr indent="0" lvl="0" marL="0">
              <a:spcBef>
                <a:spcPts val="1600"/>
              </a:spcBef>
              <a:spcAft>
                <a:spcPts val="0"/>
              </a:spcAft>
              <a:buNone/>
            </a:pPr>
            <a:r>
              <a:rPr b="1" lang="en"/>
              <a:t>Subject + Action + Value</a:t>
            </a:r>
            <a:endParaRPr b="1"/>
          </a:p>
          <a:p>
            <a:pPr indent="0" lvl="0" marL="0">
              <a:spcBef>
                <a:spcPts val="1600"/>
              </a:spcBef>
              <a:spcAft>
                <a:spcPts val="1600"/>
              </a:spcAft>
              <a:buNone/>
            </a:pPr>
            <a:r>
              <a:rPr lang="en"/>
              <a:t>	Invoice system shall display pending orders in ascending order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Characteristics of requirements</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Necessary</a:t>
            </a:r>
            <a:endParaRPr/>
          </a:p>
          <a:p>
            <a:pPr indent="-342900" lvl="0" marL="457200" rtl="0">
              <a:spcBef>
                <a:spcPts val="0"/>
              </a:spcBef>
              <a:spcAft>
                <a:spcPts val="0"/>
              </a:spcAft>
              <a:buSzPts val="1800"/>
              <a:buChar char="●"/>
            </a:pPr>
            <a:r>
              <a:rPr lang="en"/>
              <a:t>Implementation free</a:t>
            </a:r>
            <a:endParaRPr/>
          </a:p>
          <a:p>
            <a:pPr indent="-342900" lvl="0" marL="457200" rtl="0">
              <a:spcBef>
                <a:spcPts val="0"/>
              </a:spcBef>
              <a:spcAft>
                <a:spcPts val="0"/>
              </a:spcAft>
              <a:buSzPts val="1800"/>
              <a:buChar char="●"/>
            </a:pPr>
            <a:r>
              <a:rPr lang="en"/>
              <a:t>Unambiguous</a:t>
            </a:r>
            <a:endParaRPr/>
          </a:p>
          <a:p>
            <a:pPr indent="-342900" lvl="0" marL="457200" rtl="0">
              <a:spcBef>
                <a:spcPts val="0"/>
              </a:spcBef>
              <a:spcAft>
                <a:spcPts val="0"/>
              </a:spcAft>
              <a:buSzPts val="1800"/>
              <a:buChar char="●"/>
            </a:pPr>
            <a:r>
              <a:rPr lang="en"/>
              <a:t>Consistent</a:t>
            </a:r>
            <a:endParaRPr/>
          </a:p>
          <a:p>
            <a:pPr indent="-342900" lvl="0" marL="457200" rtl="0">
              <a:spcBef>
                <a:spcPts val="0"/>
              </a:spcBef>
              <a:spcAft>
                <a:spcPts val="0"/>
              </a:spcAft>
              <a:buSzPts val="1800"/>
              <a:buChar char="●"/>
            </a:pPr>
            <a:r>
              <a:rPr lang="en"/>
              <a:t>Complete</a:t>
            </a:r>
            <a:endParaRPr/>
          </a:p>
          <a:p>
            <a:pPr indent="-342900" lvl="0" marL="457200" rtl="0">
              <a:spcBef>
                <a:spcPts val="0"/>
              </a:spcBef>
              <a:spcAft>
                <a:spcPts val="0"/>
              </a:spcAft>
              <a:buSzPts val="1800"/>
              <a:buChar char="●"/>
            </a:pPr>
            <a:r>
              <a:rPr lang="en"/>
              <a:t>Singular</a:t>
            </a:r>
            <a:endParaRPr/>
          </a:p>
          <a:p>
            <a:pPr indent="-342900" lvl="0" marL="457200" rtl="0">
              <a:spcBef>
                <a:spcPts val="0"/>
              </a:spcBef>
              <a:spcAft>
                <a:spcPts val="0"/>
              </a:spcAft>
              <a:buSzPts val="1800"/>
              <a:buChar char="●"/>
            </a:pPr>
            <a:r>
              <a:rPr lang="en"/>
              <a:t>Feasible</a:t>
            </a:r>
            <a:endParaRPr/>
          </a:p>
          <a:p>
            <a:pPr indent="-342900" lvl="0" marL="457200" rtl="0">
              <a:spcBef>
                <a:spcPts val="0"/>
              </a:spcBef>
              <a:spcAft>
                <a:spcPts val="0"/>
              </a:spcAft>
              <a:buSzPts val="1800"/>
              <a:buChar char="●"/>
            </a:pPr>
            <a:r>
              <a:rPr lang="en"/>
              <a:t>Traceable</a:t>
            </a:r>
            <a:endParaRPr/>
          </a:p>
          <a:p>
            <a:pPr indent="-342900" lvl="0" marL="457200" rtl="0">
              <a:spcBef>
                <a:spcPts val="0"/>
              </a:spcBef>
              <a:spcAft>
                <a:spcPts val="0"/>
              </a:spcAft>
              <a:buSzPts val="1800"/>
              <a:buChar char="●"/>
            </a:pPr>
            <a:r>
              <a:rPr lang="en"/>
              <a:t>Verifiable</a:t>
            </a:r>
            <a:endParaRPr/>
          </a:p>
          <a:p>
            <a:pPr indent="-342900" lvl="0" marL="457200">
              <a:spcBef>
                <a:spcPts val="0"/>
              </a:spcBef>
              <a:spcAft>
                <a:spcPts val="0"/>
              </a:spcAft>
              <a:buSzPts val="1800"/>
              <a:buChar char="●"/>
            </a:pPr>
            <a:r>
              <a:rPr lang="en"/>
              <a:t>Bounded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Language criteria</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Avoid using ambiguous terms</a:t>
            </a:r>
            <a:endParaRPr/>
          </a:p>
          <a:p>
            <a:pPr indent="-342900" lvl="0" marL="457200" rtl="0">
              <a:spcBef>
                <a:spcPts val="1600"/>
              </a:spcBef>
              <a:spcAft>
                <a:spcPts val="0"/>
              </a:spcAft>
              <a:buSzPts val="1800"/>
              <a:buChar char="●"/>
            </a:pPr>
            <a:r>
              <a:rPr lang="en"/>
              <a:t>Best, most</a:t>
            </a:r>
            <a:endParaRPr/>
          </a:p>
          <a:p>
            <a:pPr indent="-342900" lvl="0" marL="457200" rtl="0">
              <a:spcBef>
                <a:spcPts val="0"/>
              </a:spcBef>
              <a:spcAft>
                <a:spcPts val="0"/>
              </a:spcAft>
              <a:buSzPts val="1800"/>
              <a:buChar char="●"/>
            </a:pPr>
            <a:r>
              <a:rPr lang="en"/>
              <a:t>User friendly, </a:t>
            </a:r>
            <a:r>
              <a:rPr lang="en"/>
              <a:t>easy</a:t>
            </a:r>
            <a:r>
              <a:rPr lang="en"/>
              <a:t> to use, cost effective</a:t>
            </a:r>
            <a:endParaRPr/>
          </a:p>
          <a:p>
            <a:pPr indent="-342900" lvl="0" marL="457200" rtl="0">
              <a:spcBef>
                <a:spcPts val="0"/>
              </a:spcBef>
              <a:spcAft>
                <a:spcPts val="0"/>
              </a:spcAft>
              <a:buSzPts val="1800"/>
              <a:buChar char="●"/>
            </a:pPr>
            <a:r>
              <a:rPr lang="en"/>
              <a:t>It, this, that</a:t>
            </a:r>
            <a:endParaRPr/>
          </a:p>
          <a:p>
            <a:pPr indent="-342900" lvl="0" marL="457200" rtl="0">
              <a:spcBef>
                <a:spcPts val="0"/>
              </a:spcBef>
              <a:spcAft>
                <a:spcPts val="0"/>
              </a:spcAft>
              <a:buSzPts val="1800"/>
              <a:buChar char="●"/>
            </a:pPr>
            <a:r>
              <a:rPr lang="en"/>
              <a:t>Almost always, </a:t>
            </a:r>
            <a:r>
              <a:rPr lang="en"/>
              <a:t>significant</a:t>
            </a:r>
            <a:r>
              <a:rPr lang="en"/>
              <a:t>, minimal</a:t>
            </a:r>
            <a:endParaRPr/>
          </a:p>
          <a:p>
            <a:pPr indent="-342900" lvl="0" marL="457200" rtl="0">
              <a:spcBef>
                <a:spcPts val="0"/>
              </a:spcBef>
              <a:spcAft>
                <a:spcPts val="0"/>
              </a:spcAft>
              <a:buSzPts val="1800"/>
              <a:buChar char="●"/>
            </a:pPr>
            <a:r>
              <a:rPr lang="en"/>
              <a:t>Provide support, but not limited to, as a minimum</a:t>
            </a:r>
            <a:endParaRPr/>
          </a:p>
          <a:p>
            <a:pPr indent="-342900" lvl="0" marL="457200" rtl="0">
              <a:spcBef>
                <a:spcPts val="0"/>
              </a:spcBef>
              <a:spcAft>
                <a:spcPts val="0"/>
              </a:spcAft>
              <a:buSzPts val="1800"/>
              <a:buChar char="●"/>
            </a:pPr>
            <a:r>
              <a:rPr lang="en"/>
              <a:t>Better than</a:t>
            </a:r>
            <a:endParaRPr/>
          </a:p>
          <a:p>
            <a:pPr indent="-342900" lvl="0" marL="457200" rtl="0">
              <a:spcBef>
                <a:spcPts val="0"/>
              </a:spcBef>
              <a:spcAft>
                <a:spcPts val="0"/>
              </a:spcAft>
              <a:buSzPts val="1800"/>
              <a:buChar char="●"/>
            </a:pPr>
            <a:r>
              <a:rPr lang="en"/>
              <a:t>If possible, as appropriate, as applicable </a:t>
            </a:r>
            <a:endParaRPr/>
          </a:p>
          <a:p>
            <a:pPr indent="-342900" lvl="0" marL="457200" rtl="0">
              <a:spcBef>
                <a:spcPts val="0"/>
              </a:spcBef>
              <a:spcAft>
                <a:spcPts val="0"/>
              </a:spcAft>
              <a:buSzPts val="1800"/>
              <a:buChar char="●"/>
            </a:pPr>
            <a:r>
              <a:rPr lang="en"/>
              <a:t>Incomplete references (without a date or version number)</a:t>
            </a:r>
            <a:endParaRPr/>
          </a:p>
          <a:p>
            <a:pPr indent="-342900" lvl="0" marL="457200">
              <a:spcBef>
                <a:spcPts val="0"/>
              </a:spcBef>
              <a:spcAft>
                <a:spcPts val="0"/>
              </a:spcAft>
              <a:buSzPts val="1800"/>
              <a:buChar char="●"/>
            </a:pPr>
            <a:r>
              <a:rPr lang="en"/>
              <a:t>Negative statements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 attributes</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Identification</a:t>
            </a:r>
            <a:endParaRPr/>
          </a:p>
          <a:p>
            <a:pPr indent="-342900" lvl="0" marL="457200" rtl="0">
              <a:spcBef>
                <a:spcPts val="0"/>
              </a:spcBef>
              <a:spcAft>
                <a:spcPts val="0"/>
              </a:spcAft>
              <a:buSzPts val="1800"/>
              <a:buChar char="●"/>
            </a:pPr>
            <a:r>
              <a:rPr lang="en"/>
              <a:t>Priority</a:t>
            </a:r>
            <a:endParaRPr/>
          </a:p>
          <a:p>
            <a:pPr indent="-342900" lvl="0" marL="457200" rtl="0">
              <a:spcBef>
                <a:spcPts val="0"/>
              </a:spcBef>
              <a:spcAft>
                <a:spcPts val="0"/>
              </a:spcAft>
              <a:buSzPts val="1800"/>
              <a:buChar char="●"/>
            </a:pPr>
            <a:r>
              <a:rPr lang="en"/>
              <a:t>Dependency</a:t>
            </a:r>
            <a:endParaRPr/>
          </a:p>
          <a:p>
            <a:pPr indent="-342900" lvl="0" marL="457200" rtl="0">
              <a:spcBef>
                <a:spcPts val="0"/>
              </a:spcBef>
              <a:spcAft>
                <a:spcPts val="0"/>
              </a:spcAft>
              <a:buSzPts val="1800"/>
              <a:buChar char="●"/>
            </a:pPr>
            <a:r>
              <a:rPr lang="en"/>
              <a:t>Risk. ISO 16085. Risk analysis</a:t>
            </a:r>
            <a:endParaRPr/>
          </a:p>
          <a:p>
            <a:pPr indent="-342900" lvl="0" marL="457200" rtl="0">
              <a:spcBef>
                <a:spcPts val="0"/>
              </a:spcBef>
              <a:spcAft>
                <a:spcPts val="0"/>
              </a:spcAft>
              <a:buSzPts val="1800"/>
              <a:buChar char="●"/>
            </a:pPr>
            <a:r>
              <a:rPr lang="en"/>
              <a:t>Source</a:t>
            </a:r>
            <a:endParaRPr/>
          </a:p>
          <a:p>
            <a:pPr indent="-342900" lvl="0" marL="457200" rtl="0">
              <a:spcBef>
                <a:spcPts val="0"/>
              </a:spcBef>
              <a:spcAft>
                <a:spcPts val="0"/>
              </a:spcAft>
              <a:buSzPts val="1800"/>
              <a:buChar char="●"/>
            </a:pPr>
            <a:r>
              <a:rPr lang="en"/>
              <a:t>Difficulty</a:t>
            </a:r>
            <a:endParaRPr/>
          </a:p>
          <a:p>
            <a:pPr indent="-342900" lvl="0" marL="457200" rtl="0">
              <a:spcBef>
                <a:spcPts val="0"/>
              </a:spcBef>
              <a:spcAft>
                <a:spcPts val="0"/>
              </a:spcAft>
              <a:buSzPts val="1800"/>
              <a:buChar char="●"/>
            </a:pPr>
            <a:r>
              <a:rPr lang="en"/>
              <a:t>Type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 attribute</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Functional. Functions or </a:t>
            </a:r>
            <a:r>
              <a:rPr lang="en"/>
              <a:t>tasks</a:t>
            </a:r>
            <a:r>
              <a:rPr lang="en"/>
              <a:t> to be performed</a:t>
            </a:r>
            <a:endParaRPr/>
          </a:p>
          <a:p>
            <a:pPr indent="-342900" lvl="0" marL="457200" rtl="0">
              <a:spcBef>
                <a:spcPts val="0"/>
              </a:spcBef>
              <a:spcAft>
                <a:spcPts val="0"/>
              </a:spcAft>
              <a:buSzPts val="1800"/>
              <a:buChar char="●"/>
            </a:pPr>
            <a:r>
              <a:rPr lang="en"/>
              <a:t>Non functional. Requirements under which the system will </a:t>
            </a:r>
            <a:r>
              <a:rPr lang="en"/>
              <a:t>operate</a:t>
            </a:r>
            <a:r>
              <a:rPr lang="en"/>
              <a:t> (quality requirements, human factor requirements)</a:t>
            </a:r>
            <a:endParaRPr/>
          </a:p>
          <a:p>
            <a:pPr indent="-342900" lvl="0" marL="457200" rtl="0">
              <a:spcBef>
                <a:spcPts val="0"/>
              </a:spcBef>
              <a:spcAft>
                <a:spcPts val="0"/>
              </a:spcAft>
              <a:buSzPts val="1800"/>
              <a:buChar char="●"/>
            </a:pPr>
            <a:r>
              <a:rPr lang="en"/>
              <a:t>Performance. How well and under what conditions the </a:t>
            </a:r>
            <a:r>
              <a:rPr lang="en"/>
              <a:t>task</a:t>
            </a:r>
            <a:r>
              <a:rPr lang="en"/>
              <a:t> is performed</a:t>
            </a:r>
            <a:endParaRPr/>
          </a:p>
          <a:p>
            <a:pPr indent="-317500" lvl="1" marL="914400" rtl="0">
              <a:spcBef>
                <a:spcPts val="0"/>
              </a:spcBef>
              <a:spcAft>
                <a:spcPts val="0"/>
              </a:spcAft>
              <a:buSzPts val="1400"/>
              <a:buChar char="○"/>
            </a:pPr>
            <a:r>
              <a:rPr lang="en"/>
              <a:t>Usability</a:t>
            </a:r>
            <a:endParaRPr/>
          </a:p>
          <a:p>
            <a:pPr indent="-342900" lvl="0" marL="457200" rtl="0">
              <a:spcBef>
                <a:spcPts val="0"/>
              </a:spcBef>
              <a:spcAft>
                <a:spcPts val="0"/>
              </a:spcAft>
              <a:buSzPts val="1800"/>
              <a:buChar char="●"/>
            </a:pPr>
            <a:r>
              <a:rPr lang="en"/>
              <a:t>Interface. How the system is required to interact with external elements (systems, users)</a:t>
            </a:r>
            <a:endParaRPr/>
          </a:p>
          <a:p>
            <a:pPr indent="-342900" lvl="0" marL="457200" rtl="0">
              <a:spcBef>
                <a:spcPts val="0"/>
              </a:spcBef>
              <a:spcAft>
                <a:spcPts val="0"/>
              </a:spcAft>
              <a:buSzPts val="1800"/>
              <a:buChar char="●"/>
            </a:pPr>
            <a:r>
              <a:rPr lang="en"/>
              <a:t>Design constraint (data shall be maintained  in an on-line repo)</a:t>
            </a:r>
            <a:endParaRPr/>
          </a:p>
          <a:p>
            <a:pPr indent="-342900" lvl="0" marL="457200" rtl="0">
              <a:spcBef>
                <a:spcPts val="0"/>
              </a:spcBef>
              <a:spcAft>
                <a:spcPts val="0"/>
              </a:spcAft>
              <a:buSzPts val="1800"/>
              <a:buChar char="●"/>
            </a:pPr>
            <a:r>
              <a:rPr lang="en"/>
              <a:t>Process requirements</a:t>
            </a:r>
            <a:endParaRPr/>
          </a:p>
          <a:p>
            <a:pPr indent="-317500" lvl="1" marL="914400" rtl="0">
              <a:spcBef>
                <a:spcPts val="0"/>
              </a:spcBef>
              <a:spcAft>
                <a:spcPts val="0"/>
              </a:spcAft>
              <a:buSzPts val="1400"/>
              <a:buChar char="○"/>
            </a:pPr>
            <a:r>
              <a:rPr lang="en"/>
              <a:t>Compliance with laws, administrative </a:t>
            </a:r>
            <a:r>
              <a:rPr lang="en"/>
              <a:t>requirements</a:t>
            </a:r>
            <a:r>
              <a:rPr lang="en"/>
              <a:t>, acquirer/supplier relationship</a:t>
            </a:r>
            <a:endParaRPr/>
          </a:p>
          <a:p>
            <a:pPr indent="-317500" lvl="1" marL="914400" rtl="0">
              <a:spcBef>
                <a:spcPts val="0"/>
              </a:spcBef>
              <a:spcAft>
                <a:spcPts val="0"/>
              </a:spcAft>
              <a:buSzPts val="1400"/>
              <a:buChar char="○"/>
            </a:pPr>
            <a:r>
              <a:rPr lang="en"/>
              <a:t>Usually captured in project agreement </a:t>
            </a:r>
            <a:r>
              <a:rPr lang="en"/>
              <a:t>documentation</a:t>
            </a:r>
            <a:r>
              <a:rPr lang="en"/>
              <a:t> (contract, statement of work, etc.)</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Requirements</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Requirements are considered to be to </a:t>
            </a:r>
            <a:r>
              <a:rPr lang="en"/>
              <a:t>cornerstone</a:t>
            </a:r>
            <a:r>
              <a:rPr lang="en"/>
              <a:t> of Systems Engineering</a:t>
            </a:r>
            <a:endParaRPr/>
          </a:p>
          <a:p>
            <a:pPr indent="0" lvl="0" marL="0" rtl="0">
              <a:spcBef>
                <a:spcPts val="1600"/>
              </a:spcBef>
              <a:spcAft>
                <a:spcPts val="0"/>
              </a:spcAft>
              <a:buNone/>
            </a:pPr>
            <a:r>
              <a:rPr lang="en"/>
              <a:t>		“If you don’t know where you’re going, any road will get you there”</a:t>
            </a:r>
            <a:endParaRPr/>
          </a:p>
          <a:p>
            <a:pPr indent="-342900" lvl="0" marL="457200" rtl="0">
              <a:spcBef>
                <a:spcPts val="1600"/>
              </a:spcBef>
              <a:spcAft>
                <a:spcPts val="0"/>
              </a:spcAft>
              <a:buSzPts val="1800"/>
              <a:buChar char="●"/>
            </a:pPr>
            <a:r>
              <a:rPr lang="en"/>
              <a:t>They provide a mean for defining and communicating the capabilities, conditions and constraints that a system must satisfy	</a:t>
            </a:r>
            <a:endParaRPr/>
          </a:p>
          <a:p>
            <a:pPr indent="-342900" lvl="0" marL="457200" rtl="0">
              <a:spcBef>
                <a:spcPts val="0"/>
              </a:spcBef>
              <a:spcAft>
                <a:spcPts val="0"/>
              </a:spcAft>
              <a:buSzPts val="1800"/>
              <a:buChar char="●"/>
            </a:pPr>
            <a:r>
              <a:rPr lang="en"/>
              <a:t>Requirements state what is needed, not how</a:t>
            </a:r>
            <a:endParaRPr/>
          </a:p>
          <a:p>
            <a:pPr indent="-342900" lvl="0" marL="457200" rtl="0">
              <a:spcBef>
                <a:spcPts val="0"/>
              </a:spcBef>
              <a:spcAft>
                <a:spcPts val="0"/>
              </a:spcAft>
              <a:buSzPts val="1800"/>
              <a:buChar char="●"/>
            </a:pPr>
            <a:r>
              <a:rPr lang="en"/>
              <a:t>Types</a:t>
            </a:r>
            <a:endParaRPr/>
          </a:p>
          <a:p>
            <a:pPr indent="-330200" lvl="1" marL="914400" rtl="0">
              <a:spcBef>
                <a:spcPts val="0"/>
              </a:spcBef>
              <a:spcAft>
                <a:spcPts val="0"/>
              </a:spcAft>
              <a:buSzPts val="1600"/>
              <a:buChar char="○"/>
            </a:pPr>
            <a:r>
              <a:rPr lang="en" sz="1600"/>
              <a:t>Technical requirements</a:t>
            </a:r>
            <a:endParaRPr sz="1600"/>
          </a:p>
          <a:p>
            <a:pPr indent="-330200" lvl="1" marL="914400">
              <a:spcBef>
                <a:spcPts val="0"/>
              </a:spcBef>
              <a:spcAft>
                <a:spcPts val="0"/>
              </a:spcAft>
              <a:buSzPts val="1600"/>
              <a:buChar char="○"/>
            </a:pPr>
            <a:r>
              <a:rPr lang="en" sz="1600"/>
              <a:t>Stakeholder requirements. Recent research shows these as the key of system success.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Processes</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Three main </a:t>
            </a:r>
            <a:r>
              <a:rPr lang="en"/>
              <a:t>processes</a:t>
            </a:r>
            <a:endParaRPr/>
          </a:p>
        </p:txBody>
      </p:sp>
      <p:sp>
        <p:nvSpPr>
          <p:cNvPr id="193" name="Shape 193"/>
          <p:cNvSpPr/>
          <p:nvPr/>
        </p:nvSpPr>
        <p:spPr>
          <a:xfrm>
            <a:off x="2950450" y="1594975"/>
            <a:ext cx="2386200" cy="69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Stakeholder requirements definition process</a:t>
            </a:r>
            <a:endParaRPr/>
          </a:p>
        </p:txBody>
      </p:sp>
      <p:sp>
        <p:nvSpPr>
          <p:cNvPr id="194" name="Shape 194"/>
          <p:cNvSpPr/>
          <p:nvPr/>
        </p:nvSpPr>
        <p:spPr>
          <a:xfrm>
            <a:off x="2950450" y="2785950"/>
            <a:ext cx="2386200" cy="69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lang="en"/>
              <a:t>equirements analysis process</a:t>
            </a:r>
            <a:endParaRPr/>
          </a:p>
        </p:txBody>
      </p:sp>
      <p:sp>
        <p:nvSpPr>
          <p:cNvPr id="195" name="Shape 195"/>
          <p:cNvSpPr/>
          <p:nvPr/>
        </p:nvSpPr>
        <p:spPr>
          <a:xfrm>
            <a:off x="2950450" y="3976925"/>
            <a:ext cx="2386200" cy="69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Architectural design </a:t>
            </a:r>
            <a:r>
              <a:rPr lang="en"/>
              <a:t>process</a:t>
            </a:r>
            <a:endParaRPr/>
          </a:p>
        </p:txBody>
      </p:sp>
      <p:sp>
        <p:nvSpPr>
          <p:cNvPr id="196" name="Shape 196"/>
          <p:cNvSpPr/>
          <p:nvPr/>
        </p:nvSpPr>
        <p:spPr>
          <a:xfrm>
            <a:off x="6152500" y="2785950"/>
            <a:ext cx="2386200" cy="69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a:t>
            </a:r>
            <a:endParaRPr/>
          </a:p>
        </p:txBody>
      </p:sp>
      <p:cxnSp>
        <p:nvCxnSpPr>
          <p:cNvPr id="197" name="Shape 197"/>
          <p:cNvCxnSpPr>
            <a:stCxn id="193" idx="2"/>
            <a:endCxn id="194" idx="0"/>
          </p:cNvCxnSpPr>
          <p:nvPr/>
        </p:nvCxnSpPr>
        <p:spPr>
          <a:xfrm>
            <a:off x="4143550" y="2287375"/>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198" name="Shape 198"/>
          <p:cNvCxnSpPr>
            <a:stCxn id="194" idx="2"/>
            <a:endCxn id="195" idx="0"/>
          </p:cNvCxnSpPr>
          <p:nvPr/>
        </p:nvCxnSpPr>
        <p:spPr>
          <a:xfrm>
            <a:off x="4143550" y="3478350"/>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199" name="Shape 199"/>
          <p:cNvCxnSpPr>
            <a:stCxn id="195" idx="1"/>
            <a:endCxn id="194" idx="1"/>
          </p:cNvCxnSpPr>
          <p:nvPr/>
        </p:nvCxnSpPr>
        <p:spPr>
          <a:xfrm flipH="1" rot="10800000">
            <a:off x="2950450" y="3132125"/>
            <a:ext cx="600" cy="1191000"/>
          </a:xfrm>
          <a:prstGeom prst="bentConnector3">
            <a:avLst>
              <a:gd fmla="val -94791667" name="adj1"/>
            </a:avLst>
          </a:prstGeom>
          <a:noFill/>
          <a:ln cap="flat" cmpd="sng" w="9525">
            <a:solidFill>
              <a:schemeClr val="dk2"/>
            </a:solidFill>
            <a:prstDash val="solid"/>
            <a:round/>
            <a:headEnd len="med" w="med" type="none"/>
            <a:tailEnd len="med" w="med" type="triangle"/>
          </a:ln>
        </p:spPr>
      </p:cxnSp>
      <p:cxnSp>
        <p:nvCxnSpPr>
          <p:cNvPr id="200" name="Shape 200"/>
          <p:cNvCxnSpPr>
            <a:stCxn id="194" idx="1"/>
            <a:endCxn id="193" idx="1"/>
          </p:cNvCxnSpPr>
          <p:nvPr/>
        </p:nvCxnSpPr>
        <p:spPr>
          <a:xfrm flipH="1" rot="10800000">
            <a:off x="2950450" y="1941150"/>
            <a:ext cx="600" cy="1191000"/>
          </a:xfrm>
          <a:prstGeom prst="bentConnector3">
            <a:avLst>
              <a:gd fmla="val -96850000" name="adj1"/>
            </a:avLst>
          </a:prstGeom>
          <a:noFill/>
          <a:ln cap="flat" cmpd="sng" w="9525">
            <a:solidFill>
              <a:schemeClr val="dk2"/>
            </a:solidFill>
            <a:prstDash val="solid"/>
            <a:round/>
            <a:headEnd len="med" w="med" type="none"/>
            <a:tailEnd len="med" w="med" type="none"/>
          </a:ln>
        </p:spPr>
      </p:cxnSp>
      <p:cxnSp>
        <p:nvCxnSpPr>
          <p:cNvPr id="201" name="Shape 201"/>
          <p:cNvCxnSpPr>
            <a:stCxn id="195" idx="1"/>
            <a:endCxn id="193" idx="1"/>
          </p:cNvCxnSpPr>
          <p:nvPr/>
        </p:nvCxnSpPr>
        <p:spPr>
          <a:xfrm flipH="1" rot="10800000">
            <a:off x="2950450" y="1941125"/>
            <a:ext cx="600" cy="2382000"/>
          </a:xfrm>
          <a:prstGeom prst="bentConnector3">
            <a:avLst>
              <a:gd fmla="val -177216667" name="adj1"/>
            </a:avLst>
          </a:prstGeom>
          <a:noFill/>
          <a:ln cap="flat" cmpd="sng" w="9525">
            <a:solidFill>
              <a:schemeClr val="dk2"/>
            </a:solidFill>
            <a:prstDash val="solid"/>
            <a:round/>
            <a:headEnd len="med" w="med" type="none"/>
            <a:tailEnd len="med" w="med" type="triangle"/>
          </a:ln>
        </p:spPr>
      </p:cxnSp>
      <p:cxnSp>
        <p:nvCxnSpPr>
          <p:cNvPr id="202" name="Shape 202"/>
          <p:cNvCxnSpPr>
            <a:stCxn id="193" idx="3"/>
            <a:endCxn id="196" idx="1"/>
          </p:cNvCxnSpPr>
          <p:nvPr/>
        </p:nvCxnSpPr>
        <p:spPr>
          <a:xfrm>
            <a:off x="5336650" y="1941175"/>
            <a:ext cx="816000" cy="1191000"/>
          </a:xfrm>
          <a:prstGeom prst="straightConnector1">
            <a:avLst/>
          </a:prstGeom>
          <a:noFill/>
          <a:ln cap="flat" cmpd="sng" w="9525">
            <a:solidFill>
              <a:schemeClr val="dk2"/>
            </a:solidFill>
            <a:prstDash val="solid"/>
            <a:round/>
            <a:headEnd len="med" w="med" type="none"/>
            <a:tailEnd len="med" w="med" type="triangle"/>
          </a:ln>
        </p:spPr>
      </p:cxnSp>
      <p:cxnSp>
        <p:nvCxnSpPr>
          <p:cNvPr id="203" name="Shape 203"/>
          <p:cNvCxnSpPr>
            <a:stCxn id="194" idx="3"/>
            <a:endCxn id="196" idx="1"/>
          </p:cNvCxnSpPr>
          <p:nvPr/>
        </p:nvCxnSpPr>
        <p:spPr>
          <a:xfrm>
            <a:off x="5336650" y="3132150"/>
            <a:ext cx="816000" cy="0"/>
          </a:xfrm>
          <a:prstGeom prst="straightConnector1">
            <a:avLst/>
          </a:prstGeom>
          <a:noFill/>
          <a:ln cap="flat" cmpd="sng" w="9525">
            <a:solidFill>
              <a:schemeClr val="dk2"/>
            </a:solidFill>
            <a:prstDash val="solid"/>
            <a:round/>
            <a:headEnd len="med" w="med" type="none"/>
            <a:tailEnd len="med" w="med" type="triangle"/>
          </a:ln>
        </p:spPr>
      </p:cxnSp>
      <p:cxnSp>
        <p:nvCxnSpPr>
          <p:cNvPr id="204" name="Shape 204"/>
          <p:cNvCxnSpPr>
            <a:stCxn id="195" idx="3"/>
            <a:endCxn id="196" idx="1"/>
          </p:cNvCxnSpPr>
          <p:nvPr/>
        </p:nvCxnSpPr>
        <p:spPr>
          <a:xfrm flipH="1" rot="10800000">
            <a:off x="5336650" y="3132125"/>
            <a:ext cx="816000" cy="119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Activities for requirements elicitation</a:t>
            </a:r>
            <a:endParaRPr/>
          </a:p>
        </p:txBody>
      </p:sp>
      <p:sp>
        <p:nvSpPr>
          <p:cNvPr id="210" name="Shape 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Workshops with brainstorming</a:t>
            </a:r>
            <a:endParaRPr/>
          </a:p>
          <a:p>
            <a:pPr indent="-342900" lvl="0" marL="457200">
              <a:spcBef>
                <a:spcPts val="0"/>
              </a:spcBef>
              <a:spcAft>
                <a:spcPts val="0"/>
              </a:spcAft>
              <a:buSzPts val="1800"/>
              <a:buChar char="●"/>
            </a:pPr>
            <a:r>
              <a:rPr lang="en"/>
              <a:t>Interviews and </a:t>
            </a:r>
            <a:r>
              <a:rPr lang="en"/>
              <a:t>questionnaires</a:t>
            </a:r>
            <a:endParaRPr/>
          </a:p>
          <a:p>
            <a:pPr indent="-342900" lvl="0" marL="457200">
              <a:spcBef>
                <a:spcPts val="0"/>
              </a:spcBef>
              <a:spcAft>
                <a:spcPts val="0"/>
              </a:spcAft>
              <a:buSzPts val="1800"/>
              <a:buChar char="●"/>
            </a:pPr>
            <a:r>
              <a:rPr lang="en"/>
              <a:t>Observation of environment</a:t>
            </a:r>
            <a:endParaRPr/>
          </a:p>
          <a:p>
            <a:pPr indent="-342900" lvl="0" marL="457200">
              <a:spcBef>
                <a:spcPts val="0"/>
              </a:spcBef>
              <a:spcAft>
                <a:spcPts val="0"/>
              </a:spcAft>
              <a:buSzPts val="1800"/>
              <a:buChar char="●"/>
            </a:pPr>
            <a:r>
              <a:rPr lang="en"/>
              <a:t>Technical documentation review</a:t>
            </a:r>
            <a:endParaRPr/>
          </a:p>
          <a:p>
            <a:pPr indent="-342900" lvl="0" marL="457200">
              <a:spcBef>
                <a:spcPts val="0"/>
              </a:spcBef>
              <a:spcAft>
                <a:spcPts val="0"/>
              </a:spcAft>
              <a:buSzPts val="1800"/>
              <a:buChar char="●"/>
            </a:pPr>
            <a:r>
              <a:rPr lang="en"/>
              <a:t>Market analysis or competitive system </a:t>
            </a:r>
            <a:r>
              <a:rPr lang="en"/>
              <a:t>assessment</a:t>
            </a:r>
            <a:endParaRPr/>
          </a:p>
          <a:p>
            <a:pPr indent="-342900" lvl="0" marL="457200">
              <a:spcBef>
                <a:spcPts val="0"/>
              </a:spcBef>
              <a:spcAft>
                <a:spcPts val="0"/>
              </a:spcAft>
              <a:buSzPts val="1800"/>
              <a:buChar char="●"/>
            </a:pPr>
            <a:r>
              <a:rPr lang="en"/>
              <a:t>Simulations</a:t>
            </a:r>
            <a:r>
              <a:rPr lang="en"/>
              <a:t>, prototyping and modeling</a:t>
            </a:r>
            <a:endParaRPr/>
          </a:p>
          <a:p>
            <a:pPr indent="-342900" lvl="0" marL="457200">
              <a:spcBef>
                <a:spcPts val="0"/>
              </a:spcBef>
              <a:spcAft>
                <a:spcPts val="0"/>
              </a:spcAft>
              <a:buSzPts val="1800"/>
              <a:buChar char="●"/>
            </a:pPr>
            <a:r>
              <a:rPr lang="en"/>
              <a:t>Organizational analysis techniques (strengths, weakness,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Related standards</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ISO 24765. Defines a standard vocabulary for systems and software engineering</a:t>
            </a:r>
            <a:endParaRPr/>
          </a:p>
          <a:p>
            <a:pPr indent="-342900" lvl="0" marL="457200" rtl="0">
              <a:spcBef>
                <a:spcPts val="0"/>
              </a:spcBef>
              <a:spcAft>
                <a:spcPts val="0"/>
              </a:spcAft>
              <a:buSzPts val="1800"/>
              <a:buChar char="●"/>
            </a:pPr>
            <a:r>
              <a:rPr lang="en"/>
              <a:t>ISO 24766. Desirable </a:t>
            </a:r>
            <a:r>
              <a:rPr lang="en"/>
              <a:t>capabilities</a:t>
            </a:r>
            <a:r>
              <a:rPr lang="en"/>
              <a:t> for </a:t>
            </a:r>
            <a:r>
              <a:rPr lang="en"/>
              <a:t>Requirements</a:t>
            </a:r>
            <a:r>
              <a:rPr lang="en"/>
              <a:t> engineering tools</a:t>
            </a:r>
            <a:endParaRPr/>
          </a:p>
          <a:p>
            <a:pPr indent="-342900" lvl="0" marL="457200" rtl="0">
              <a:spcBef>
                <a:spcPts val="0"/>
              </a:spcBef>
              <a:spcAft>
                <a:spcPts val="0"/>
              </a:spcAft>
              <a:buSzPts val="1800"/>
              <a:buChar char="●"/>
            </a:pPr>
            <a:r>
              <a:rPr lang="en"/>
              <a:t>ISO 29148. Describe processes for requirements engineering</a:t>
            </a:r>
            <a:endParaRPr/>
          </a:p>
          <a:p>
            <a:pPr indent="-342900" lvl="1" marL="914400" rtl="0">
              <a:spcBef>
                <a:spcPts val="0"/>
              </a:spcBef>
              <a:spcAft>
                <a:spcPts val="0"/>
              </a:spcAft>
              <a:buSzPts val="1800"/>
              <a:buChar char="○"/>
            </a:pPr>
            <a:r>
              <a:rPr lang="en" sz="1800"/>
              <a:t>ISO 830</a:t>
            </a:r>
            <a:endParaRPr sz="1800"/>
          </a:p>
          <a:p>
            <a:pPr indent="-342900" lvl="0" marL="457200" rtl="0">
              <a:spcBef>
                <a:spcPts val="0"/>
              </a:spcBef>
              <a:spcAft>
                <a:spcPts val="0"/>
              </a:spcAft>
              <a:buSzPts val="1800"/>
              <a:buChar char="●"/>
            </a:pPr>
            <a:r>
              <a:rPr lang="en"/>
              <a:t>ISO 25000. Focused of product quality metrics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ISO IEC 25765:2010</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Provides the standard vocabulary for systems and software engineering</a:t>
            </a:r>
            <a:endParaRPr/>
          </a:p>
          <a:p>
            <a:pPr indent="0" lvl="0" marL="0">
              <a:spcBef>
                <a:spcPts val="1600"/>
              </a:spcBef>
              <a:spcAft>
                <a:spcPts val="1600"/>
              </a:spcAft>
              <a:buNone/>
            </a:pPr>
            <a:r>
              <a:t/>
            </a:r>
            <a:endParaRPr/>
          </a:p>
        </p:txBody>
      </p:sp>
      <p:sp>
        <p:nvSpPr>
          <p:cNvPr id="82" name="Shape 82"/>
          <p:cNvSpPr/>
          <p:nvPr/>
        </p:nvSpPr>
        <p:spPr>
          <a:xfrm>
            <a:off x="3941400" y="1916450"/>
            <a:ext cx="1261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Requirement</a:t>
            </a:r>
            <a:endParaRPr/>
          </a:p>
        </p:txBody>
      </p:sp>
      <p:sp>
        <p:nvSpPr>
          <p:cNvPr id="83" name="Shape 83"/>
          <p:cNvSpPr/>
          <p:nvPr/>
        </p:nvSpPr>
        <p:spPr>
          <a:xfrm>
            <a:off x="2499625" y="2983775"/>
            <a:ext cx="1261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Product </a:t>
            </a:r>
            <a:r>
              <a:rPr lang="en"/>
              <a:t>Requirement</a:t>
            </a:r>
            <a:endParaRPr/>
          </a:p>
        </p:txBody>
      </p:sp>
      <p:sp>
        <p:nvSpPr>
          <p:cNvPr id="84" name="Shape 84"/>
          <p:cNvSpPr/>
          <p:nvPr/>
        </p:nvSpPr>
        <p:spPr>
          <a:xfrm>
            <a:off x="5376150" y="2983775"/>
            <a:ext cx="1364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Non Technical </a:t>
            </a:r>
            <a:r>
              <a:rPr lang="en"/>
              <a:t>Requirement</a:t>
            </a:r>
            <a:endParaRPr/>
          </a:p>
        </p:txBody>
      </p:sp>
      <p:sp>
        <p:nvSpPr>
          <p:cNvPr id="85" name="Shape 85"/>
          <p:cNvSpPr/>
          <p:nvPr/>
        </p:nvSpPr>
        <p:spPr>
          <a:xfrm>
            <a:off x="540300" y="4116975"/>
            <a:ext cx="1261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Physical </a:t>
            </a:r>
            <a:r>
              <a:rPr lang="en"/>
              <a:t>Requirement</a:t>
            </a:r>
            <a:endParaRPr/>
          </a:p>
        </p:txBody>
      </p:sp>
      <p:sp>
        <p:nvSpPr>
          <p:cNvPr id="86" name="Shape 86"/>
          <p:cNvSpPr/>
          <p:nvPr/>
        </p:nvSpPr>
        <p:spPr>
          <a:xfrm>
            <a:off x="2507425" y="4150025"/>
            <a:ext cx="1261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Functional </a:t>
            </a:r>
            <a:r>
              <a:rPr lang="en"/>
              <a:t>Requirement</a:t>
            </a:r>
            <a:endParaRPr/>
          </a:p>
        </p:txBody>
      </p:sp>
      <p:sp>
        <p:nvSpPr>
          <p:cNvPr id="87" name="Shape 87"/>
          <p:cNvSpPr/>
          <p:nvPr/>
        </p:nvSpPr>
        <p:spPr>
          <a:xfrm>
            <a:off x="4440200" y="4116975"/>
            <a:ext cx="1488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Non Functional </a:t>
            </a:r>
            <a:r>
              <a:rPr lang="en"/>
              <a:t>Requirement</a:t>
            </a:r>
            <a:endParaRPr/>
          </a:p>
        </p:txBody>
      </p:sp>
      <p:cxnSp>
        <p:nvCxnSpPr>
          <p:cNvPr id="88" name="Shape 88"/>
          <p:cNvCxnSpPr>
            <a:stCxn id="83" idx="0"/>
            <a:endCxn id="82" idx="1"/>
          </p:cNvCxnSpPr>
          <p:nvPr/>
        </p:nvCxnSpPr>
        <p:spPr>
          <a:xfrm rot="-5400000">
            <a:off x="3145375" y="2187725"/>
            <a:ext cx="780900" cy="811200"/>
          </a:xfrm>
          <a:prstGeom prst="bentConnector2">
            <a:avLst/>
          </a:prstGeom>
          <a:noFill/>
          <a:ln cap="flat" cmpd="sng" w="9525">
            <a:solidFill>
              <a:schemeClr val="dk2"/>
            </a:solidFill>
            <a:prstDash val="solid"/>
            <a:round/>
            <a:headEnd len="med" w="med" type="none"/>
            <a:tailEnd len="med" w="med" type="none"/>
          </a:ln>
        </p:spPr>
      </p:cxnSp>
      <p:cxnSp>
        <p:nvCxnSpPr>
          <p:cNvPr id="89" name="Shape 89"/>
          <p:cNvCxnSpPr>
            <a:stCxn id="85" idx="0"/>
            <a:endCxn id="83" idx="1"/>
          </p:cNvCxnSpPr>
          <p:nvPr/>
        </p:nvCxnSpPr>
        <p:spPr>
          <a:xfrm rot="-5400000">
            <a:off x="1411800" y="3029175"/>
            <a:ext cx="846900" cy="1328700"/>
          </a:xfrm>
          <a:prstGeom prst="bentConnector2">
            <a:avLst/>
          </a:prstGeom>
          <a:noFill/>
          <a:ln cap="flat" cmpd="sng" w="9525">
            <a:solidFill>
              <a:schemeClr val="dk2"/>
            </a:solidFill>
            <a:prstDash val="solid"/>
            <a:round/>
            <a:headEnd len="med" w="med" type="none"/>
            <a:tailEnd len="med" w="med" type="none"/>
          </a:ln>
        </p:spPr>
      </p:cxnSp>
      <p:cxnSp>
        <p:nvCxnSpPr>
          <p:cNvPr id="90" name="Shape 90"/>
          <p:cNvCxnSpPr>
            <a:stCxn id="86" idx="0"/>
            <a:endCxn id="83" idx="2"/>
          </p:cNvCxnSpPr>
          <p:nvPr/>
        </p:nvCxnSpPr>
        <p:spPr>
          <a:xfrm flipH="1" rot="5400000">
            <a:off x="2837425" y="3849425"/>
            <a:ext cx="593400" cy="78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91" name="Shape 91"/>
          <p:cNvCxnSpPr>
            <a:stCxn id="87" idx="0"/>
            <a:endCxn id="83" idx="3"/>
          </p:cNvCxnSpPr>
          <p:nvPr/>
        </p:nvCxnSpPr>
        <p:spPr>
          <a:xfrm flipH="1" rot="5400000">
            <a:off x="4049150" y="2981775"/>
            <a:ext cx="846900" cy="1423500"/>
          </a:xfrm>
          <a:prstGeom prst="bentConnector2">
            <a:avLst/>
          </a:prstGeom>
          <a:noFill/>
          <a:ln cap="flat" cmpd="sng" w="9525">
            <a:solidFill>
              <a:schemeClr val="dk2"/>
            </a:solidFill>
            <a:prstDash val="solid"/>
            <a:round/>
            <a:headEnd len="med" w="med" type="none"/>
            <a:tailEnd len="med" w="med" type="none"/>
          </a:ln>
        </p:spPr>
      </p:cxnSp>
      <p:cxnSp>
        <p:nvCxnSpPr>
          <p:cNvPr id="92" name="Shape 92"/>
          <p:cNvCxnSpPr>
            <a:stCxn id="84" idx="0"/>
            <a:endCxn id="82" idx="3"/>
          </p:cNvCxnSpPr>
          <p:nvPr/>
        </p:nvCxnSpPr>
        <p:spPr>
          <a:xfrm flipH="1" rot="5400000">
            <a:off x="5240100" y="2165525"/>
            <a:ext cx="780900" cy="8556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457200" y="1110996"/>
            <a:ext cx="8229600" cy="3783000"/>
          </a:xfrm>
          <a:prstGeom prst="rect">
            <a:avLst/>
          </a:prstGeom>
          <a:noFill/>
          <a:ln>
            <a:noFill/>
          </a:ln>
        </p:spPr>
        <p:txBody>
          <a:bodyPr anchorCtr="0" anchor="t" bIns="45700" lIns="91425" spcFirstLastPara="1" rIns="91425" wrap="square" tIns="45700">
            <a:noAutofit/>
          </a:bodyPr>
          <a:lstStyle/>
          <a:p>
            <a:pPr indent="-261873" lvl="0" marL="365760" marR="0" rtl="0" algn="l">
              <a:spcBef>
                <a:spcPts val="0"/>
              </a:spcBef>
              <a:spcAft>
                <a:spcPts val="0"/>
              </a:spcAft>
              <a:buClr>
                <a:schemeClr val="accent1"/>
              </a:buClr>
              <a:buSzPts val="1800"/>
              <a:buFont typeface="Noto Sans Symbols"/>
              <a:buChar char="▶"/>
            </a:pPr>
            <a:r>
              <a:rPr lang="en" sz="1800"/>
              <a:t>IEEE</a:t>
            </a:r>
            <a:r>
              <a:rPr b="0" i="0" lang="en" sz="1800" u="none" cap="none" strike="noStrike">
                <a:solidFill>
                  <a:schemeClr val="dk1"/>
                </a:solidFill>
                <a:latin typeface="Rambla"/>
                <a:ea typeface="Rambla"/>
                <a:cs typeface="Rambla"/>
                <a:sym typeface="Rambla"/>
              </a:rPr>
              <a:t> 830-1998</a:t>
            </a:r>
            <a:endParaRPr sz="1800"/>
          </a:p>
          <a:p>
            <a:pPr indent="-209041"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Consideraciones</a:t>
            </a:r>
            <a:endParaRPr sz="18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Naturaleza </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Ambiente</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Características</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Preparación</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Evolución</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Prototipos</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Generación del diseño</a:t>
            </a:r>
            <a:endParaRPr sz="1600"/>
          </a:p>
          <a:p>
            <a:pPr indent="-205486" lvl="2" marL="859536" marR="0" rtl="0" algn="l">
              <a:spcBef>
                <a:spcPts val="350"/>
              </a:spcBef>
              <a:spcAft>
                <a:spcPts val="0"/>
              </a:spcAft>
              <a:buClr>
                <a:schemeClr val="accent2"/>
              </a:buClr>
              <a:buSzPts val="1600"/>
              <a:buFont typeface="Noto Sans Symbols"/>
              <a:buChar char="⚫"/>
            </a:pPr>
            <a:r>
              <a:rPr b="0" i="0" lang="en" sz="1600" u="none" cap="none" strike="noStrike">
                <a:solidFill>
                  <a:schemeClr val="dk1"/>
                </a:solidFill>
                <a:latin typeface="Rambla"/>
                <a:ea typeface="Rambla"/>
                <a:cs typeface="Rambla"/>
                <a:sym typeface="Rambla"/>
              </a:rPr>
              <a:t>Generación de requisitos</a:t>
            </a:r>
            <a:endParaRPr sz="1600"/>
          </a:p>
          <a:p>
            <a:pPr indent="0" lvl="0" marL="0" marR="0" rtl="0" algn="l">
              <a:spcBef>
                <a:spcPts val="324"/>
              </a:spcBef>
              <a:spcAft>
                <a:spcPts val="0"/>
              </a:spcAft>
              <a:buNone/>
            </a:pPr>
            <a:r>
              <a:t/>
            </a:r>
            <a:endParaRPr sz="1600"/>
          </a:p>
        </p:txBody>
      </p:sp>
      <p:sp>
        <p:nvSpPr>
          <p:cNvPr id="98" name="Shape 9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Autofit/>
          </a:bodyPr>
          <a:lstStyle/>
          <a:p>
            <a:pPr indent="-261873" lvl="0" marL="365760" marR="0" rtl="0" algn="l">
              <a:lnSpc>
                <a:spcPct val="90000"/>
              </a:lnSpc>
              <a:spcBef>
                <a:spcPts val="0"/>
              </a:spcBef>
              <a:spcAft>
                <a:spcPts val="0"/>
              </a:spcAft>
              <a:buClr>
                <a:schemeClr val="accent1"/>
              </a:buClr>
              <a:buSzPts val="1800"/>
              <a:buFont typeface="Noto Sans Symbols"/>
              <a:buChar char="▶"/>
            </a:pPr>
            <a:r>
              <a:rPr lang="en" sz="1800"/>
              <a:t>IEEE</a:t>
            </a:r>
            <a:r>
              <a:rPr b="0" i="0" lang="en" sz="1800" u="none" cap="none" strike="noStrike">
                <a:solidFill>
                  <a:schemeClr val="dk1"/>
                </a:solidFill>
                <a:latin typeface="Rambla"/>
                <a:ea typeface="Rambla"/>
                <a:cs typeface="Rambla"/>
                <a:sym typeface="Rambla"/>
              </a:rPr>
              <a:t> 830-1998  “Consideraciones”</a:t>
            </a:r>
            <a:endParaRPr sz="1800"/>
          </a:p>
          <a:p>
            <a:pPr indent="-209041" lvl="1" marL="621792" marR="0" rtl="0" algn="l">
              <a:lnSpc>
                <a:spcPct val="90000"/>
              </a:lnSpc>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Naturaleza</a:t>
            </a:r>
            <a:endParaRPr sz="1800"/>
          </a:p>
          <a:p>
            <a:pPr indent="-103886" lvl="2" marL="859536" marR="0" rtl="0" algn="l">
              <a:lnSpc>
                <a:spcPct val="90000"/>
              </a:lnSpc>
              <a:spcBef>
                <a:spcPts val="350"/>
              </a:spcBef>
              <a:spcAft>
                <a:spcPts val="0"/>
              </a:spcAft>
              <a:buClr>
                <a:schemeClr val="accent2"/>
              </a:buClr>
              <a:buSzPts val="2100"/>
              <a:buFont typeface="Noto Sans Symbols"/>
              <a:buNone/>
            </a:pPr>
            <a:r>
              <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Funcionalidad</a:t>
            </a:r>
            <a:endParaRPr sz="1800"/>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Interfaces Externas</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Actuación</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Atributos</a:t>
            </a:r>
            <a:endParaRPr b="0" i="0" sz="1800" u="none" cap="none" strike="noStrike">
              <a:solidFill>
                <a:schemeClr val="dk1"/>
              </a:solidFill>
              <a:latin typeface="Rambla"/>
              <a:ea typeface="Rambla"/>
              <a:cs typeface="Rambla"/>
              <a:sym typeface="Rambla"/>
            </a:endParaRPr>
          </a:p>
          <a:p>
            <a:pPr indent="-218186" lvl="2" marL="859536" marR="0" rtl="0" algn="l">
              <a:lnSpc>
                <a:spcPct val="90000"/>
              </a:lnSpc>
              <a:spcBef>
                <a:spcPts val="350"/>
              </a:spcBef>
              <a:spcAft>
                <a:spcPts val="160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Restricciones</a:t>
            </a:r>
            <a:endParaRPr sz="1800"/>
          </a:p>
        </p:txBody>
      </p:sp>
      <p:sp>
        <p:nvSpPr>
          <p:cNvPr id="105" name="Shape 10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Autofit/>
          </a:bodyPr>
          <a:lstStyle/>
          <a:p>
            <a:pPr indent="-270639" lvl="0" marL="365760" marR="0" rtl="0" algn="l">
              <a:spcBef>
                <a:spcPts val="0"/>
              </a:spcBef>
              <a:spcAft>
                <a:spcPts val="0"/>
              </a:spcAft>
              <a:buClr>
                <a:schemeClr val="accent1"/>
              </a:buClr>
              <a:buSzPts val="1800"/>
              <a:buFont typeface="Noto Sans Symbols"/>
              <a:buChar char="▶"/>
            </a:pPr>
            <a:r>
              <a:rPr lang="en" sz="1800"/>
              <a:t>IEEE</a:t>
            </a:r>
            <a:r>
              <a:rPr b="0" i="0" lang="en" sz="1800" u="none" cap="none" strike="noStrike">
                <a:solidFill>
                  <a:schemeClr val="dk1"/>
                </a:solidFill>
                <a:latin typeface="Rambla"/>
                <a:ea typeface="Rambla"/>
                <a:cs typeface="Rambla"/>
                <a:sym typeface="Rambla"/>
              </a:rPr>
              <a:t> 830-1998  “Consideraciones”</a:t>
            </a:r>
            <a:endParaRPr sz="1800"/>
          </a:p>
          <a:p>
            <a:pPr indent="-202374"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Ambiente</a:t>
            </a:r>
            <a:endParaRPr b="1" i="0" sz="1800" u="none" cap="none" strike="noStrike">
              <a:solidFill>
                <a:schemeClr val="dk1"/>
              </a:solidFill>
              <a:latin typeface="Rambla"/>
              <a:ea typeface="Rambla"/>
              <a:cs typeface="Rambla"/>
              <a:sym typeface="Rambla"/>
            </a:endParaRPr>
          </a:p>
          <a:p>
            <a:pPr indent="-12191" lvl="1" marL="393192" marR="0" rtl="0" algn="l">
              <a:spcBef>
                <a:spcPts val="324"/>
              </a:spcBef>
              <a:spcAft>
                <a:spcPts val="0"/>
              </a:spcAft>
              <a:buClr>
                <a:schemeClr val="accent1"/>
              </a:buClr>
              <a:buFont typeface="Verdana"/>
              <a:buNone/>
            </a:pPr>
            <a:r>
              <a:rPr b="0" i="0" lang="en" sz="1800" u="none" cap="none" strike="noStrike">
                <a:solidFill>
                  <a:schemeClr val="dk1"/>
                </a:solidFill>
                <a:latin typeface="Rambla"/>
                <a:ea typeface="Rambla"/>
                <a:cs typeface="Rambla"/>
                <a:sym typeface="Rambla"/>
              </a:rPr>
              <a:t>	 </a:t>
            </a:r>
            <a:endParaRPr sz="1800"/>
          </a:p>
          <a:p>
            <a:pPr indent="-342900" lvl="0" marL="457200" marR="0" rtl="0" algn="l">
              <a:spcBef>
                <a:spcPts val="324"/>
              </a:spcBef>
              <a:spcAft>
                <a:spcPts val="0"/>
              </a:spcAft>
              <a:buClr>
                <a:schemeClr val="dk1"/>
              </a:buClr>
              <a:buSzPts val="1800"/>
              <a:buFont typeface="Rambla"/>
              <a:buChar char="▶"/>
            </a:pPr>
            <a:r>
              <a:rPr b="0" i="0" lang="en" sz="1800" u="none" cap="none" strike="noStrike">
                <a:solidFill>
                  <a:schemeClr val="dk1"/>
                </a:solidFill>
                <a:latin typeface="Rambla"/>
                <a:ea typeface="Rambla"/>
                <a:cs typeface="Rambla"/>
                <a:sym typeface="Rambla"/>
              </a:rPr>
              <a:t>El software puede contener toda la funcionalidad del proyecto o puede ser parte de un sistema más grande.</a:t>
            </a:r>
            <a:endParaRPr sz="1800"/>
          </a:p>
          <a:p>
            <a:pPr indent="-342900" lvl="0" marL="457200" marR="0" rtl="0" algn="l">
              <a:spcBef>
                <a:spcPts val="0"/>
              </a:spcBef>
              <a:spcAft>
                <a:spcPts val="0"/>
              </a:spcAft>
              <a:buClr>
                <a:schemeClr val="dk1"/>
              </a:buClr>
              <a:buSzPts val="1800"/>
              <a:buFont typeface="Rambla"/>
              <a:buChar char="▶"/>
            </a:pPr>
            <a:r>
              <a:rPr b="0" i="0" lang="en" sz="1800" u="none" cap="none" strike="noStrike">
                <a:solidFill>
                  <a:schemeClr val="dk1"/>
                </a:solidFill>
                <a:latin typeface="Rambla"/>
                <a:ea typeface="Rambla"/>
                <a:cs typeface="Rambla"/>
                <a:sym typeface="Rambla"/>
              </a:rPr>
              <a:t>Aquí se deben declarar las interfaces entre el sistema y su</a:t>
            </a:r>
            <a:endParaRPr sz="1800"/>
          </a:p>
          <a:p>
            <a:pPr indent="457200" lvl="0" marL="0" marR="0" rtl="0" algn="l">
              <a:spcBef>
                <a:spcPts val="324"/>
              </a:spcBef>
              <a:spcAft>
                <a:spcPts val="0"/>
              </a:spcAft>
              <a:buNone/>
            </a:pPr>
            <a:r>
              <a:rPr b="0" i="0" lang="en" sz="1800" u="none" cap="none" strike="noStrike">
                <a:solidFill>
                  <a:schemeClr val="dk1"/>
                </a:solidFill>
                <a:latin typeface="Rambla"/>
                <a:ea typeface="Rambla"/>
                <a:cs typeface="Rambla"/>
                <a:sym typeface="Rambla"/>
              </a:rPr>
              <a:t>software modular</a:t>
            </a:r>
            <a:endParaRPr b="0" i="0" sz="1800" u="none" cap="none" strike="noStrike">
              <a:solidFill>
                <a:schemeClr val="dk1"/>
              </a:solidFill>
              <a:latin typeface="Rambla"/>
              <a:ea typeface="Rambla"/>
              <a:cs typeface="Rambla"/>
              <a:sym typeface="Rambla"/>
            </a:endParaRPr>
          </a:p>
          <a:p>
            <a:pPr indent="-342900" lvl="0" marL="457200" marR="0" rtl="0" algn="l">
              <a:spcBef>
                <a:spcPts val="324"/>
              </a:spcBef>
              <a:spcAft>
                <a:spcPts val="0"/>
              </a:spcAft>
              <a:buClr>
                <a:schemeClr val="dk1"/>
              </a:buClr>
              <a:buSzPts val="1800"/>
              <a:buFont typeface="Rambla"/>
              <a:buChar char="▶"/>
            </a:pPr>
            <a:r>
              <a:rPr b="0" i="0" lang="en" sz="1800" u="none" cap="none" strike="noStrike">
                <a:solidFill>
                  <a:schemeClr val="dk1"/>
                </a:solidFill>
                <a:latin typeface="Rambla"/>
                <a:ea typeface="Rambla"/>
                <a:cs typeface="Rambla"/>
                <a:sym typeface="Rambla"/>
              </a:rPr>
              <a:t>Se especifican las funciones externas y requisitos de funcionalidad que se tienen con el software modular. </a:t>
            </a:r>
            <a:endParaRPr b="0" i="0" sz="1800" u="none" cap="none" strike="noStrike">
              <a:solidFill>
                <a:schemeClr val="dk1"/>
              </a:solidFill>
              <a:latin typeface="Rambla"/>
              <a:ea typeface="Rambla"/>
              <a:cs typeface="Rambla"/>
              <a:sym typeface="Rambla"/>
            </a:endParaRPr>
          </a:p>
        </p:txBody>
      </p:sp>
      <p:sp>
        <p:nvSpPr>
          <p:cNvPr id="112" name="Shape 1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Autofit/>
          </a:bodyPr>
          <a:lstStyle/>
          <a:p>
            <a:pPr indent="-261873" lvl="0" marL="365760" marR="0" rtl="0" algn="l">
              <a:spcBef>
                <a:spcPts val="0"/>
              </a:spcBef>
              <a:spcAft>
                <a:spcPts val="0"/>
              </a:spcAft>
              <a:buClr>
                <a:schemeClr val="accent1"/>
              </a:buClr>
              <a:buSzPts val="1800"/>
              <a:buFont typeface="Noto Sans Symbols"/>
              <a:buChar char="▶"/>
            </a:pPr>
            <a:r>
              <a:rPr lang="en" sz="1800"/>
              <a:t>IEEE</a:t>
            </a:r>
            <a:r>
              <a:rPr b="0" i="0" lang="en" sz="1800" u="none" cap="none" strike="noStrike">
                <a:solidFill>
                  <a:schemeClr val="dk1"/>
                </a:solidFill>
                <a:latin typeface="Rambla"/>
                <a:ea typeface="Rambla"/>
                <a:cs typeface="Rambla"/>
                <a:sym typeface="Rambla"/>
              </a:rPr>
              <a:t> 830-1998  “Consideraciones”</a:t>
            </a:r>
            <a:endParaRPr sz="1800"/>
          </a:p>
          <a:p>
            <a:pPr indent="-209041"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Características</a:t>
            </a:r>
            <a:endParaRPr sz="1800"/>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Correcto</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Inequívoco</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Completo</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Consistente</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0"/>
              </a:spcAft>
              <a:buClr>
                <a:schemeClr val="accent2"/>
              </a:buClr>
              <a:buSzPts val="1800"/>
              <a:buFont typeface="Noto Sans Symbols"/>
              <a:buChar char="⚫"/>
            </a:pPr>
            <a:r>
              <a:rPr lang="en" sz="1800"/>
              <a:t>Priorizables</a:t>
            </a:r>
            <a:endParaRPr sz="1800"/>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Comprobable</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Modificable</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160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Identificable</a:t>
            </a:r>
            <a:endParaRPr sz="1800"/>
          </a:p>
        </p:txBody>
      </p:sp>
      <p:sp>
        <p:nvSpPr>
          <p:cNvPr id="119" name="Shape 1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Autofit/>
          </a:bodyPr>
          <a:lstStyle/>
          <a:p>
            <a:pPr indent="-261873" lvl="0" marL="365760" marR="0" rtl="0" algn="l">
              <a:spcBef>
                <a:spcPts val="0"/>
              </a:spcBef>
              <a:spcAft>
                <a:spcPts val="0"/>
              </a:spcAft>
              <a:buClr>
                <a:schemeClr val="accent1"/>
              </a:buClr>
              <a:buSzPts val="1800"/>
              <a:buFont typeface="Noto Sans Symbols"/>
              <a:buChar char="▶"/>
            </a:pPr>
            <a:r>
              <a:rPr lang="en" sz="1800"/>
              <a:t>IEEE</a:t>
            </a:r>
            <a:r>
              <a:rPr b="0" i="0" lang="en" sz="1800" u="none" cap="none" strike="noStrike">
                <a:solidFill>
                  <a:schemeClr val="dk1"/>
                </a:solidFill>
                <a:latin typeface="Rambla"/>
                <a:ea typeface="Rambla"/>
                <a:cs typeface="Rambla"/>
                <a:sym typeface="Rambla"/>
              </a:rPr>
              <a:t> 830-1998  “Consideraciones”</a:t>
            </a:r>
            <a:endParaRPr sz="1800"/>
          </a:p>
          <a:p>
            <a:pPr indent="-209041"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Preparación</a:t>
            </a:r>
            <a:endParaRPr sz="1800"/>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Se establece la participación en conjunto de desarrolladores y usuarios para la especificación de requerimientos</a:t>
            </a:r>
            <a:endParaRPr sz="1800"/>
          </a:p>
          <a:p>
            <a:pPr indent="-209041"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Evolución</a:t>
            </a:r>
            <a:endParaRPr sz="1800"/>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Los requisitos pueden y deben cambiar a través de todo el ciclo de vida</a:t>
            </a:r>
            <a:endParaRPr sz="1800"/>
          </a:p>
          <a:p>
            <a:pPr indent="-218186" lvl="2" marL="859536" marR="0" rtl="0" algn="l">
              <a:spcBef>
                <a:spcPts val="350"/>
              </a:spcBef>
              <a:spcAft>
                <a:spcPts val="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Es necesario establecer un proceso de cambios</a:t>
            </a:r>
            <a:endParaRPr sz="1800"/>
          </a:p>
          <a:p>
            <a:pPr indent="-209041" lvl="1" marL="621792" marR="0" rtl="0" algn="l">
              <a:spcBef>
                <a:spcPts val="324"/>
              </a:spcBef>
              <a:spcAft>
                <a:spcPts val="0"/>
              </a:spcAft>
              <a:buClr>
                <a:schemeClr val="accent1"/>
              </a:buClr>
              <a:buSzPts val="1800"/>
              <a:buFont typeface="Verdana"/>
              <a:buChar char="◦"/>
            </a:pPr>
            <a:r>
              <a:rPr b="1" i="0" lang="en" sz="1800" u="none" cap="none" strike="noStrike">
                <a:solidFill>
                  <a:schemeClr val="dk1"/>
                </a:solidFill>
                <a:latin typeface="Rambla"/>
                <a:ea typeface="Rambla"/>
                <a:cs typeface="Rambla"/>
                <a:sym typeface="Rambla"/>
              </a:rPr>
              <a:t>Prototipos</a:t>
            </a:r>
            <a:endParaRPr b="0" i="0" sz="1800" u="none" cap="none" strike="noStrike">
              <a:solidFill>
                <a:schemeClr val="dk1"/>
              </a:solidFill>
              <a:latin typeface="Rambla"/>
              <a:ea typeface="Rambla"/>
              <a:cs typeface="Rambla"/>
              <a:sym typeface="Rambla"/>
            </a:endParaRPr>
          </a:p>
          <a:p>
            <a:pPr indent="-218186" lvl="2" marL="859536" marR="0" rtl="0" algn="l">
              <a:spcBef>
                <a:spcPts val="350"/>
              </a:spcBef>
              <a:spcAft>
                <a:spcPts val="1600"/>
              </a:spcAft>
              <a:buClr>
                <a:schemeClr val="accent2"/>
              </a:buClr>
              <a:buSzPts val="1800"/>
              <a:buFont typeface="Noto Sans Symbols"/>
              <a:buChar char="⚫"/>
            </a:pPr>
            <a:r>
              <a:rPr b="0" i="0" lang="en" sz="1800" u="none" cap="none" strike="noStrike">
                <a:solidFill>
                  <a:schemeClr val="dk1"/>
                </a:solidFill>
                <a:latin typeface="Rambla"/>
                <a:ea typeface="Rambla"/>
                <a:cs typeface="Rambla"/>
                <a:sym typeface="Rambla"/>
              </a:rPr>
              <a:t>Exhiben algunas características del sistema y son creados rápido y fácilmente</a:t>
            </a:r>
            <a:endParaRPr b="0" i="0" sz="1800" u="none" cap="none" strike="noStrike">
              <a:solidFill>
                <a:schemeClr val="dk1"/>
              </a:solidFill>
              <a:latin typeface="Rambla"/>
              <a:ea typeface="Rambla"/>
              <a:cs typeface="Rambla"/>
              <a:sym typeface="Rambla"/>
            </a:endParaRPr>
          </a:p>
        </p:txBody>
      </p:sp>
      <p:sp>
        <p:nvSpPr>
          <p:cNvPr id="125" name="Shape 1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Rambla"/>
              <a:buNone/>
            </a:pPr>
            <a:r>
              <a:rPr lang="en"/>
              <a:t>ISO 830-1998</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