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5" r:id="rId17"/>
    <p:sldId id="272" r:id="rId18"/>
    <p:sldId id="270" r:id="rId19"/>
    <p:sldId id="277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3" autoAdjust="0"/>
    <p:restoredTop sz="65735" autoAdjust="0"/>
  </p:normalViewPr>
  <p:slideViewPr>
    <p:cSldViewPr snapToGrid="0">
      <p:cViewPr varScale="1">
        <p:scale>
          <a:sx n="48" d="100"/>
          <a:sy n="48" d="100"/>
        </p:scale>
        <p:origin x="145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A8CB9-D1B0-4338-9E57-3BCD2C735322}" type="datetimeFigureOut">
              <a:rPr lang="es-MX" smtClean="0"/>
              <a:t>01/05/2018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D03F1-891E-4E3A-9C1C-0208C1A247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9544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="1" i="1" dirty="0" err="1" smtClean="0"/>
              <a:t>Individuals</a:t>
            </a:r>
            <a:r>
              <a:rPr lang="es-MX" b="1" i="1" dirty="0" smtClean="0"/>
              <a:t> and </a:t>
            </a:r>
            <a:r>
              <a:rPr lang="es-MX" b="1" i="1" dirty="0" err="1" smtClean="0"/>
              <a:t>interactions</a:t>
            </a:r>
            <a:r>
              <a:rPr lang="es-MX" dirty="0" smtClean="0"/>
              <a:t> </a:t>
            </a:r>
            <a:r>
              <a:rPr lang="es-MX" dirty="0" err="1" smtClean="0"/>
              <a:t>over</a:t>
            </a:r>
            <a:r>
              <a:rPr lang="es-MX" dirty="0" smtClean="0"/>
              <a:t> </a:t>
            </a:r>
            <a:r>
              <a:rPr lang="es-MX" dirty="0" err="1" smtClean="0"/>
              <a:t>processes</a:t>
            </a:r>
            <a:r>
              <a:rPr lang="es-MX" dirty="0" smtClean="0"/>
              <a:t> and </a:t>
            </a:r>
            <a:r>
              <a:rPr lang="es-MX" dirty="0" err="1" smtClean="0"/>
              <a:t>tools</a:t>
            </a:r>
            <a:r>
              <a:rPr lang="es-MX" dirty="0" smtClean="0"/>
              <a:t>.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key</a:t>
            </a:r>
            <a:r>
              <a:rPr lang="es-MX" dirty="0" smtClean="0"/>
              <a:t> </a:t>
            </a:r>
            <a:r>
              <a:rPr lang="es-MX" dirty="0" err="1" smtClean="0"/>
              <a:t>actors</a:t>
            </a:r>
            <a:r>
              <a:rPr lang="es-MX" dirty="0" smtClean="0"/>
              <a:t> in </a:t>
            </a:r>
            <a:r>
              <a:rPr lang="es-MX" dirty="0" err="1" smtClean="0"/>
              <a:t>any</a:t>
            </a:r>
            <a:r>
              <a:rPr lang="es-MX" dirty="0" smtClean="0"/>
              <a:t> </a:t>
            </a:r>
            <a:r>
              <a:rPr lang="es-MX" dirty="0" err="1" smtClean="0"/>
              <a:t>project</a:t>
            </a:r>
            <a:r>
              <a:rPr lang="es-MX" dirty="0" smtClean="0"/>
              <a:t> are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people</a:t>
            </a:r>
            <a:r>
              <a:rPr lang="es-MX" baseline="0" dirty="0" smtClean="0"/>
              <a:t> so </a:t>
            </a:r>
            <a:r>
              <a:rPr lang="es-MX" baseline="0" dirty="0" err="1" smtClean="0"/>
              <a:t>make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emphasis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on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people</a:t>
            </a:r>
            <a:r>
              <a:rPr lang="es-MX" baseline="0" dirty="0" smtClean="0"/>
              <a:t> and </a:t>
            </a:r>
            <a:r>
              <a:rPr lang="es-MX" baseline="0" dirty="0" err="1" smtClean="0"/>
              <a:t>their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interactions</a:t>
            </a:r>
            <a:endParaRPr lang="es-MX" dirty="0" smtClean="0"/>
          </a:p>
          <a:p>
            <a:endParaRPr lang="es-MX" b="1" dirty="0" smtClean="0"/>
          </a:p>
          <a:p>
            <a:r>
              <a:rPr lang="es-MX" b="1" dirty="0" err="1" smtClean="0"/>
              <a:t>Working</a:t>
            </a:r>
            <a:r>
              <a:rPr lang="es-MX" b="1" dirty="0" smtClean="0"/>
              <a:t> software</a:t>
            </a:r>
            <a:r>
              <a:rPr lang="es-MX" dirty="0" smtClean="0"/>
              <a:t> </a:t>
            </a:r>
            <a:r>
              <a:rPr lang="es-MX" dirty="0" err="1" smtClean="0"/>
              <a:t>over</a:t>
            </a:r>
            <a:r>
              <a:rPr lang="es-MX" dirty="0" smtClean="0"/>
              <a:t> </a:t>
            </a:r>
            <a:r>
              <a:rPr lang="es-MX" dirty="0" err="1" smtClean="0"/>
              <a:t>comprehensive</a:t>
            </a:r>
            <a:r>
              <a:rPr lang="es-MX" dirty="0" smtClean="0"/>
              <a:t> </a:t>
            </a:r>
            <a:r>
              <a:rPr lang="es-MX" dirty="0" err="1" smtClean="0"/>
              <a:t>documentation</a:t>
            </a:r>
            <a:r>
              <a:rPr lang="es-MX" dirty="0" smtClean="0"/>
              <a:t>. </a:t>
            </a:r>
            <a:r>
              <a:rPr lang="es-MX" dirty="0" err="1" smtClean="0"/>
              <a:t>The</a:t>
            </a:r>
            <a:r>
              <a:rPr lang="es-MX" dirty="0" smtClean="0"/>
              <a:t> real </a:t>
            </a:r>
            <a:r>
              <a:rPr lang="es-MX" dirty="0" err="1" smtClean="0"/>
              <a:t>value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delivered</a:t>
            </a:r>
            <a:r>
              <a:rPr lang="es-MX" baseline="0" dirty="0" smtClean="0"/>
              <a:t> to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customer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primarily</a:t>
            </a:r>
            <a:r>
              <a:rPr lang="es-MX" baseline="0" dirty="0" smtClean="0"/>
              <a:t> as a </a:t>
            </a:r>
            <a:r>
              <a:rPr lang="es-MX" baseline="0" dirty="0" err="1" smtClean="0"/>
              <a:t>working</a:t>
            </a:r>
            <a:r>
              <a:rPr lang="es-MX" baseline="0" dirty="0" smtClean="0"/>
              <a:t> software (</a:t>
            </a:r>
            <a:r>
              <a:rPr lang="es-MX" baseline="0" dirty="0" err="1" smtClean="0"/>
              <a:t>even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when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documentation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very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useful</a:t>
            </a:r>
            <a:r>
              <a:rPr lang="es-MX" baseline="0" dirty="0" smtClean="0"/>
              <a:t>)</a:t>
            </a:r>
            <a:endParaRPr lang="es-MX" dirty="0" smtClean="0"/>
          </a:p>
          <a:p>
            <a:endParaRPr lang="es-MX" b="1" dirty="0" smtClean="0"/>
          </a:p>
          <a:p>
            <a:r>
              <a:rPr lang="es-MX" b="1" dirty="0" err="1" smtClean="0"/>
              <a:t>Customer</a:t>
            </a:r>
            <a:r>
              <a:rPr lang="es-MX" b="1" dirty="0" smtClean="0"/>
              <a:t> </a:t>
            </a:r>
            <a:r>
              <a:rPr lang="es-MX" b="1" dirty="0" err="1" smtClean="0"/>
              <a:t>collaboration</a:t>
            </a:r>
            <a:r>
              <a:rPr lang="es-MX" dirty="0" smtClean="0"/>
              <a:t> </a:t>
            </a:r>
            <a:r>
              <a:rPr lang="es-MX" dirty="0" err="1" smtClean="0"/>
              <a:t>over</a:t>
            </a:r>
            <a:r>
              <a:rPr lang="es-MX" dirty="0" smtClean="0"/>
              <a:t> </a:t>
            </a:r>
            <a:r>
              <a:rPr lang="es-MX" dirty="0" err="1" smtClean="0"/>
              <a:t>contract</a:t>
            </a:r>
            <a:r>
              <a:rPr lang="es-MX" dirty="0" smtClean="0"/>
              <a:t> </a:t>
            </a:r>
            <a:r>
              <a:rPr lang="es-MX" dirty="0" err="1" smtClean="0"/>
              <a:t>negotiation</a:t>
            </a:r>
            <a:r>
              <a:rPr lang="es-MX" dirty="0" smtClean="0"/>
              <a:t>.</a:t>
            </a:r>
            <a:r>
              <a:rPr lang="es-MX" baseline="0" dirty="0" smtClean="0"/>
              <a:t> </a:t>
            </a:r>
            <a:r>
              <a:rPr lang="es-MX" baseline="0" dirty="0" err="1" smtClean="0"/>
              <a:t>Forget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seen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customers</a:t>
            </a:r>
            <a:r>
              <a:rPr lang="es-MX" baseline="0" dirty="0" smtClean="0"/>
              <a:t> as a </a:t>
            </a:r>
            <a:r>
              <a:rPr lang="es-MX" baseline="0" dirty="0" err="1" smtClean="0"/>
              <a:t>contract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relationship</a:t>
            </a:r>
            <a:r>
              <a:rPr lang="es-MX" baseline="0" dirty="0" smtClean="0"/>
              <a:t> and </a:t>
            </a:r>
            <a:r>
              <a:rPr lang="es-MX" baseline="0" dirty="0" err="1" smtClean="0"/>
              <a:t>its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fulfillment</a:t>
            </a:r>
            <a:r>
              <a:rPr lang="es-MX" baseline="0" dirty="0" smtClean="0"/>
              <a:t>. </a:t>
            </a:r>
            <a:r>
              <a:rPr lang="es-MX" baseline="0" dirty="0" err="1" smtClean="0"/>
              <a:t>Instead</a:t>
            </a:r>
            <a:r>
              <a:rPr lang="es-MX" baseline="0" dirty="0" smtClean="0"/>
              <a:t>, </a:t>
            </a:r>
            <a:r>
              <a:rPr lang="es-MX" baseline="0" dirty="0" err="1" smtClean="0"/>
              <a:t>see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customers</a:t>
            </a:r>
            <a:r>
              <a:rPr lang="es-MX" baseline="0" dirty="0" smtClean="0"/>
              <a:t> as </a:t>
            </a:r>
            <a:r>
              <a:rPr lang="es-MX" baseline="0" dirty="0" err="1" smtClean="0"/>
              <a:t>collaborators</a:t>
            </a:r>
            <a:r>
              <a:rPr lang="es-MX" baseline="0" dirty="0" smtClean="0"/>
              <a:t>, </a:t>
            </a:r>
            <a:r>
              <a:rPr lang="es-MX" baseline="0" dirty="0" err="1" smtClean="0"/>
              <a:t>thus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you</a:t>
            </a:r>
            <a:r>
              <a:rPr lang="es-MX" baseline="0" dirty="0" smtClean="0"/>
              <a:t> </a:t>
            </a:r>
            <a:r>
              <a:rPr lang="es-MX" baseline="0" dirty="0" err="1" smtClean="0"/>
              <a:t>all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will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work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together</a:t>
            </a:r>
            <a:r>
              <a:rPr lang="es-MX" baseline="0" dirty="0" smtClean="0"/>
              <a:t> to </a:t>
            </a:r>
            <a:r>
              <a:rPr lang="es-MX" baseline="0" dirty="0" err="1" smtClean="0"/>
              <a:t>evolve</a:t>
            </a:r>
            <a:r>
              <a:rPr lang="es-MX" baseline="0" dirty="0" smtClean="0"/>
              <a:t> and </a:t>
            </a:r>
            <a:r>
              <a:rPr lang="es-MX" baseline="0" dirty="0" err="1" smtClean="0"/>
              <a:t>develope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product</a:t>
            </a:r>
            <a:r>
              <a:rPr lang="es-MX" baseline="0" dirty="0" smtClean="0"/>
              <a:t>.</a:t>
            </a:r>
            <a:endParaRPr lang="es-MX" dirty="0" smtClean="0"/>
          </a:p>
          <a:p>
            <a:endParaRPr lang="es-MX" b="1" dirty="0" smtClean="0"/>
          </a:p>
          <a:p>
            <a:r>
              <a:rPr lang="es-MX" b="1" dirty="0" err="1" smtClean="0"/>
              <a:t>Responding</a:t>
            </a:r>
            <a:r>
              <a:rPr lang="es-MX" b="1" dirty="0" smtClean="0"/>
              <a:t> to </a:t>
            </a:r>
            <a:r>
              <a:rPr lang="es-MX" b="1" dirty="0" err="1" smtClean="0"/>
              <a:t>change</a:t>
            </a:r>
            <a:r>
              <a:rPr lang="es-MX" dirty="0" smtClean="0"/>
              <a:t> </a:t>
            </a:r>
            <a:r>
              <a:rPr lang="es-MX" dirty="0" err="1" smtClean="0"/>
              <a:t>over</a:t>
            </a:r>
            <a:r>
              <a:rPr lang="es-MX" dirty="0" smtClean="0"/>
              <a:t> </a:t>
            </a:r>
            <a:r>
              <a:rPr lang="es-MX" dirty="0" err="1" smtClean="0"/>
              <a:t>following</a:t>
            </a:r>
            <a:r>
              <a:rPr lang="es-MX" dirty="0" smtClean="0"/>
              <a:t> a plan. </a:t>
            </a:r>
            <a:r>
              <a:rPr lang="es-MX" dirty="0" err="1" smtClean="0"/>
              <a:t>Today’s</a:t>
            </a:r>
            <a:r>
              <a:rPr lang="es-MX" dirty="0" smtClean="0"/>
              <a:t> </a:t>
            </a:r>
            <a:r>
              <a:rPr lang="es-MX" dirty="0" err="1" smtClean="0"/>
              <a:t>business</a:t>
            </a:r>
            <a:r>
              <a:rPr lang="es-MX" dirty="0" smtClean="0"/>
              <a:t> are </a:t>
            </a:r>
            <a:r>
              <a:rPr lang="es-MX" dirty="0" err="1" smtClean="0"/>
              <a:t>sorrounded</a:t>
            </a:r>
            <a:r>
              <a:rPr lang="es-MX" dirty="0" smtClean="0"/>
              <a:t> </a:t>
            </a:r>
            <a:r>
              <a:rPr lang="es-MX" dirty="0" err="1" smtClean="0"/>
              <a:t>by</a:t>
            </a:r>
            <a:r>
              <a:rPr lang="es-MX" dirty="0" smtClean="0"/>
              <a:t> </a:t>
            </a:r>
            <a:r>
              <a:rPr lang="es-MX" dirty="0" err="1" smtClean="0"/>
              <a:t>dynamic</a:t>
            </a:r>
            <a:r>
              <a:rPr lang="es-MX" dirty="0" smtClean="0"/>
              <a:t> </a:t>
            </a:r>
            <a:r>
              <a:rPr lang="es-MX" dirty="0" err="1" smtClean="0"/>
              <a:t>customer</a:t>
            </a:r>
            <a:r>
              <a:rPr lang="es-MX" dirty="0" smtClean="0"/>
              <a:t> </a:t>
            </a:r>
            <a:r>
              <a:rPr lang="es-MX" dirty="0" err="1" smtClean="0"/>
              <a:t>requirements</a:t>
            </a:r>
            <a:r>
              <a:rPr lang="es-MX" baseline="0" dirty="0" smtClean="0"/>
              <a:t> and new </a:t>
            </a:r>
            <a:r>
              <a:rPr lang="es-MX" baseline="0" dirty="0" err="1" smtClean="0"/>
              <a:t>available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technologies</a:t>
            </a:r>
            <a:r>
              <a:rPr lang="es-MX" baseline="0" dirty="0" smtClean="0"/>
              <a:t>, </a:t>
            </a:r>
            <a:r>
              <a:rPr lang="es-MX" baseline="0" dirty="0" err="1" smtClean="0"/>
              <a:t>thus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product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development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must</a:t>
            </a:r>
            <a:r>
              <a:rPr lang="es-MX" baseline="0" dirty="0" smtClean="0"/>
              <a:t> be </a:t>
            </a:r>
            <a:r>
              <a:rPr lang="es-MX" baseline="0" dirty="0" err="1" smtClean="0"/>
              <a:t>an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adaptive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process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that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enables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change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incorporation</a:t>
            </a:r>
            <a:r>
              <a:rPr lang="es-MX" baseline="0" dirty="0" smtClean="0"/>
              <a:t> and </a:t>
            </a:r>
            <a:r>
              <a:rPr lang="es-MX" baseline="0" dirty="0" err="1" smtClean="0"/>
              <a:t>fast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product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development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lifecycles</a:t>
            </a:r>
            <a:endParaRPr lang="es-MX" baseline="0" dirty="0" smtClean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D03F1-891E-4E3A-9C1C-0208C1A247DA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8241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57535"/>
            <a:ext cx="9601200" cy="14859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43435"/>
            <a:ext cx="9601200" cy="511456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Scrum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785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SCRUM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used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mainly</a:t>
            </a:r>
            <a:r>
              <a:rPr lang="es-MX" dirty="0" smtClean="0"/>
              <a:t> </a:t>
            </a:r>
            <a:r>
              <a:rPr lang="es-MX" dirty="0" err="1" smtClean="0"/>
              <a:t>used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:</a:t>
            </a:r>
          </a:p>
          <a:p>
            <a:endParaRPr lang="es-MX" dirty="0" smtClean="0"/>
          </a:p>
          <a:p>
            <a:pPr lvl="1"/>
            <a:r>
              <a:rPr lang="es-MX" dirty="0" err="1" smtClean="0"/>
              <a:t>Developing</a:t>
            </a:r>
            <a:r>
              <a:rPr lang="es-MX" dirty="0" smtClean="0"/>
              <a:t> software of </a:t>
            </a:r>
            <a:r>
              <a:rPr lang="es-MX" dirty="0" err="1" smtClean="0"/>
              <a:t>any</a:t>
            </a:r>
            <a:r>
              <a:rPr lang="es-MX" dirty="0" smtClean="0"/>
              <a:t> </a:t>
            </a:r>
            <a:r>
              <a:rPr lang="es-MX" dirty="0" err="1" smtClean="0"/>
              <a:t>nature</a:t>
            </a:r>
            <a:r>
              <a:rPr lang="es-MX" dirty="0" smtClean="0"/>
              <a:t> </a:t>
            </a:r>
            <a:r>
              <a:rPr lang="es-MX" dirty="0" err="1" smtClean="0"/>
              <a:t>or</a:t>
            </a:r>
            <a:r>
              <a:rPr lang="es-MX" dirty="0" smtClean="0"/>
              <a:t> imaginable </a:t>
            </a:r>
            <a:r>
              <a:rPr lang="es-MX" dirty="0" err="1" smtClean="0"/>
              <a:t>type</a:t>
            </a:r>
            <a:endParaRPr lang="es-MX" dirty="0" smtClean="0"/>
          </a:p>
          <a:p>
            <a:pPr lvl="1"/>
            <a:endParaRPr lang="es-MX" dirty="0" smtClean="0"/>
          </a:p>
          <a:p>
            <a:pPr lvl="1"/>
            <a:r>
              <a:rPr lang="es-MX" dirty="0" err="1" smtClean="0"/>
              <a:t>Building</a:t>
            </a:r>
            <a:r>
              <a:rPr lang="es-MX" dirty="0" smtClean="0"/>
              <a:t> </a:t>
            </a:r>
            <a:r>
              <a:rPr lang="es-MX" dirty="0" err="1" smtClean="0"/>
              <a:t>large</a:t>
            </a:r>
            <a:r>
              <a:rPr lang="es-MX" dirty="0" smtClean="0"/>
              <a:t> </a:t>
            </a:r>
            <a:r>
              <a:rPr lang="es-MX" dirty="0" err="1" smtClean="0"/>
              <a:t>systems</a:t>
            </a:r>
            <a:endParaRPr lang="es-MX" dirty="0" smtClean="0"/>
          </a:p>
          <a:p>
            <a:pPr lvl="1"/>
            <a:endParaRPr lang="es-MX" dirty="0"/>
          </a:p>
          <a:p>
            <a:pPr lvl="1"/>
            <a:r>
              <a:rPr lang="es-MX" dirty="0" err="1" smtClean="0"/>
              <a:t>Managing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work</a:t>
            </a:r>
            <a:r>
              <a:rPr lang="es-MX" dirty="0" smtClean="0"/>
              <a:t> of</a:t>
            </a:r>
          </a:p>
          <a:p>
            <a:pPr lvl="2"/>
            <a:r>
              <a:rPr lang="es-MX" dirty="0" smtClean="0"/>
              <a:t>Small </a:t>
            </a:r>
            <a:r>
              <a:rPr lang="es-MX" dirty="0" err="1" smtClean="0"/>
              <a:t>teams</a:t>
            </a:r>
            <a:endParaRPr lang="es-MX" dirty="0" smtClean="0"/>
          </a:p>
          <a:p>
            <a:pPr lvl="2"/>
            <a:r>
              <a:rPr lang="es-MX" dirty="0" err="1" smtClean="0"/>
              <a:t>Large</a:t>
            </a:r>
            <a:r>
              <a:rPr lang="es-MX" dirty="0" smtClean="0"/>
              <a:t> </a:t>
            </a:r>
            <a:r>
              <a:rPr lang="es-MX" dirty="0" err="1" smtClean="0"/>
              <a:t>organizations</a:t>
            </a:r>
            <a:endParaRPr lang="es-MX" dirty="0" smtClean="0"/>
          </a:p>
          <a:p>
            <a:pPr lvl="2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710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SCRUM and </a:t>
            </a:r>
            <a:r>
              <a:rPr lang="es-MX" dirty="0" err="1" smtClean="0"/>
              <a:t>empiricism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SCRUM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based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empiricism</a:t>
            </a:r>
            <a:endParaRPr lang="es-MX" dirty="0" smtClean="0"/>
          </a:p>
          <a:p>
            <a:pPr lvl="1"/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not</a:t>
            </a:r>
            <a:r>
              <a:rPr lang="es-MX" dirty="0" smtClean="0"/>
              <a:t> </a:t>
            </a:r>
            <a:r>
              <a:rPr lang="es-MX" dirty="0" err="1" smtClean="0"/>
              <a:t>known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exact</a:t>
            </a:r>
            <a:r>
              <a:rPr lang="es-MX" dirty="0" smtClean="0"/>
              <a:t> </a:t>
            </a:r>
            <a:r>
              <a:rPr lang="es-MX" dirty="0" err="1" smtClean="0"/>
              <a:t>outcomes</a:t>
            </a:r>
            <a:r>
              <a:rPr lang="es-MX" dirty="0" smtClean="0"/>
              <a:t> (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thing</a:t>
            </a:r>
            <a:r>
              <a:rPr lang="es-MX" dirty="0" smtClean="0"/>
              <a:t> to be </a:t>
            </a:r>
            <a:r>
              <a:rPr lang="es-MX" dirty="0" err="1" smtClean="0"/>
              <a:t>produced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not</a:t>
            </a:r>
            <a:r>
              <a:rPr lang="es-MX" dirty="0" smtClean="0"/>
              <a:t> </a:t>
            </a:r>
            <a:r>
              <a:rPr lang="es-MX" dirty="0" err="1" smtClean="0"/>
              <a:t>exactly</a:t>
            </a:r>
            <a:r>
              <a:rPr lang="es-MX" dirty="0" smtClean="0"/>
              <a:t> </a:t>
            </a:r>
            <a:r>
              <a:rPr lang="es-MX" dirty="0" err="1" smtClean="0"/>
              <a:t>known</a:t>
            </a:r>
            <a:r>
              <a:rPr lang="es-MX" dirty="0" smtClean="0"/>
              <a:t> at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begining</a:t>
            </a:r>
            <a:r>
              <a:rPr lang="es-MX" dirty="0" smtClean="0"/>
              <a:t>)</a:t>
            </a:r>
          </a:p>
          <a:p>
            <a:pPr lvl="1"/>
            <a:r>
              <a:rPr lang="es-MX" dirty="0" err="1" smtClean="0"/>
              <a:t>Steps</a:t>
            </a:r>
            <a:r>
              <a:rPr lang="es-MX" dirty="0" smtClean="0"/>
              <a:t> are </a:t>
            </a:r>
            <a:r>
              <a:rPr lang="es-MX" dirty="0" err="1" smtClean="0"/>
              <a:t>not</a:t>
            </a:r>
            <a:r>
              <a:rPr lang="es-MX" dirty="0" smtClean="0"/>
              <a:t> </a:t>
            </a:r>
            <a:r>
              <a:rPr lang="es-MX" dirty="0" err="1" smtClean="0"/>
              <a:t>allways</a:t>
            </a:r>
            <a:r>
              <a:rPr lang="es-MX" dirty="0" smtClean="0"/>
              <a:t> </a:t>
            </a:r>
            <a:r>
              <a:rPr lang="es-MX" dirty="0" err="1" smtClean="0"/>
              <a:t>repeatables</a:t>
            </a:r>
            <a:endParaRPr lang="es-MX" dirty="0" smtClean="0"/>
          </a:p>
          <a:p>
            <a:pPr lvl="1"/>
            <a:r>
              <a:rPr lang="es-MX" dirty="0" err="1" smtClean="0"/>
              <a:t>It</a:t>
            </a:r>
            <a:r>
              <a:rPr lang="es-MX" dirty="0" smtClean="0"/>
              <a:t> uses </a:t>
            </a:r>
            <a:r>
              <a:rPr lang="es-MX" dirty="0" err="1" smtClean="0"/>
              <a:t>feedback</a:t>
            </a:r>
            <a:r>
              <a:rPr lang="es-MX" dirty="0" smtClean="0"/>
              <a:t> </a:t>
            </a:r>
            <a:r>
              <a:rPr lang="es-MX" dirty="0" err="1" smtClean="0"/>
              <a:t>loops</a:t>
            </a:r>
            <a:r>
              <a:rPr lang="es-MX" dirty="0" smtClean="0"/>
              <a:t> to </a:t>
            </a:r>
            <a:r>
              <a:rPr lang="es-MX" dirty="0" err="1" smtClean="0"/>
              <a:t>inform</a:t>
            </a:r>
            <a:r>
              <a:rPr lang="es-MX" dirty="0" smtClean="0"/>
              <a:t> </a:t>
            </a:r>
            <a:r>
              <a:rPr lang="es-MX" dirty="0" err="1" smtClean="0"/>
              <a:t>next</a:t>
            </a:r>
            <a:r>
              <a:rPr lang="es-MX" dirty="0" smtClean="0"/>
              <a:t> </a:t>
            </a:r>
            <a:r>
              <a:rPr lang="es-MX" dirty="0" err="1" smtClean="0"/>
              <a:t>steps</a:t>
            </a:r>
            <a:endParaRPr lang="es-MX" dirty="0" smtClean="0"/>
          </a:p>
          <a:p>
            <a:pPr lvl="1"/>
            <a:r>
              <a:rPr lang="es-MX" dirty="0" err="1" smtClean="0"/>
              <a:t>Allows</a:t>
            </a:r>
            <a:r>
              <a:rPr lang="es-MX" dirty="0" smtClean="0"/>
              <a:t> to control </a:t>
            </a:r>
            <a:r>
              <a:rPr lang="es-MX" dirty="0" err="1" smtClean="0"/>
              <a:t>results</a:t>
            </a:r>
            <a:r>
              <a:rPr lang="es-MX" dirty="0" smtClean="0"/>
              <a:t> </a:t>
            </a:r>
            <a:r>
              <a:rPr lang="es-MX" dirty="0" err="1" smtClean="0"/>
              <a:t>keeping</a:t>
            </a:r>
            <a:r>
              <a:rPr lang="es-MX" dirty="0" smtClean="0"/>
              <a:t> a </a:t>
            </a:r>
            <a:r>
              <a:rPr lang="es-MX" dirty="0" err="1" smtClean="0"/>
              <a:t>high</a:t>
            </a:r>
            <a:r>
              <a:rPr lang="es-MX" dirty="0" smtClean="0"/>
              <a:t> </a:t>
            </a:r>
            <a:r>
              <a:rPr lang="es-MX" dirty="0" err="1" smtClean="0"/>
              <a:t>quality</a:t>
            </a:r>
            <a:endParaRPr lang="es-MX" dirty="0" smtClean="0"/>
          </a:p>
          <a:p>
            <a:endParaRPr lang="es-MX" dirty="0" smtClean="0"/>
          </a:p>
          <a:p>
            <a:r>
              <a:rPr lang="es-MX" dirty="0" err="1" smtClean="0"/>
              <a:t>Empiricism</a:t>
            </a:r>
            <a:r>
              <a:rPr lang="es-MX" dirty="0" smtClean="0"/>
              <a:t> </a:t>
            </a:r>
            <a:r>
              <a:rPr lang="es-MX" dirty="0" err="1" smtClean="0"/>
              <a:t>requires</a:t>
            </a:r>
            <a:endParaRPr lang="es-MX" dirty="0" smtClean="0"/>
          </a:p>
          <a:p>
            <a:pPr lvl="1"/>
            <a:r>
              <a:rPr lang="es-MX" dirty="0" err="1" smtClean="0"/>
              <a:t>Transparency</a:t>
            </a:r>
            <a:r>
              <a:rPr lang="es-MX" dirty="0" smtClean="0"/>
              <a:t>. </a:t>
            </a:r>
            <a:r>
              <a:rPr lang="es-MX" dirty="0" err="1" smtClean="0"/>
              <a:t>Everybody</a:t>
            </a:r>
            <a:r>
              <a:rPr lang="es-MX" dirty="0" smtClean="0"/>
              <a:t> </a:t>
            </a:r>
            <a:r>
              <a:rPr lang="es-MX" dirty="0" err="1" smtClean="0"/>
              <a:t>knows</a:t>
            </a:r>
            <a:r>
              <a:rPr lang="es-MX" dirty="0" smtClean="0"/>
              <a:t> </a:t>
            </a:r>
            <a:r>
              <a:rPr lang="es-MX" dirty="0" err="1" smtClean="0"/>
              <a:t>what’s</a:t>
            </a:r>
            <a:r>
              <a:rPr lang="es-MX" dirty="0" smtClean="0"/>
              <a:t> </a:t>
            </a:r>
            <a:r>
              <a:rPr lang="es-MX" dirty="0" err="1" smtClean="0"/>
              <a:t>actually</a:t>
            </a:r>
            <a:r>
              <a:rPr lang="es-MX" dirty="0" smtClean="0"/>
              <a:t> </a:t>
            </a:r>
            <a:r>
              <a:rPr lang="es-MX" dirty="0" err="1" smtClean="0"/>
              <a:t>going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endParaRPr lang="es-MX" dirty="0" smtClean="0"/>
          </a:p>
          <a:p>
            <a:pPr lvl="1"/>
            <a:r>
              <a:rPr lang="es-MX" dirty="0" err="1" smtClean="0"/>
              <a:t>Inspection</a:t>
            </a:r>
            <a:r>
              <a:rPr lang="es-MX" dirty="0" smtClean="0"/>
              <a:t>. </a:t>
            </a:r>
            <a:r>
              <a:rPr lang="es-MX" dirty="0" err="1" smtClean="0"/>
              <a:t>Check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results</a:t>
            </a:r>
            <a:r>
              <a:rPr lang="es-MX" dirty="0" smtClean="0"/>
              <a:t> and use </a:t>
            </a:r>
            <a:r>
              <a:rPr lang="es-MX" dirty="0" err="1" smtClean="0"/>
              <a:t>them</a:t>
            </a:r>
            <a:r>
              <a:rPr lang="es-MX" dirty="0" smtClean="0"/>
              <a:t> to </a:t>
            </a:r>
            <a:r>
              <a:rPr lang="es-MX" dirty="0" err="1" smtClean="0"/>
              <a:t>guide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next</a:t>
            </a:r>
            <a:r>
              <a:rPr lang="es-MX" dirty="0" smtClean="0"/>
              <a:t> </a:t>
            </a:r>
            <a:r>
              <a:rPr lang="es-MX" dirty="0" err="1" smtClean="0"/>
              <a:t>steps</a:t>
            </a:r>
            <a:endParaRPr lang="es-MX" dirty="0" smtClean="0"/>
          </a:p>
          <a:p>
            <a:pPr lvl="1"/>
            <a:r>
              <a:rPr lang="es-MX" dirty="0" err="1" smtClean="0"/>
              <a:t>Adaption</a:t>
            </a:r>
            <a:r>
              <a:rPr lang="es-MX" dirty="0" smtClean="0"/>
              <a:t>. </a:t>
            </a:r>
            <a:r>
              <a:rPr lang="es-MX" dirty="0" err="1" smtClean="0"/>
              <a:t>Making</a:t>
            </a:r>
            <a:r>
              <a:rPr lang="es-MX" dirty="0" smtClean="0"/>
              <a:t> </a:t>
            </a:r>
            <a:r>
              <a:rPr lang="es-MX" dirty="0" err="1" smtClean="0"/>
              <a:t>decisions</a:t>
            </a:r>
            <a:r>
              <a:rPr lang="es-MX" dirty="0" smtClean="0"/>
              <a:t> </a:t>
            </a:r>
            <a:r>
              <a:rPr lang="es-MX" dirty="0" err="1" smtClean="0"/>
              <a:t>based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evidence</a:t>
            </a:r>
            <a:r>
              <a:rPr lang="es-MX" dirty="0" smtClean="0"/>
              <a:t> and </a:t>
            </a:r>
            <a:r>
              <a:rPr lang="es-MX" dirty="0" err="1" smtClean="0"/>
              <a:t>experimentation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59624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SCRUM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also</a:t>
            </a:r>
            <a:r>
              <a:rPr lang="es-MX" dirty="0" smtClean="0"/>
              <a:t> </a:t>
            </a:r>
            <a:r>
              <a:rPr lang="es-MX" dirty="0" err="1" smtClean="0"/>
              <a:t>Iterative</a:t>
            </a:r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1203767" y="2160963"/>
            <a:ext cx="1319514" cy="461665"/>
          </a:xfrm>
          <a:prstGeom prst="rect">
            <a:avLst/>
          </a:prstGeom>
          <a:noFill/>
          <a:ln cmpd="sng">
            <a:solidFill>
              <a:srgbClr val="0070C0"/>
            </a:solidFill>
          </a:ln>
          <a:effectLst>
            <a:glow rad="127000">
              <a:schemeClr val="accent5">
                <a:lumMod val="20000"/>
                <a:lumOff val="8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sz="2400" dirty="0" err="1" smtClean="0"/>
              <a:t>Planning</a:t>
            </a:r>
            <a:endParaRPr lang="es-MX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2735890" y="2160962"/>
            <a:ext cx="1319514" cy="461665"/>
          </a:xfrm>
          <a:prstGeom prst="rect">
            <a:avLst/>
          </a:prstGeom>
          <a:noFill/>
          <a:ln cmpd="sng">
            <a:solidFill>
              <a:srgbClr val="0070C0"/>
            </a:solidFill>
          </a:ln>
          <a:effectLst>
            <a:glow rad="127000">
              <a:schemeClr val="accent5">
                <a:lumMod val="20000"/>
                <a:lumOff val="8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sz="2400" dirty="0" err="1" smtClean="0"/>
              <a:t>Analysis</a:t>
            </a:r>
            <a:endParaRPr lang="es-MX" sz="2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4268013" y="2160961"/>
            <a:ext cx="1319514" cy="461665"/>
          </a:xfrm>
          <a:prstGeom prst="rect">
            <a:avLst/>
          </a:prstGeom>
          <a:noFill/>
          <a:ln cmpd="sng">
            <a:solidFill>
              <a:srgbClr val="0070C0"/>
            </a:solidFill>
          </a:ln>
          <a:effectLst>
            <a:glow rad="127000">
              <a:schemeClr val="accent5">
                <a:lumMod val="20000"/>
                <a:lumOff val="8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sz="2400" dirty="0" err="1" smtClean="0"/>
              <a:t>Develop</a:t>
            </a:r>
            <a:endParaRPr lang="es-MX" sz="24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800136" y="2160960"/>
            <a:ext cx="1319514" cy="461665"/>
          </a:xfrm>
          <a:prstGeom prst="rect">
            <a:avLst/>
          </a:prstGeom>
          <a:noFill/>
          <a:ln cmpd="sng">
            <a:solidFill>
              <a:srgbClr val="0070C0"/>
            </a:solidFill>
          </a:ln>
          <a:effectLst>
            <a:glow rad="127000">
              <a:schemeClr val="accent5">
                <a:lumMod val="20000"/>
                <a:lumOff val="8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/>
              <a:t>Test</a:t>
            </a:r>
            <a:endParaRPr lang="es-MX" sz="2400" dirty="0"/>
          </a:p>
        </p:txBody>
      </p:sp>
      <p:sp>
        <p:nvSpPr>
          <p:cNvPr id="8" name="CuadroTexto 7"/>
          <p:cNvSpPr txBox="1"/>
          <p:nvPr/>
        </p:nvSpPr>
        <p:spPr>
          <a:xfrm>
            <a:off x="7332258" y="2160960"/>
            <a:ext cx="1402667" cy="461665"/>
          </a:xfrm>
          <a:prstGeom prst="rect">
            <a:avLst/>
          </a:prstGeom>
          <a:noFill/>
          <a:ln cmpd="sng">
            <a:solidFill>
              <a:srgbClr val="0070C0"/>
            </a:solidFill>
          </a:ln>
          <a:effectLst>
            <a:glow rad="127000">
              <a:schemeClr val="accent5">
                <a:lumMod val="20000"/>
                <a:lumOff val="8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sz="2400" dirty="0" err="1" smtClean="0"/>
              <a:t>Integrate</a:t>
            </a:r>
            <a:endParaRPr lang="es-MX" sz="2400" dirty="0"/>
          </a:p>
        </p:txBody>
      </p:sp>
      <p:sp>
        <p:nvSpPr>
          <p:cNvPr id="9" name="CuadroTexto 8"/>
          <p:cNvSpPr txBox="1"/>
          <p:nvPr/>
        </p:nvSpPr>
        <p:spPr>
          <a:xfrm>
            <a:off x="8942361" y="2160960"/>
            <a:ext cx="1319514" cy="461665"/>
          </a:xfrm>
          <a:prstGeom prst="rect">
            <a:avLst/>
          </a:prstGeom>
          <a:noFill/>
          <a:ln cmpd="sng">
            <a:solidFill>
              <a:srgbClr val="0070C0"/>
            </a:solidFill>
          </a:ln>
          <a:effectLst>
            <a:glow rad="127000">
              <a:schemeClr val="accent5">
                <a:lumMod val="20000"/>
                <a:lumOff val="8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sz="2400" dirty="0" err="1" smtClean="0"/>
              <a:t>Validate</a:t>
            </a:r>
            <a:endParaRPr lang="es-MX" sz="24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10469311" y="2145995"/>
            <a:ext cx="1319514" cy="461665"/>
          </a:xfrm>
          <a:prstGeom prst="rect">
            <a:avLst/>
          </a:prstGeom>
          <a:noFill/>
          <a:ln cmpd="sng">
            <a:solidFill>
              <a:srgbClr val="0070C0"/>
            </a:solidFill>
          </a:ln>
          <a:effectLst>
            <a:glow rad="127000">
              <a:schemeClr val="accent5">
                <a:lumMod val="20000"/>
                <a:lumOff val="8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sz="2400" dirty="0" err="1" smtClean="0"/>
              <a:t>Deploy</a:t>
            </a:r>
            <a:endParaRPr lang="es-MX" sz="2400" dirty="0"/>
          </a:p>
        </p:txBody>
      </p:sp>
      <p:sp>
        <p:nvSpPr>
          <p:cNvPr id="11" name="Flecha derecha 10"/>
          <p:cNvSpPr/>
          <p:nvPr/>
        </p:nvSpPr>
        <p:spPr>
          <a:xfrm>
            <a:off x="2523282" y="2269084"/>
            <a:ext cx="207436" cy="29044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Flecha derecha 11"/>
          <p:cNvSpPr/>
          <p:nvPr/>
        </p:nvSpPr>
        <p:spPr>
          <a:xfrm>
            <a:off x="4069574" y="2248610"/>
            <a:ext cx="207436" cy="29044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Flecha derecha 12"/>
          <p:cNvSpPr/>
          <p:nvPr/>
        </p:nvSpPr>
        <p:spPr>
          <a:xfrm>
            <a:off x="5587254" y="2266592"/>
            <a:ext cx="207436" cy="29044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Flecha derecha 13"/>
          <p:cNvSpPr/>
          <p:nvPr/>
        </p:nvSpPr>
        <p:spPr>
          <a:xfrm>
            <a:off x="7114477" y="2273198"/>
            <a:ext cx="207436" cy="29044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Flecha derecha 14"/>
          <p:cNvSpPr/>
          <p:nvPr/>
        </p:nvSpPr>
        <p:spPr>
          <a:xfrm>
            <a:off x="8740097" y="2266591"/>
            <a:ext cx="207436" cy="29044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Flecha derecha 15"/>
          <p:cNvSpPr/>
          <p:nvPr/>
        </p:nvSpPr>
        <p:spPr>
          <a:xfrm>
            <a:off x="10261875" y="2275467"/>
            <a:ext cx="207436" cy="29044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2142230" y="1311443"/>
            <a:ext cx="4727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b="1" dirty="0" smtClean="0"/>
              <a:t>Plan-</a:t>
            </a:r>
            <a:r>
              <a:rPr lang="es-MX" sz="2000" b="1" dirty="0" err="1" smtClean="0"/>
              <a:t>Driven</a:t>
            </a:r>
            <a:r>
              <a:rPr lang="es-MX" sz="2000" b="1" dirty="0" smtClean="0"/>
              <a:t> </a:t>
            </a:r>
            <a:r>
              <a:rPr lang="es-MX" sz="2000" b="1" dirty="0" err="1" smtClean="0"/>
              <a:t>development</a:t>
            </a:r>
            <a:r>
              <a:rPr lang="es-MX" sz="2000" b="1" dirty="0" smtClean="0"/>
              <a:t> (WATERFALL)</a:t>
            </a:r>
            <a:endParaRPr lang="es-MX" sz="20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886676" y="4045904"/>
            <a:ext cx="1390334" cy="461665"/>
          </a:xfrm>
          <a:prstGeom prst="rect">
            <a:avLst/>
          </a:prstGeom>
          <a:noFill/>
          <a:ln cmpd="sng">
            <a:solidFill>
              <a:srgbClr val="0070C0"/>
            </a:solidFill>
          </a:ln>
          <a:effectLst>
            <a:glow rad="127000">
              <a:schemeClr val="accent5">
                <a:lumMod val="20000"/>
                <a:lumOff val="8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sz="2400" dirty="0" err="1" smtClean="0"/>
              <a:t>Planning</a:t>
            </a:r>
            <a:endParaRPr lang="es-MX" sz="24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2886674" y="4507569"/>
            <a:ext cx="1404000" cy="461665"/>
          </a:xfrm>
          <a:prstGeom prst="rect">
            <a:avLst/>
          </a:prstGeom>
          <a:noFill/>
          <a:ln cmpd="sng">
            <a:solidFill>
              <a:srgbClr val="0070C0"/>
            </a:solidFill>
          </a:ln>
          <a:effectLst>
            <a:glow rad="127000">
              <a:schemeClr val="accent5">
                <a:lumMod val="20000"/>
                <a:lumOff val="8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sz="2400" dirty="0" err="1" smtClean="0"/>
              <a:t>Analysis</a:t>
            </a:r>
            <a:endParaRPr lang="es-MX" sz="24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87909" y="4969234"/>
            <a:ext cx="1402666" cy="461665"/>
          </a:xfrm>
          <a:prstGeom prst="rect">
            <a:avLst/>
          </a:prstGeom>
          <a:noFill/>
          <a:ln cmpd="sng">
            <a:solidFill>
              <a:srgbClr val="0070C0"/>
            </a:solidFill>
          </a:ln>
          <a:effectLst>
            <a:glow rad="127000">
              <a:schemeClr val="accent5">
                <a:lumMod val="20000"/>
                <a:lumOff val="8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sz="2400" dirty="0" err="1" smtClean="0"/>
              <a:t>Develop</a:t>
            </a:r>
            <a:endParaRPr lang="es-MX" sz="24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2887908" y="5430899"/>
            <a:ext cx="1402667" cy="461665"/>
          </a:xfrm>
          <a:prstGeom prst="rect">
            <a:avLst/>
          </a:prstGeom>
          <a:noFill/>
          <a:ln cmpd="sng">
            <a:solidFill>
              <a:srgbClr val="0070C0"/>
            </a:solidFill>
          </a:ln>
          <a:effectLst>
            <a:glow rad="127000">
              <a:schemeClr val="accent5">
                <a:lumMod val="20000"/>
                <a:lumOff val="8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/>
              <a:t>Test</a:t>
            </a:r>
            <a:endParaRPr lang="es-MX" sz="24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2887908" y="5905443"/>
            <a:ext cx="1402667" cy="461665"/>
          </a:xfrm>
          <a:prstGeom prst="rect">
            <a:avLst/>
          </a:prstGeom>
          <a:noFill/>
          <a:ln cmpd="sng">
            <a:solidFill>
              <a:srgbClr val="0070C0"/>
            </a:solidFill>
          </a:ln>
          <a:effectLst>
            <a:glow rad="127000">
              <a:schemeClr val="accent5">
                <a:lumMod val="20000"/>
                <a:lumOff val="8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sz="2400" dirty="0" err="1" smtClean="0"/>
              <a:t>Integrate</a:t>
            </a:r>
            <a:endParaRPr lang="es-MX" sz="2400" dirty="0"/>
          </a:p>
        </p:txBody>
      </p:sp>
      <p:sp>
        <p:nvSpPr>
          <p:cNvPr id="23" name="Flecha abajo 22"/>
          <p:cNvSpPr/>
          <p:nvPr/>
        </p:nvSpPr>
        <p:spPr>
          <a:xfrm>
            <a:off x="2548413" y="4507569"/>
            <a:ext cx="302165" cy="1384995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CuadroTexto 23"/>
          <p:cNvSpPr txBox="1"/>
          <p:nvPr/>
        </p:nvSpPr>
        <p:spPr>
          <a:xfrm>
            <a:off x="2142229" y="3099277"/>
            <a:ext cx="4727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b="1" dirty="0" smtClean="0"/>
              <a:t>SCRUM </a:t>
            </a:r>
            <a:r>
              <a:rPr lang="es-MX" sz="2000" b="1" dirty="0" err="1" smtClean="0"/>
              <a:t>development</a:t>
            </a:r>
            <a:endParaRPr lang="es-MX" sz="2000" b="1" dirty="0"/>
          </a:p>
        </p:txBody>
      </p:sp>
      <p:sp>
        <p:nvSpPr>
          <p:cNvPr id="25" name="CuadroTexto 24"/>
          <p:cNvSpPr txBox="1"/>
          <p:nvPr/>
        </p:nvSpPr>
        <p:spPr>
          <a:xfrm>
            <a:off x="4892087" y="4045904"/>
            <a:ext cx="1390334" cy="461665"/>
          </a:xfrm>
          <a:prstGeom prst="rect">
            <a:avLst/>
          </a:prstGeom>
          <a:noFill/>
          <a:ln cmpd="sng">
            <a:solidFill>
              <a:srgbClr val="0070C0"/>
            </a:solidFill>
          </a:ln>
          <a:effectLst>
            <a:glow rad="127000">
              <a:schemeClr val="accent5">
                <a:lumMod val="20000"/>
                <a:lumOff val="8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sz="2400" dirty="0" err="1" smtClean="0"/>
              <a:t>Planning</a:t>
            </a:r>
            <a:endParaRPr lang="es-MX" sz="24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892085" y="4507569"/>
            <a:ext cx="1404000" cy="461665"/>
          </a:xfrm>
          <a:prstGeom prst="rect">
            <a:avLst/>
          </a:prstGeom>
          <a:noFill/>
          <a:ln cmpd="sng">
            <a:solidFill>
              <a:srgbClr val="0070C0"/>
            </a:solidFill>
          </a:ln>
          <a:effectLst>
            <a:glow rad="127000">
              <a:schemeClr val="accent5">
                <a:lumMod val="20000"/>
                <a:lumOff val="8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sz="2400" dirty="0" err="1" smtClean="0"/>
              <a:t>Analysis</a:t>
            </a:r>
            <a:endParaRPr lang="es-MX" sz="240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4893320" y="4969234"/>
            <a:ext cx="1402666" cy="461665"/>
          </a:xfrm>
          <a:prstGeom prst="rect">
            <a:avLst/>
          </a:prstGeom>
          <a:noFill/>
          <a:ln cmpd="sng">
            <a:solidFill>
              <a:srgbClr val="0070C0"/>
            </a:solidFill>
          </a:ln>
          <a:effectLst>
            <a:glow rad="127000">
              <a:schemeClr val="accent5">
                <a:lumMod val="20000"/>
                <a:lumOff val="8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sz="2400" dirty="0" err="1" smtClean="0"/>
              <a:t>Develop</a:t>
            </a:r>
            <a:endParaRPr lang="es-MX" sz="2400" dirty="0"/>
          </a:p>
        </p:txBody>
      </p:sp>
      <p:sp>
        <p:nvSpPr>
          <p:cNvPr id="28" name="CuadroTexto 27"/>
          <p:cNvSpPr txBox="1"/>
          <p:nvPr/>
        </p:nvSpPr>
        <p:spPr>
          <a:xfrm>
            <a:off x="4893319" y="5430899"/>
            <a:ext cx="1402667" cy="461665"/>
          </a:xfrm>
          <a:prstGeom prst="rect">
            <a:avLst/>
          </a:prstGeom>
          <a:noFill/>
          <a:ln cmpd="sng">
            <a:solidFill>
              <a:srgbClr val="0070C0"/>
            </a:solidFill>
          </a:ln>
          <a:effectLst>
            <a:glow rad="127000">
              <a:schemeClr val="accent5">
                <a:lumMod val="20000"/>
                <a:lumOff val="8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/>
              <a:t>Test</a:t>
            </a:r>
            <a:endParaRPr lang="es-MX" sz="24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4893319" y="5905443"/>
            <a:ext cx="1402667" cy="461665"/>
          </a:xfrm>
          <a:prstGeom prst="rect">
            <a:avLst/>
          </a:prstGeom>
          <a:noFill/>
          <a:ln cmpd="sng">
            <a:solidFill>
              <a:srgbClr val="0070C0"/>
            </a:solidFill>
          </a:ln>
          <a:effectLst>
            <a:glow rad="127000">
              <a:schemeClr val="accent5">
                <a:lumMod val="20000"/>
                <a:lumOff val="8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sz="2400" dirty="0" err="1" smtClean="0"/>
              <a:t>Integrate</a:t>
            </a:r>
            <a:endParaRPr lang="es-MX" sz="2400" dirty="0"/>
          </a:p>
        </p:txBody>
      </p:sp>
      <p:sp>
        <p:nvSpPr>
          <p:cNvPr id="30" name="Flecha abajo 29"/>
          <p:cNvSpPr/>
          <p:nvPr/>
        </p:nvSpPr>
        <p:spPr>
          <a:xfrm>
            <a:off x="4553824" y="4507569"/>
            <a:ext cx="302165" cy="1384995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CuadroTexto 30"/>
          <p:cNvSpPr txBox="1"/>
          <p:nvPr/>
        </p:nvSpPr>
        <p:spPr>
          <a:xfrm>
            <a:off x="6870032" y="4045904"/>
            <a:ext cx="1390334" cy="461665"/>
          </a:xfrm>
          <a:prstGeom prst="rect">
            <a:avLst/>
          </a:prstGeom>
          <a:noFill/>
          <a:ln cmpd="sng">
            <a:solidFill>
              <a:srgbClr val="0070C0"/>
            </a:solidFill>
          </a:ln>
          <a:effectLst>
            <a:glow rad="127000">
              <a:schemeClr val="accent5">
                <a:lumMod val="20000"/>
                <a:lumOff val="8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sz="2400" dirty="0" err="1" smtClean="0"/>
              <a:t>Planning</a:t>
            </a:r>
            <a:endParaRPr lang="es-MX" sz="2400" dirty="0"/>
          </a:p>
        </p:txBody>
      </p:sp>
      <p:sp>
        <p:nvSpPr>
          <p:cNvPr id="32" name="CuadroTexto 31"/>
          <p:cNvSpPr txBox="1"/>
          <p:nvPr/>
        </p:nvSpPr>
        <p:spPr>
          <a:xfrm>
            <a:off x="6870030" y="4507569"/>
            <a:ext cx="1404000" cy="461665"/>
          </a:xfrm>
          <a:prstGeom prst="rect">
            <a:avLst/>
          </a:prstGeom>
          <a:noFill/>
          <a:ln cmpd="sng">
            <a:solidFill>
              <a:srgbClr val="0070C0"/>
            </a:solidFill>
          </a:ln>
          <a:effectLst>
            <a:glow rad="127000">
              <a:schemeClr val="accent5">
                <a:lumMod val="20000"/>
                <a:lumOff val="8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sz="2400" dirty="0" err="1" smtClean="0"/>
              <a:t>Analysis</a:t>
            </a:r>
            <a:endParaRPr lang="es-MX" sz="2400" dirty="0"/>
          </a:p>
        </p:txBody>
      </p:sp>
      <p:sp>
        <p:nvSpPr>
          <p:cNvPr id="33" name="CuadroTexto 32"/>
          <p:cNvSpPr txBox="1"/>
          <p:nvPr/>
        </p:nvSpPr>
        <p:spPr>
          <a:xfrm>
            <a:off x="6871265" y="4969234"/>
            <a:ext cx="1402666" cy="461665"/>
          </a:xfrm>
          <a:prstGeom prst="rect">
            <a:avLst/>
          </a:prstGeom>
          <a:noFill/>
          <a:ln cmpd="sng">
            <a:solidFill>
              <a:srgbClr val="0070C0"/>
            </a:solidFill>
          </a:ln>
          <a:effectLst>
            <a:glow rad="127000">
              <a:schemeClr val="accent5">
                <a:lumMod val="20000"/>
                <a:lumOff val="8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sz="2400" dirty="0" err="1" smtClean="0"/>
              <a:t>Develop</a:t>
            </a:r>
            <a:endParaRPr lang="es-MX" sz="2400" dirty="0"/>
          </a:p>
        </p:txBody>
      </p:sp>
      <p:sp>
        <p:nvSpPr>
          <p:cNvPr id="34" name="CuadroTexto 33"/>
          <p:cNvSpPr txBox="1"/>
          <p:nvPr/>
        </p:nvSpPr>
        <p:spPr>
          <a:xfrm>
            <a:off x="6871264" y="5430899"/>
            <a:ext cx="1402667" cy="461665"/>
          </a:xfrm>
          <a:prstGeom prst="rect">
            <a:avLst/>
          </a:prstGeom>
          <a:noFill/>
          <a:ln cmpd="sng">
            <a:solidFill>
              <a:srgbClr val="0070C0"/>
            </a:solidFill>
          </a:ln>
          <a:effectLst>
            <a:glow rad="127000">
              <a:schemeClr val="accent5">
                <a:lumMod val="20000"/>
                <a:lumOff val="8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/>
              <a:t>Test</a:t>
            </a:r>
            <a:endParaRPr lang="es-MX" sz="24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6871264" y="5905443"/>
            <a:ext cx="1402667" cy="461665"/>
          </a:xfrm>
          <a:prstGeom prst="rect">
            <a:avLst/>
          </a:prstGeom>
          <a:noFill/>
          <a:ln cmpd="sng">
            <a:solidFill>
              <a:srgbClr val="0070C0"/>
            </a:solidFill>
          </a:ln>
          <a:effectLst>
            <a:glow rad="127000">
              <a:schemeClr val="accent5">
                <a:lumMod val="20000"/>
                <a:lumOff val="8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sz="2400" dirty="0" err="1" smtClean="0"/>
              <a:t>Integrate</a:t>
            </a:r>
            <a:endParaRPr lang="es-MX" sz="2400" dirty="0"/>
          </a:p>
        </p:txBody>
      </p:sp>
      <p:sp>
        <p:nvSpPr>
          <p:cNvPr id="36" name="Flecha abajo 35"/>
          <p:cNvSpPr/>
          <p:nvPr/>
        </p:nvSpPr>
        <p:spPr>
          <a:xfrm>
            <a:off x="6531769" y="4507569"/>
            <a:ext cx="302165" cy="1384995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CuadroTexto 36"/>
          <p:cNvSpPr txBox="1"/>
          <p:nvPr/>
        </p:nvSpPr>
        <p:spPr>
          <a:xfrm>
            <a:off x="8871541" y="4045904"/>
            <a:ext cx="1390334" cy="461665"/>
          </a:xfrm>
          <a:prstGeom prst="rect">
            <a:avLst/>
          </a:prstGeom>
          <a:noFill/>
          <a:ln cmpd="sng">
            <a:solidFill>
              <a:srgbClr val="0070C0"/>
            </a:solidFill>
          </a:ln>
          <a:effectLst>
            <a:glow rad="127000">
              <a:schemeClr val="accent5">
                <a:lumMod val="20000"/>
                <a:lumOff val="8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sz="2400" dirty="0" err="1" smtClean="0"/>
              <a:t>Planning</a:t>
            </a:r>
            <a:endParaRPr lang="es-MX" sz="24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871539" y="4507569"/>
            <a:ext cx="1404000" cy="461665"/>
          </a:xfrm>
          <a:prstGeom prst="rect">
            <a:avLst/>
          </a:prstGeom>
          <a:noFill/>
          <a:ln cmpd="sng">
            <a:solidFill>
              <a:srgbClr val="0070C0"/>
            </a:solidFill>
          </a:ln>
          <a:effectLst>
            <a:glow rad="127000">
              <a:schemeClr val="accent5">
                <a:lumMod val="20000"/>
                <a:lumOff val="8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sz="2400" dirty="0" err="1" smtClean="0"/>
              <a:t>Analysis</a:t>
            </a:r>
            <a:endParaRPr lang="es-MX" sz="24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8872774" y="4969234"/>
            <a:ext cx="1402666" cy="461665"/>
          </a:xfrm>
          <a:prstGeom prst="rect">
            <a:avLst/>
          </a:prstGeom>
          <a:noFill/>
          <a:ln cmpd="sng">
            <a:solidFill>
              <a:srgbClr val="0070C0"/>
            </a:solidFill>
          </a:ln>
          <a:effectLst>
            <a:glow rad="127000">
              <a:schemeClr val="accent5">
                <a:lumMod val="20000"/>
                <a:lumOff val="8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sz="2400" dirty="0" err="1" smtClean="0"/>
              <a:t>Develop</a:t>
            </a:r>
            <a:endParaRPr lang="es-MX" sz="2400" dirty="0"/>
          </a:p>
        </p:txBody>
      </p:sp>
      <p:sp>
        <p:nvSpPr>
          <p:cNvPr id="40" name="CuadroTexto 39"/>
          <p:cNvSpPr txBox="1"/>
          <p:nvPr/>
        </p:nvSpPr>
        <p:spPr>
          <a:xfrm>
            <a:off x="8872773" y="5430899"/>
            <a:ext cx="1402667" cy="461665"/>
          </a:xfrm>
          <a:prstGeom prst="rect">
            <a:avLst/>
          </a:prstGeom>
          <a:noFill/>
          <a:ln cmpd="sng">
            <a:solidFill>
              <a:srgbClr val="0070C0"/>
            </a:solidFill>
          </a:ln>
          <a:effectLst>
            <a:glow rad="127000">
              <a:schemeClr val="accent5">
                <a:lumMod val="20000"/>
                <a:lumOff val="8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/>
              <a:t>Test</a:t>
            </a:r>
            <a:endParaRPr lang="es-MX" sz="24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8872773" y="5905443"/>
            <a:ext cx="1402667" cy="461665"/>
          </a:xfrm>
          <a:prstGeom prst="rect">
            <a:avLst/>
          </a:prstGeom>
          <a:noFill/>
          <a:ln cmpd="sng">
            <a:solidFill>
              <a:srgbClr val="0070C0"/>
            </a:solidFill>
          </a:ln>
          <a:effectLst>
            <a:glow rad="127000">
              <a:schemeClr val="accent5">
                <a:lumMod val="20000"/>
                <a:lumOff val="8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sz="2400" dirty="0" err="1" smtClean="0"/>
              <a:t>Integrate</a:t>
            </a:r>
            <a:endParaRPr lang="es-MX" sz="2400" dirty="0"/>
          </a:p>
        </p:txBody>
      </p:sp>
      <p:sp>
        <p:nvSpPr>
          <p:cNvPr id="42" name="Flecha abajo 41"/>
          <p:cNvSpPr/>
          <p:nvPr/>
        </p:nvSpPr>
        <p:spPr>
          <a:xfrm>
            <a:off x="8533278" y="4507569"/>
            <a:ext cx="302165" cy="1384995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Flecha abajo 42"/>
          <p:cNvSpPr/>
          <p:nvPr/>
        </p:nvSpPr>
        <p:spPr>
          <a:xfrm rot="16200000">
            <a:off x="6416485" y="-349254"/>
            <a:ext cx="302165" cy="8088575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CuadroTexto 43"/>
          <p:cNvSpPr txBox="1"/>
          <p:nvPr/>
        </p:nvSpPr>
        <p:spPr>
          <a:xfrm>
            <a:off x="10864516" y="3379914"/>
            <a:ext cx="10184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 smtClean="0"/>
              <a:t>Final</a:t>
            </a:r>
          </a:p>
          <a:p>
            <a:r>
              <a:rPr lang="es-MX" sz="2000" b="1" dirty="0" err="1" smtClean="0"/>
              <a:t>Product</a:t>
            </a:r>
            <a:endParaRPr lang="es-MX" sz="2000" b="1" dirty="0" smtClean="0"/>
          </a:p>
          <a:p>
            <a:r>
              <a:rPr lang="es-MX" sz="2000" b="1" dirty="0" err="1" smtClean="0"/>
              <a:t>delivery</a:t>
            </a:r>
            <a:endParaRPr lang="es-MX" sz="2000" b="1" dirty="0"/>
          </a:p>
        </p:txBody>
      </p:sp>
      <p:sp>
        <p:nvSpPr>
          <p:cNvPr id="45" name="CuadroTexto 44"/>
          <p:cNvSpPr txBox="1"/>
          <p:nvPr/>
        </p:nvSpPr>
        <p:spPr>
          <a:xfrm>
            <a:off x="1804734" y="6460957"/>
            <a:ext cx="174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err="1" smtClean="0"/>
              <a:t>Product</a:t>
            </a:r>
            <a:r>
              <a:rPr lang="es-MX" b="1" dirty="0" smtClean="0"/>
              <a:t> </a:t>
            </a:r>
            <a:r>
              <a:rPr lang="es-MX" b="1" dirty="0" err="1" smtClean="0"/>
              <a:t>delivery</a:t>
            </a:r>
            <a:endParaRPr lang="es-MX" b="1" dirty="0"/>
          </a:p>
        </p:txBody>
      </p:sp>
      <p:sp>
        <p:nvSpPr>
          <p:cNvPr id="46" name="CuadroTexto 45"/>
          <p:cNvSpPr txBox="1"/>
          <p:nvPr/>
        </p:nvSpPr>
        <p:spPr>
          <a:xfrm>
            <a:off x="3833898" y="6460957"/>
            <a:ext cx="174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err="1" smtClean="0"/>
              <a:t>Product</a:t>
            </a:r>
            <a:r>
              <a:rPr lang="es-MX" b="1" dirty="0" smtClean="0"/>
              <a:t> </a:t>
            </a:r>
            <a:r>
              <a:rPr lang="es-MX" b="1" dirty="0" err="1" smtClean="0"/>
              <a:t>delivery</a:t>
            </a:r>
            <a:endParaRPr lang="es-MX" b="1" dirty="0"/>
          </a:p>
        </p:txBody>
      </p:sp>
      <p:sp>
        <p:nvSpPr>
          <p:cNvPr id="47" name="CuadroTexto 46"/>
          <p:cNvSpPr txBox="1"/>
          <p:nvPr/>
        </p:nvSpPr>
        <p:spPr>
          <a:xfrm>
            <a:off x="5811843" y="6460957"/>
            <a:ext cx="174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err="1" smtClean="0"/>
              <a:t>Product</a:t>
            </a:r>
            <a:r>
              <a:rPr lang="es-MX" b="1" dirty="0" smtClean="0"/>
              <a:t> </a:t>
            </a:r>
            <a:r>
              <a:rPr lang="es-MX" b="1" dirty="0" err="1" smtClean="0"/>
              <a:t>delivery</a:t>
            </a:r>
            <a:endParaRPr lang="es-MX" b="1" dirty="0"/>
          </a:p>
        </p:txBody>
      </p:sp>
      <p:sp>
        <p:nvSpPr>
          <p:cNvPr id="48" name="CuadroTexto 47"/>
          <p:cNvSpPr txBox="1"/>
          <p:nvPr/>
        </p:nvSpPr>
        <p:spPr>
          <a:xfrm>
            <a:off x="7813352" y="6460957"/>
            <a:ext cx="174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err="1" smtClean="0"/>
              <a:t>Product</a:t>
            </a:r>
            <a:r>
              <a:rPr lang="es-MX" b="1" dirty="0" smtClean="0"/>
              <a:t> </a:t>
            </a:r>
            <a:r>
              <a:rPr lang="es-MX" b="1" dirty="0" err="1" smtClean="0"/>
              <a:t>delivery</a:t>
            </a:r>
            <a:endParaRPr lang="es-MX" b="1" dirty="0"/>
          </a:p>
        </p:txBody>
      </p:sp>
      <p:sp>
        <p:nvSpPr>
          <p:cNvPr id="49" name="CuadroTexto 48"/>
          <p:cNvSpPr txBox="1"/>
          <p:nvPr/>
        </p:nvSpPr>
        <p:spPr>
          <a:xfrm>
            <a:off x="9447081" y="469232"/>
            <a:ext cx="2008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Winston Royce </a:t>
            </a:r>
            <a:r>
              <a:rPr lang="es-MX" dirty="0" err="1" smtClean="0"/>
              <a:t>life</a:t>
            </a:r>
            <a:r>
              <a:rPr lang="es-MX" dirty="0" smtClean="0"/>
              <a:t> </a:t>
            </a:r>
          </a:p>
          <a:p>
            <a:r>
              <a:rPr lang="es-MX" dirty="0" err="1" smtClean="0"/>
              <a:t>cycle</a:t>
            </a:r>
            <a:r>
              <a:rPr lang="es-MX" dirty="0" smtClean="0"/>
              <a:t> </a:t>
            </a:r>
            <a:r>
              <a:rPr lang="es-MX" dirty="0" err="1" smtClean="0"/>
              <a:t>process</a:t>
            </a:r>
            <a:endParaRPr lang="es-MX" dirty="0"/>
          </a:p>
        </p:txBody>
      </p:sp>
      <p:cxnSp>
        <p:nvCxnSpPr>
          <p:cNvPr id="51" name="Conector recto de flecha 50"/>
          <p:cNvCxnSpPr/>
          <p:nvPr/>
        </p:nvCxnSpPr>
        <p:spPr>
          <a:xfrm flipH="1">
            <a:off x="9853863" y="1115563"/>
            <a:ext cx="408012" cy="893711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/>
          <p:nvPr/>
        </p:nvCxnSpPr>
        <p:spPr>
          <a:xfrm flipH="1">
            <a:off x="8157411" y="1115563"/>
            <a:ext cx="2104464" cy="93629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00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SCRUM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based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change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Management </a:t>
            </a:r>
            <a:r>
              <a:rPr lang="es-MX" dirty="0" err="1" smtClean="0"/>
              <a:t>services</a:t>
            </a:r>
            <a:endParaRPr lang="es-MX" dirty="0" smtClean="0"/>
          </a:p>
          <a:p>
            <a:pPr lvl="1"/>
            <a:endParaRPr lang="es-MX" dirty="0" smtClean="0"/>
          </a:p>
          <a:p>
            <a:pPr lvl="1"/>
            <a:r>
              <a:rPr lang="es-MX" dirty="0" err="1" smtClean="0"/>
              <a:t>Change</a:t>
            </a:r>
            <a:r>
              <a:rPr lang="es-MX" dirty="0" smtClean="0"/>
              <a:t> </a:t>
            </a:r>
            <a:r>
              <a:rPr lang="es-MX" dirty="0" err="1" smtClean="0"/>
              <a:t>attitude</a:t>
            </a:r>
            <a:r>
              <a:rPr lang="es-MX" dirty="0" smtClean="0"/>
              <a:t> of </a:t>
            </a:r>
            <a:r>
              <a:rPr lang="es-MX" dirty="0" err="1" smtClean="0"/>
              <a:t>leadership</a:t>
            </a:r>
            <a:endParaRPr lang="es-MX" dirty="0" smtClean="0"/>
          </a:p>
          <a:p>
            <a:pPr lvl="1"/>
            <a:endParaRPr lang="es-MX" dirty="0" smtClean="0"/>
          </a:p>
          <a:p>
            <a:pPr lvl="1"/>
            <a:r>
              <a:rPr lang="es-MX" dirty="0" err="1" smtClean="0"/>
              <a:t>Change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role of </a:t>
            </a:r>
            <a:r>
              <a:rPr lang="es-MX" dirty="0" err="1" smtClean="0"/>
              <a:t>directing</a:t>
            </a:r>
            <a:r>
              <a:rPr lang="es-MX" dirty="0" smtClean="0"/>
              <a:t> </a:t>
            </a:r>
            <a:r>
              <a:rPr lang="es-MX" dirty="0" err="1" smtClean="0"/>
              <a:t>individuals</a:t>
            </a:r>
            <a:r>
              <a:rPr lang="es-MX" dirty="0" smtClean="0"/>
              <a:t> to </a:t>
            </a:r>
            <a:r>
              <a:rPr lang="es-MX" dirty="0" err="1" smtClean="0"/>
              <a:t>support</a:t>
            </a:r>
            <a:r>
              <a:rPr lang="es-MX" dirty="0" smtClean="0"/>
              <a:t> </a:t>
            </a:r>
            <a:r>
              <a:rPr lang="es-MX" dirty="0" err="1" smtClean="0"/>
              <a:t>teams</a:t>
            </a:r>
            <a:r>
              <a:rPr lang="es-MX" dirty="0" smtClean="0"/>
              <a:t> and </a:t>
            </a:r>
            <a:r>
              <a:rPr lang="es-MX" dirty="0" err="1" smtClean="0"/>
              <a:t>goals</a:t>
            </a:r>
            <a:endParaRPr lang="es-MX" dirty="0" smtClean="0"/>
          </a:p>
          <a:p>
            <a:endParaRPr lang="es-MX" dirty="0" smtClean="0"/>
          </a:p>
          <a:p>
            <a:r>
              <a:rPr lang="es-MX" dirty="0" err="1" smtClean="0"/>
              <a:t>Operational</a:t>
            </a:r>
            <a:r>
              <a:rPr lang="es-MX" dirty="0" smtClean="0"/>
              <a:t> </a:t>
            </a:r>
            <a:r>
              <a:rPr lang="es-MX" dirty="0" err="1" smtClean="0"/>
              <a:t>services</a:t>
            </a:r>
            <a:endParaRPr lang="es-MX" dirty="0" smtClean="0"/>
          </a:p>
          <a:p>
            <a:pPr lvl="1"/>
            <a:endParaRPr lang="es-MX" dirty="0" smtClean="0"/>
          </a:p>
          <a:p>
            <a:pPr lvl="1"/>
            <a:r>
              <a:rPr lang="es-MX" dirty="0" err="1" smtClean="0"/>
              <a:t>Change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sense</a:t>
            </a:r>
            <a:r>
              <a:rPr lang="es-MX" dirty="0" smtClean="0"/>
              <a:t> of </a:t>
            </a:r>
            <a:r>
              <a:rPr lang="es-MX" dirty="0" err="1" smtClean="0"/>
              <a:t>beeing</a:t>
            </a:r>
            <a:r>
              <a:rPr lang="es-MX" dirty="0" smtClean="0"/>
              <a:t> </a:t>
            </a:r>
            <a:r>
              <a:rPr lang="es-MX" dirty="0" err="1" smtClean="0"/>
              <a:t>directed</a:t>
            </a:r>
            <a:endParaRPr lang="es-MX" dirty="0" smtClean="0"/>
          </a:p>
          <a:p>
            <a:pPr lvl="1"/>
            <a:endParaRPr lang="es-MX" dirty="0" smtClean="0"/>
          </a:p>
          <a:p>
            <a:pPr lvl="1"/>
            <a:r>
              <a:rPr lang="es-MX" dirty="0" err="1" smtClean="0"/>
              <a:t>Get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sense</a:t>
            </a:r>
            <a:r>
              <a:rPr lang="es-MX" dirty="0" smtClean="0"/>
              <a:t> of </a:t>
            </a:r>
            <a:r>
              <a:rPr lang="es-MX" dirty="0" err="1" smtClean="0"/>
              <a:t>ownership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product</a:t>
            </a:r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8938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SCRUM </a:t>
            </a:r>
            <a:r>
              <a:rPr lang="es-MX" dirty="0" err="1" smtClean="0"/>
              <a:t>creates</a:t>
            </a:r>
            <a:r>
              <a:rPr lang="es-MX" dirty="0" smtClean="0"/>
              <a:t> a </a:t>
            </a:r>
            <a:r>
              <a:rPr lang="es-MX" dirty="0" err="1" smtClean="0"/>
              <a:t>high</a:t>
            </a:r>
            <a:r>
              <a:rPr lang="es-MX" dirty="0" smtClean="0"/>
              <a:t> performance </a:t>
            </a:r>
            <a:r>
              <a:rPr lang="es-MX" dirty="0" err="1" smtClean="0"/>
              <a:t>team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takes time to reflect about its performance (not individuals)</a:t>
            </a:r>
          </a:p>
          <a:p>
            <a:endParaRPr lang="en-US" dirty="0" smtClean="0"/>
          </a:p>
          <a:p>
            <a:r>
              <a:rPr lang="en-US" dirty="0" smtClean="0"/>
              <a:t>Produce high quality products</a:t>
            </a:r>
          </a:p>
          <a:p>
            <a:endParaRPr lang="en-US" dirty="0" smtClean="0"/>
          </a:p>
          <a:p>
            <a:r>
              <a:rPr lang="en-US" dirty="0" smtClean="0"/>
              <a:t>Success of the team is the only reward</a:t>
            </a:r>
          </a:p>
          <a:p>
            <a:endParaRPr lang="en-US" dirty="0" smtClean="0"/>
          </a:p>
          <a:p>
            <a:r>
              <a:rPr lang="en-US" dirty="0" smtClean="0"/>
              <a:t>Self organizing teams</a:t>
            </a:r>
          </a:p>
          <a:p>
            <a:pPr lvl="1"/>
            <a:r>
              <a:rPr lang="es-MX" dirty="0" err="1" smtClean="0"/>
              <a:t>Given</a:t>
            </a:r>
            <a:r>
              <a:rPr lang="es-MX" dirty="0" smtClean="0"/>
              <a:t> </a:t>
            </a:r>
            <a:r>
              <a:rPr lang="es-MX" dirty="0" err="1" smtClean="0"/>
              <a:t>some</a:t>
            </a:r>
            <a:r>
              <a:rPr lang="es-MX" dirty="0" smtClean="0"/>
              <a:t> </a:t>
            </a:r>
            <a:r>
              <a:rPr lang="es-MX" dirty="0" err="1" smtClean="0"/>
              <a:t>contraints</a:t>
            </a:r>
            <a:endParaRPr lang="es-MX" dirty="0" smtClean="0"/>
          </a:p>
          <a:p>
            <a:pPr lvl="1"/>
            <a:r>
              <a:rPr lang="es-MX" dirty="0" err="1" smtClean="0"/>
              <a:t>Focuses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strategic</a:t>
            </a:r>
            <a:r>
              <a:rPr lang="es-MX" dirty="0" smtClean="0"/>
              <a:t> </a:t>
            </a:r>
            <a:r>
              <a:rPr lang="es-MX" dirty="0" err="1" smtClean="0"/>
              <a:t>direction</a:t>
            </a:r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4776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SCRUM </a:t>
            </a:r>
            <a:r>
              <a:rPr lang="es-MX" dirty="0" err="1" smtClean="0"/>
              <a:t>values</a:t>
            </a:r>
            <a:r>
              <a:rPr lang="es-MX" dirty="0" smtClean="0"/>
              <a:t> to </a:t>
            </a:r>
            <a:r>
              <a:rPr lang="es-MX" dirty="0" err="1" smtClean="0"/>
              <a:t>develop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team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Focus</a:t>
            </a:r>
            <a:endParaRPr lang="es-MX" dirty="0" smtClean="0"/>
          </a:p>
          <a:p>
            <a:endParaRPr lang="es-MX" dirty="0" smtClean="0"/>
          </a:p>
          <a:p>
            <a:r>
              <a:rPr lang="es-MX" dirty="0" err="1" smtClean="0"/>
              <a:t>Respect</a:t>
            </a:r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Trust</a:t>
            </a:r>
          </a:p>
          <a:p>
            <a:endParaRPr lang="es-MX" dirty="0" smtClean="0"/>
          </a:p>
          <a:p>
            <a:r>
              <a:rPr lang="es-MX" dirty="0" err="1" smtClean="0"/>
              <a:t>Commitment</a:t>
            </a:r>
            <a:endParaRPr lang="es-MX" dirty="0" smtClean="0"/>
          </a:p>
          <a:p>
            <a:endParaRPr lang="es-MX" dirty="0" smtClean="0"/>
          </a:p>
          <a:p>
            <a:r>
              <a:rPr lang="es-MX" dirty="0" err="1" smtClean="0"/>
              <a:t>Transparency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8691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SCRUM </a:t>
            </a:r>
            <a:r>
              <a:rPr lang="es-MX" dirty="0" err="1" smtClean="0"/>
              <a:t>artifacts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Product</a:t>
            </a:r>
            <a:r>
              <a:rPr lang="es-MX" dirty="0" smtClean="0"/>
              <a:t> </a:t>
            </a:r>
            <a:r>
              <a:rPr lang="es-MX" dirty="0" err="1" smtClean="0"/>
              <a:t>backlog</a:t>
            </a:r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Sprint </a:t>
            </a:r>
            <a:r>
              <a:rPr lang="es-MX" dirty="0" err="1" smtClean="0"/>
              <a:t>backlog</a:t>
            </a:r>
            <a:endParaRPr lang="es-MX" dirty="0" smtClean="0"/>
          </a:p>
          <a:p>
            <a:endParaRPr lang="es-MX" dirty="0" smtClean="0"/>
          </a:p>
          <a:p>
            <a:r>
              <a:rPr lang="es-MX" dirty="0" err="1" smtClean="0"/>
              <a:t>Increment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5075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SCRUM </a:t>
            </a:r>
            <a:r>
              <a:rPr lang="es-MX" dirty="0" err="1" smtClean="0"/>
              <a:t>goals</a:t>
            </a:r>
            <a:r>
              <a:rPr lang="es-MX" dirty="0" smtClean="0"/>
              <a:t> of Agile </a:t>
            </a:r>
            <a:r>
              <a:rPr lang="es-MX" dirty="0" err="1" smtClean="0"/>
              <a:t>executives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Do </a:t>
            </a:r>
            <a:r>
              <a:rPr lang="es-MX" dirty="0" err="1" smtClean="0"/>
              <a:t>things</a:t>
            </a:r>
            <a:r>
              <a:rPr lang="es-MX" dirty="0" smtClean="0"/>
              <a:t> </a:t>
            </a:r>
            <a:r>
              <a:rPr lang="es-MX" dirty="0" err="1" smtClean="0"/>
              <a:t>differently</a:t>
            </a:r>
            <a:endParaRPr lang="es-MX" dirty="0" smtClean="0"/>
          </a:p>
          <a:p>
            <a:r>
              <a:rPr lang="es-MX" dirty="0" smtClean="0"/>
              <a:t>Do </a:t>
            </a:r>
            <a:r>
              <a:rPr lang="es-MX" dirty="0" err="1" smtClean="0"/>
              <a:t>less</a:t>
            </a:r>
            <a:r>
              <a:rPr lang="es-MX" dirty="0" smtClean="0"/>
              <a:t> (</a:t>
            </a:r>
            <a:r>
              <a:rPr lang="es-MX" dirty="0" err="1" smtClean="0"/>
              <a:t>less</a:t>
            </a:r>
            <a:r>
              <a:rPr lang="es-MX" dirty="0" smtClean="0"/>
              <a:t> </a:t>
            </a:r>
            <a:r>
              <a:rPr lang="es-MX" dirty="0" err="1" smtClean="0"/>
              <a:t>complexity</a:t>
            </a:r>
            <a:r>
              <a:rPr lang="es-MX" dirty="0" smtClean="0"/>
              <a:t>, </a:t>
            </a:r>
            <a:r>
              <a:rPr lang="es-MX" dirty="0" err="1" smtClean="0"/>
              <a:t>less</a:t>
            </a:r>
            <a:r>
              <a:rPr lang="es-MX" dirty="0" smtClean="0"/>
              <a:t> </a:t>
            </a:r>
            <a:r>
              <a:rPr lang="es-MX" dirty="0" err="1" smtClean="0"/>
              <a:t>waste</a:t>
            </a:r>
            <a:r>
              <a:rPr lang="es-MX" dirty="0" smtClean="0"/>
              <a:t>, etc.)</a:t>
            </a:r>
          </a:p>
          <a:p>
            <a:r>
              <a:rPr lang="es-MX" dirty="0" smtClean="0"/>
              <a:t>Explore and </a:t>
            </a:r>
            <a:r>
              <a:rPr lang="es-MX" dirty="0" err="1" smtClean="0"/>
              <a:t>adapt</a:t>
            </a:r>
            <a:endParaRPr lang="es-MX" dirty="0" smtClean="0"/>
          </a:p>
          <a:p>
            <a:r>
              <a:rPr lang="es-MX" dirty="0" err="1" smtClean="0"/>
              <a:t>Learn</a:t>
            </a:r>
            <a:r>
              <a:rPr lang="es-MX" dirty="0" smtClean="0"/>
              <a:t> </a:t>
            </a:r>
            <a:r>
              <a:rPr lang="es-MX" dirty="0" err="1" smtClean="0"/>
              <a:t>fast</a:t>
            </a:r>
            <a:r>
              <a:rPr lang="es-MX" dirty="0" smtClean="0"/>
              <a:t> (</a:t>
            </a:r>
            <a:r>
              <a:rPr lang="es-MX" dirty="0" err="1" smtClean="0"/>
              <a:t>learn</a:t>
            </a:r>
            <a:r>
              <a:rPr lang="es-MX" dirty="0" smtClean="0"/>
              <a:t>, </a:t>
            </a:r>
            <a:r>
              <a:rPr lang="es-MX" dirty="0" err="1" smtClean="0"/>
              <a:t>build</a:t>
            </a:r>
            <a:r>
              <a:rPr lang="es-MX" dirty="0" smtClean="0"/>
              <a:t> and </a:t>
            </a:r>
            <a:r>
              <a:rPr lang="es-MX" dirty="0" err="1" smtClean="0"/>
              <a:t>measure</a:t>
            </a:r>
            <a:r>
              <a:rPr lang="es-MX" dirty="0" smtClean="0"/>
              <a:t>)</a:t>
            </a:r>
          </a:p>
          <a:p>
            <a:r>
              <a:rPr lang="es-MX" dirty="0" err="1" smtClean="0"/>
              <a:t>One</a:t>
            </a:r>
            <a:r>
              <a:rPr lang="es-MX" dirty="0" smtClean="0"/>
              <a:t> </a:t>
            </a:r>
            <a:r>
              <a:rPr lang="es-MX" dirty="0" err="1" smtClean="0"/>
              <a:t>team</a:t>
            </a:r>
            <a:r>
              <a:rPr lang="es-MX" dirty="0" smtClean="0"/>
              <a:t>, </a:t>
            </a:r>
            <a:r>
              <a:rPr lang="es-MX" dirty="0" err="1" smtClean="0"/>
              <a:t>one</a:t>
            </a:r>
            <a:r>
              <a:rPr lang="es-MX" dirty="0" smtClean="0"/>
              <a:t> </a:t>
            </a:r>
            <a:r>
              <a:rPr lang="es-MX" dirty="0" err="1" smtClean="0"/>
              <a:t>goal</a:t>
            </a:r>
            <a:endParaRPr lang="es-MX" dirty="0" smtClean="0"/>
          </a:p>
          <a:p>
            <a:r>
              <a:rPr lang="es-MX" dirty="0" err="1" smtClean="0"/>
              <a:t>Focus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value</a:t>
            </a:r>
            <a:endParaRPr lang="es-MX" dirty="0" smtClean="0"/>
          </a:p>
          <a:p>
            <a:r>
              <a:rPr lang="es-MX" dirty="0" err="1" smtClean="0"/>
              <a:t>Empower</a:t>
            </a:r>
            <a:r>
              <a:rPr lang="es-MX" dirty="0" smtClean="0"/>
              <a:t> </a:t>
            </a:r>
            <a:r>
              <a:rPr lang="es-MX" dirty="0" err="1" smtClean="0"/>
              <a:t>teams</a:t>
            </a:r>
            <a:endParaRPr lang="es-MX" dirty="0" smtClean="0"/>
          </a:p>
          <a:p>
            <a:r>
              <a:rPr lang="es-MX" dirty="0" err="1" smtClean="0"/>
              <a:t>Accepts</a:t>
            </a:r>
            <a:r>
              <a:rPr lang="es-MX" dirty="0" smtClean="0"/>
              <a:t> </a:t>
            </a:r>
            <a:r>
              <a:rPr lang="es-MX" dirty="0" err="1" smtClean="0"/>
              <a:t>hard</a:t>
            </a:r>
            <a:r>
              <a:rPr lang="es-MX" dirty="0" smtClean="0"/>
              <a:t> </a:t>
            </a:r>
            <a:r>
              <a:rPr lang="es-MX" dirty="0" err="1" smtClean="0"/>
              <a:t>truths</a:t>
            </a:r>
            <a:endParaRPr lang="es-MX" dirty="0" smtClean="0"/>
          </a:p>
          <a:p>
            <a:r>
              <a:rPr lang="es-MX" dirty="0" err="1" smtClean="0"/>
              <a:t>Think</a:t>
            </a:r>
            <a:r>
              <a:rPr lang="es-MX" dirty="0" smtClean="0"/>
              <a:t> </a:t>
            </a:r>
            <a:r>
              <a:rPr lang="es-MX" dirty="0" err="1" smtClean="0"/>
              <a:t>big</a:t>
            </a:r>
            <a:r>
              <a:rPr lang="es-MX" dirty="0" smtClean="0"/>
              <a:t>, </a:t>
            </a:r>
            <a:r>
              <a:rPr lang="es-MX" dirty="0" err="1" smtClean="0"/>
              <a:t>start</a:t>
            </a:r>
            <a:r>
              <a:rPr lang="es-MX" dirty="0" smtClean="0"/>
              <a:t> </a:t>
            </a:r>
            <a:r>
              <a:rPr lang="es-MX" dirty="0" err="1" smtClean="0"/>
              <a:t>small</a:t>
            </a:r>
            <a:endParaRPr lang="es-MX" dirty="0" smtClean="0"/>
          </a:p>
          <a:p>
            <a:r>
              <a:rPr lang="es-MX" dirty="0" err="1" smtClean="0"/>
              <a:t>Collaborate</a:t>
            </a:r>
            <a:endParaRPr lang="es-MX" dirty="0" smtClean="0"/>
          </a:p>
          <a:p>
            <a:r>
              <a:rPr lang="es-MX" dirty="0" smtClean="0"/>
              <a:t>Lead </a:t>
            </a:r>
            <a:r>
              <a:rPr lang="es-MX" dirty="0" err="1" smtClean="0"/>
              <a:t>by</a:t>
            </a:r>
            <a:r>
              <a:rPr lang="es-MX" dirty="0" smtClean="0"/>
              <a:t> </a:t>
            </a:r>
            <a:r>
              <a:rPr lang="es-MX" dirty="0" err="1" smtClean="0"/>
              <a:t>example</a:t>
            </a:r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7481543" y="6488668"/>
            <a:ext cx="4710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Kelly </a:t>
            </a:r>
            <a:r>
              <a:rPr lang="es-MX" dirty="0" err="1" smtClean="0"/>
              <a:t>Waters</a:t>
            </a:r>
            <a:r>
              <a:rPr lang="es-MX" dirty="0"/>
              <a:t>, https://www.101ways.com/blog/</a:t>
            </a:r>
          </a:p>
        </p:txBody>
      </p:sp>
    </p:spTree>
    <p:extLst>
      <p:ext uri="{BB962C8B-B14F-4D97-AF65-F5344CB8AC3E}">
        <p14:creationId xmlns:p14="http://schemas.microsoft.com/office/powerpoint/2010/main" val="351047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Key </a:t>
            </a:r>
            <a:r>
              <a:rPr lang="es-MX" dirty="0" err="1" smtClean="0"/>
              <a:t>principles</a:t>
            </a:r>
            <a:r>
              <a:rPr lang="es-MX" dirty="0" smtClean="0"/>
              <a:t> of Agile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Active </a:t>
            </a:r>
            <a:r>
              <a:rPr lang="es-MX" dirty="0" err="1" smtClean="0"/>
              <a:t>user</a:t>
            </a:r>
            <a:r>
              <a:rPr lang="es-MX" dirty="0" smtClean="0"/>
              <a:t> </a:t>
            </a:r>
            <a:r>
              <a:rPr lang="es-MX" dirty="0" err="1" smtClean="0"/>
              <a:t>involvement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imerative</a:t>
            </a:r>
            <a:endParaRPr lang="es-MX" dirty="0" smtClean="0"/>
          </a:p>
          <a:p>
            <a:r>
              <a:rPr lang="es-MX" dirty="0" smtClean="0"/>
              <a:t>Agile </a:t>
            </a:r>
            <a:r>
              <a:rPr lang="es-MX" dirty="0" err="1" smtClean="0"/>
              <a:t>teams</a:t>
            </a:r>
            <a:r>
              <a:rPr lang="es-MX" dirty="0" smtClean="0"/>
              <a:t> </a:t>
            </a:r>
            <a:r>
              <a:rPr lang="es-MX" dirty="0" err="1" smtClean="0"/>
              <a:t>must</a:t>
            </a:r>
            <a:r>
              <a:rPr lang="es-MX" dirty="0" smtClean="0"/>
              <a:t> be </a:t>
            </a:r>
            <a:r>
              <a:rPr lang="es-MX" dirty="0" err="1" smtClean="0"/>
              <a:t>empowered</a:t>
            </a:r>
            <a:endParaRPr lang="es-MX" dirty="0" smtClean="0"/>
          </a:p>
          <a:p>
            <a:r>
              <a:rPr lang="es-MX" dirty="0" smtClean="0"/>
              <a:t>Time </a:t>
            </a:r>
            <a:r>
              <a:rPr lang="es-MX" dirty="0" err="1" smtClean="0"/>
              <a:t>waits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no </a:t>
            </a:r>
            <a:r>
              <a:rPr lang="es-MX" dirty="0" err="1" smtClean="0"/>
              <a:t>man</a:t>
            </a:r>
            <a:endParaRPr lang="es-MX" dirty="0" smtClean="0"/>
          </a:p>
          <a:p>
            <a:r>
              <a:rPr lang="es-MX" dirty="0" smtClean="0"/>
              <a:t>Agile </a:t>
            </a:r>
            <a:r>
              <a:rPr lang="es-MX" dirty="0" err="1" smtClean="0"/>
              <a:t>requirements</a:t>
            </a:r>
            <a:r>
              <a:rPr lang="es-MX" dirty="0" smtClean="0"/>
              <a:t> are </a:t>
            </a:r>
            <a:r>
              <a:rPr lang="es-MX" dirty="0" err="1" smtClean="0"/>
              <a:t>barely</a:t>
            </a:r>
            <a:r>
              <a:rPr lang="es-MX" dirty="0" smtClean="0"/>
              <a:t> </a:t>
            </a:r>
            <a:r>
              <a:rPr lang="es-MX" dirty="0" err="1" smtClean="0"/>
              <a:t>sufficient</a:t>
            </a:r>
            <a:endParaRPr lang="es-MX" dirty="0" smtClean="0"/>
          </a:p>
          <a:p>
            <a:r>
              <a:rPr lang="es-MX" dirty="0" err="1" smtClean="0"/>
              <a:t>How</a:t>
            </a:r>
            <a:r>
              <a:rPr lang="es-MX" dirty="0" smtClean="0"/>
              <a:t> do </a:t>
            </a:r>
            <a:r>
              <a:rPr lang="es-MX" dirty="0" err="1" smtClean="0"/>
              <a:t>you</a:t>
            </a:r>
            <a:r>
              <a:rPr lang="es-MX" dirty="0" smtClean="0"/>
              <a:t> </a:t>
            </a:r>
            <a:r>
              <a:rPr lang="es-MX" dirty="0" err="1" smtClean="0"/>
              <a:t>eat</a:t>
            </a:r>
            <a:r>
              <a:rPr lang="es-MX" dirty="0" smtClean="0"/>
              <a:t> </a:t>
            </a:r>
            <a:r>
              <a:rPr lang="es-MX" dirty="0" err="1" smtClean="0"/>
              <a:t>an</a:t>
            </a:r>
            <a:r>
              <a:rPr lang="es-MX" dirty="0" smtClean="0"/>
              <a:t> </a:t>
            </a:r>
            <a:r>
              <a:rPr lang="es-MX" dirty="0" err="1" smtClean="0"/>
              <a:t>elephant</a:t>
            </a:r>
            <a:r>
              <a:rPr lang="es-MX" dirty="0" smtClean="0"/>
              <a:t>?</a:t>
            </a:r>
          </a:p>
          <a:p>
            <a:r>
              <a:rPr lang="es-MX" dirty="0" err="1" smtClean="0"/>
              <a:t>Fast</a:t>
            </a:r>
            <a:r>
              <a:rPr lang="es-MX" dirty="0" smtClean="0"/>
              <a:t>, </a:t>
            </a:r>
            <a:r>
              <a:rPr lang="es-MX" dirty="0" err="1" smtClean="0"/>
              <a:t>but</a:t>
            </a:r>
            <a:r>
              <a:rPr lang="es-MX" dirty="0" smtClean="0"/>
              <a:t> </a:t>
            </a:r>
            <a:r>
              <a:rPr lang="es-MX" dirty="0" err="1" smtClean="0"/>
              <a:t>not</a:t>
            </a:r>
            <a:r>
              <a:rPr lang="es-MX" dirty="0" smtClean="0"/>
              <a:t> so </a:t>
            </a:r>
            <a:r>
              <a:rPr lang="es-MX" dirty="0" err="1" smtClean="0"/>
              <a:t>furious</a:t>
            </a:r>
            <a:r>
              <a:rPr lang="es-MX" dirty="0" smtClean="0"/>
              <a:t> </a:t>
            </a:r>
          </a:p>
          <a:p>
            <a:r>
              <a:rPr lang="es-MX" dirty="0" smtClean="0"/>
              <a:t>Done </a:t>
            </a:r>
            <a:r>
              <a:rPr lang="es-MX" dirty="0" err="1" smtClean="0"/>
              <a:t>means</a:t>
            </a:r>
            <a:r>
              <a:rPr lang="es-MX" dirty="0" smtClean="0"/>
              <a:t> done!</a:t>
            </a:r>
          </a:p>
          <a:p>
            <a:r>
              <a:rPr lang="es-MX" dirty="0" err="1" smtClean="0"/>
              <a:t>Enough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enough</a:t>
            </a:r>
            <a:r>
              <a:rPr lang="es-MX" dirty="0" smtClean="0"/>
              <a:t>!</a:t>
            </a:r>
          </a:p>
          <a:p>
            <a:r>
              <a:rPr lang="es-MX" dirty="0" smtClean="0"/>
              <a:t>Agile </a:t>
            </a:r>
            <a:r>
              <a:rPr lang="es-MX" dirty="0" err="1" smtClean="0"/>
              <a:t>testing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not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Dummies</a:t>
            </a:r>
            <a:endParaRPr lang="es-MX" dirty="0" smtClean="0"/>
          </a:p>
          <a:p>
            <a:r>
              <a:rPr lang="es-MX" dirty="0" smtClean="0"/>
              <a:t>No place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snipers</a:t>
            </a:r>
            <a:endParaRPr lang="es-MX" dirty="0" smtClean="0"/>
          </a:p>
          <a:p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7481543" y="6488668"/>
            <a:ext cx="4710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Kelly </a:t>
            </a:r>
            <a:r>
              <a:rPr lang="es-MX" dirty="0" err="1" smtClean="0"/>
              <a:t>Waters</a:t>
            </a:r>
            <a:r>
              <a:rPr lang="es-MX" dirty="0"/>
              <a:t>, https://www.101ways.com/blog/</a:t>
            </a:r>
          </a:p>
        </p:txBody>
      </p:sp>
    </p:spTree>
    <p:extLst>
      <p:ext uri="{BB962C8B-B14F-4D97-AF65-F5344CB8AC3E}">
        <p14:creationId xmlns:p14="http://schemas.microsoft.com/office/powerpoint/2010/main" val="1834611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SCRUM and </a:t>
            </a:r>
            <a:r>
              <a:rPr lang="es-MX" dirty="0" err="1" smtClean="0"/>
              <a:t>the</a:t>
            </a:r>
            <a:r>
              <a:rPr lang="es-MX" dirty="0" smtClean="0"/>
              <a:t> Agile </a:t>
            </a:r>
            <a:r>
              <a:rPr lang="es-MX" dirty="0" err="1" smtClean="0"/>
              <a:t>Manifesto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i="1" dirty="0" err="1" smtClean="0"/>
              <a:t>Individuals</a:t>
            </a:r>
            <a:r>
              <a:rPr lang="es-MX" b="1" i="1" dirty="0" smtClean="0"/>
              <a:t> and </a:t>
            </a:r>
            <a:r>
              <a:rPr lang="es-MX" b="1" i="1" dirty="0" err="1" smtClean="0"/>
              <a:t>interactions</a:t>
            </a:r>
            <a:r>
              <a:rPr lang="es-MX" dirty="0" smtClean="0"/>
              <a:t> </a:t>
            </a:r>
            <a:r>
              <a:rPr lang="es-MX" dirty="0" err="1" smtClean="0"/>
              <a:t>over</a:t>
            </a:r>
            <a:r>
              <a:rPr lang="es-MX" dirty="0" smtClean="0"/>
              <a:t> </a:t>
            </a:r>
            <a:r>
              <a:rPr lang="es-MX" dirty="0" err="1" smtClean="0"/>
              <a:t>processes</a:t>
            </a:r>
            <a:r>
              <a:rPr lang="es-MX" dirty="0" smtClean="0"/>
              <a:t> and </a:t>
            </a:r>
            <a:r>
              <a:rPr lang="es-MX" dirty="0" err="1" smtClean="0"/>
              <a:t>tools</a:t>
            </a:r>
            <a:endParaRPr lang="es-MX" dirty="0" smtClean="0"/>
          </a:p>
          <a:p>
            <a:endParaRPr lang="es-MX" b="1" dirty="0" smtClean="0"/>
          </a:p>
          <a:p>
            <a:r>
              <a:rPr lang="es-MX" b="1" dirty="0" err="1" smtClean="0"/>
              <a:t>Working</a:t>
            </a:r>
            <a:r>
              <a:rPr lang="es-MX" b="1" dirty="0" smtClean="0"/>
              <a:t> software</a:t>
            </a:r>
            <a:r>
              <a:rPr lang="es-MX" dirty="0" smtClean="0"/>
              <a:t> </a:t>
            </a:r>
            <a:r>
              <a:rPr lang="es-MX" dirty="0" err="1" smtClean="0"/>
              <a:t>over</a:t>
            </a:r>
            <a:r>
              <a:rPr lang="es-MX" dirty="0" smtClean="0"/>
              <a:t> </a:t>
            </a:r>
            <a:r>
              <a:rPr lang="es-MX" dirty="0" err="1" smtClean="0"/>
              <a:t>comprehensive</a:t>
            </a:r>
            <a:r>
              <a:rPr lang="es-MX" dirty="0" smtClean="0"/>
              <a:t> </a:t>
            </a:r>
            <a:r>
              <a:rPr lang="es-MX" dirty="0" err="1" smtClean="0"/>
              <a:t>documentation</a:t>
            </a:r>
            <a:endParaRPr lang="es-MX" dirty="0" smtClean="0"/>
          </a:p>
          <a:p>
            <a:endParaRPr lang="es-MX" b="1" dirty="0" smtClean="0"/>
          </a:p>
          <a:p>
            <a:r>
              <a:rPr lang="es-MX" b="1" dirty="0" err="1" smtClean="0"/>
              <a:t>Customer</a:t>
            </a:r>
            <a:r>
              <a:rPr lang="es-MX" b="1" dirty="0" smtClean="0"/>
              <a:t> </a:t>
            </a:r>
            <a:r>
              <a:rPr lang="es-MX" b="1" dirty="0" err="1" smtClean="0"/>
              <a:t>collaboration</a:t>
            </a:r>
            <a:r>
              <a:rPr lang="es-MX" dirty="0" smtClean="0"/>
              <a:t> </a:t>
            </a:r>
            <a:r>
              <a:rPr lang="es-MX" dirty="0" err="1" smtClean="0"/>
              <a:t>over</a:t>
            </a:r>
            <a:r>
              <a:rPr lang="es-MX" dirty="0" smtClean="0"/>
              <a:t> </a:t>
            </a:r>
            <a:r>
              <a:rPr lang="es-MX" dirty="0" err="1" smtClean="0"/>
              <a:t>contract</a:t>
            </a:r>
            <a:r>
              <a:rPr lang="es-MX" dirty="0" smtClean="0"/>
              <a:t> </a:t>
            </a:r>
            <a:r>
              <a:rPr lang="es-MX" dirty="0" err="1" smtClean="0"/>
              <a:t>negotiation</a:t>
            </a:r>
            <a:endParaRPr lang="es-MX" dirty="0" smtClean="0"/>
          </a:p>
          <a:p>
            <a:endParaRPr lang="es-MX" b="1" dirty="0" smtClean="0"/>
          </a:p>
          <a:p>
            <a:r>
              <a:rPr lang="es-MX" b="1" dirty="0" err="1" smtClean="0"/>
              <a:t>Responding</a:t>
            </a:r>
            <a:r>
              <a:rPr lang="es-MX" b="1" dirty="0" smtClean="0"/>
              <a:t> to </a:t>
            </a:r>
            <a:r>
              <a:rPr lang="es-MX" b="1" dirty="0" err="1" smtClean="0"/>
              <a:t>change</a:t>
            </a:r>
            <a:r>
              <a:rPr lang="es-MX" dirty="0" smtClean="0"/>
              <a:t> </a:t>
            </a:r>
            <a:r>
              <a:rPr lang="es-MX" dirty="0" err="1" smtClean="0"/>
              <a:t>over</a:t>
            </a:r>
            <a:r>
              <a:rPr lang="es-MX" dirty="0" smtClean="0"/>
              <a:t> </a:t>
            </a:r>
            <a:r>
              <a:rPr lang="es-MX" dirty="0" err="1" smtClean="0"/>
              <a:t>following</a:t>
            </a:r>
            <a:r>
              <a:rPr lang="es-MX" dirty="0" smtClean="0"/>
              <a:t> a plan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67250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SCRUM case </a:t>
            </a:r>
            <a:r>
              <a:rPr lang="es-MX" dirty="0" err="1" smtClean="0"/>
              <a:t>study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572000"/>
          </a:xfrm>
        </p:spPr>
        <p:txBody>
          <a:bodyPr>
            <a:normAutofit/>
          </a:bodyPr>
          <a:lstStyle/>
          <a:p>
            <a:r>
              <a:rPr lang="es-MX" dirty="0" smtClean="0"/>
              <a:t>FBI – </a:t>
            </a:r>
            <a:r>
              <a:rPr lang="es-MX" dirty="0" err="1" smtClean="0"/>
              <a:t>Automated</a:t>
            </a:r>
            <a:r>
              <a:rPr lang="es-MX" dirty="0" smtClean="0"/>
              <a:t> case </a:t>
            </a:r>
            <a:r>
              <a:rPr lang="es-MX" dirty="0" err="1" smtClean="0"/>
              <a:t>support</a:t>
            </a:r>
            <a:r>
              <a:rPr lang="es-MX" dirty="0" smtClean="0"/>
              <a:t> </a:t>
            </a:r>
            <a:r>
              <a:rPr lang="es-MX" dirty="0" err="1" smtClean="0"/>
              <a:t>system</a:t>
            </a:r>
            <a:r>
              <a:rPr lang="es-MX" dirty="0" smtClean="0"/>
              <a:t> (ACS)</a:t>
            </a:r>
          </a:p>
          <a:p>
            <a:pPr lvl="1"/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dirty="0" err="1" smtClean="0"/>
              <a:t>was</a:t>
            </a:r>
            <a:r>
              <a:rPr lang="es-MX" dirty="0" smtClean="0"/>
              <a:t> time to </a:t>
            </a:r>
            <a:r>
              <a:rPr lang="es-MX" dirty="0" err="1" smtClean="0"/>
              <a:t>get</a:t>
            </a:r>
            <a:r>
              <a:rPr lang="es-MX" dirty="0" smtClean="0"/>
              <a:t> a new </a:t>
            </a:r>
            <a:r>
              <a:rPr lang="es-MX" dirty="0" err="1" smtClean="0"/>
              <a:t>system</a:t>
            </a:r>
            <a:r>
              <a:rPr lang="es-MX" dirty="0" smtClean="0"/>
              <a:t> </a:t>
            </a:r>
            <a:r>
              <a:rPr lang="es-MX" dirty="0" err="1" smtClean="0"/>
              <a:t>adapted</a:t>
            </a:r>
            <a:r>
              <a:rPr lang="es-MX" dirty="0" smtClean="0"/>
              <a:t> to </a:t>
            </a:r>
            <a:r>
              <a:rPr lang="es-MX" dirty="0" err="1" smtClean="0"/>
              <a:t>the</a:t>
            </a:r>
            <a:r>
              <a:rPr lang="es-MX" dirty="0" smtClean="0"/>
              <a:t> new </a:t>
            </a:r>
            <a:r>
              <a:rPr lang="es-MX" dirty="0" err="1" smtClean="0"/>
              <a:t>technologies</a:t>
            </a:r>
            <a:r>
              <a:rPr lang="es-MX" dirty="0" smtClean="0"/>
              <a:t> of </a:t>
            </a:r>
            <a:r>
              <a:rPr lang="es-MX" dirty="0" err="1" smtClean="0"/>
              <a:t>that</a:t>
            </a:r>
            <a:r>
              <a:rPr lang="es-MX" dirty="0" smtClean="0"/>
              <a:t> time</a:t>
            </a:r>
          </a:p>
          <a:p>
            <a:r>
              <a:rPr lang="es-MX" dirty="0" smtClean="0"/>
              <a:t>Virtual Case file </a:t>
            </a:r>
            <a:r>
              <a:rPr lang="es-MX" dirty="0" err="1" smtClean="0"/>
              <a:t>System</a:t>
            </a:r>
            <a:r>
              <a:rPr lang="es-MX" dirty="0" smtClean="0"/>
              <a:t> </a:t>
            </a:r>
            <a:r>
              <a:rPr lang="es-MX" dirty="0" err="1" smtClean="0"/>
              <a:t>project</a:t>
            </a:r>
            <a:endParaRPr lang="es-MX" dirty="0" smtClean="0"/>
          </a:p>
          <a:p>
            <a:pPr lvl="1"/>
            <a:r>
              <a:rPr lang="es-MX" dirty="0" err="1" smtClean="0"/>
              <a:t>Science</a:t>
            </a:r>
            <a:r>
              <a:rPr lang="es-MX" dirty="0" smtClean="0"/>
              <a:t> </a:t>
            </a:r>
            <a:r>
              <a:rPr lang="es-MX" dirty="0" err="1" smtClean="0"/>
              <a:t>applications</a:t>
            </a:r>
            <a:r>
              <a:rPr lang="es-MX" dirty="0" smtClean="0"/>
              <a:t> International </a:t>
            </a:r>
            <a:r>
              <a:rPr lang="es-MX" dirty="0" err="1" smtClean="0"/>
              <a:t>coorporation</a:t>
            </a:r>
            <a:r>
              <a:rPr lang="es-MX" dirty="0" smtClean="0"/>
              <a:t> </a:t>
            </a:r>
            <a:r>
              <a:rPr lang="es-MX" dirty="0" err="1" smtClean="0"/>
              <a:t>was</a:t>
            </a:r>
            <a:r>
              <a:rPr lang="es-MX" dirty="0" smtClean="0"/>
              <a:t> in </a:t>
            </a:r>
            <a:r>
              <a:rPr lang="es-MX" dirty="0" err="1" smtClean="0"/>
              <a:t>charge</a:t>
            </a:r>
            <a:r>
              <a:rPr lang="es-MX" dirty="0" smtClean="0"/>
              <a:t> of </a:t>
            </a:r>
            <a:r>
              <a:rPr lang="es-MX" dirty="0" err="1" smtClean="0"/>
              <a:t>its</a:t>
            </a:r>
            <a:r>
              <a:rPr lang="es-MX" dirty="0" smtClean="0"/>
              <a:t> </a:t>
            </a:r>
            <a:r>
              <a:rPr lang="es-MX" dirty="0" err="1" smtClean="0"/>
              <a:t>construction</a:t>
            </a:r>
            <a:endParaRPr lang="es-MX" dirty="0" smtClean="0"/>
          </a:p>
          <a:p>
            <a:pPr lvl="2"/>
            <a:r>
              <a:rPr lang="es-MX" dirty="0" smtClean="0"/>
              <a:t>3 </a:t>
            </a:r>
            <a:r>
              <a:rPr lang="es-MX" dirty="0" err="1" smtClean="0"/>
              <a:t>years</a:t>
            </a:r>
            <a:r>
              <a:rPr lang="es-MX" dirty="0" smtClean="0"/>
              <a:t> Project</a:t>
            </a:r>
          </a:p>
          <a:p>
            <a:pPr lvl="2"/>
            <a:r>
              <a:rPr lang="es-MX" dirty="0" smtClean="0"/>
              <a:t>$380 </a:t>
            </a:r>
            <a:r>
              <a:rPr lang="es-MX" dirty="0" err="1" smtClean="0"/>
              <a:t>millions</a:t>
            </a:r>
            <a:endParaRPr lang="es-MX" dirty="0" smtClean="0"/>
          </a:p>
          <a:p>
            <a:pPr lvl="2"/>
            <a:r>
              <a:rPr lang="es-MX" dirty="0" err="1" smtClean="0"/>
              <a:t>Coding</a:t>
            </a:r>
            <a:r>
              <a:rPr lang="es-MX" dirty="0" smtClean="0"/>
              <a:t> </a:t>
            </a:r>
            <a:r>
              <a:rPr lang="es-MX" dirty="0" err="1" smtClean="0"/>
              <a:t>started</a:t>
            </a:r>
            <a:r>
              <a:rPr lang="es-MX" dirty="0" smtClean="0"/>
              <a:t> in 2001 and </a:t>
            </a:r>
            <a:r>
              <a:rPr lang="es-MX" dirty="0" err="1" smtClean="0"/>
              <a:t>ended</a:t>
            </a:r>
            <a:r>
              <a:rPr lang="es-MX" dirty="0" smtClean="0"/>
              <a:t> in 2005 </a:t>
            </a:r>
            <a:r>
              <a:rPr lang="es-MX" dirty="0" err="1" smtClean="0"/>
              <a:t>because</a:t>
            </a:r>
            <a:r>
              <a:rPr lang="es-MX" dirty="0" smtClean="0"/>
              <a:t> </a:t>
            </a:r>
            <a:r>
              <a:rPr lang="es-MX" dirty="0" err="1" smtClean="0"/>
              <a:t>things</a:t>
            </a:r>
            <a:r>
              <a:rPr lang="es-MX" dirty="0" smtClean="0"/>
              <a:t> </a:t>
            </a:r>
            <a:r>
              <a:rPr lang="es-MX" dirty="0" err="1" smtClean="0"/>
              <a:t>were</a:t>
            </a:r>
            <a:r>
              <a:rPr lang="es-MX" dirty="0" smtClean="0"/>
              <a:t> so </a:t>
            </a:r>
            <a:r>
              <a:rPr lang="es-MX" dirty="0" err="1" smtClean="0"/>
              <a:t>bad</a:t>
            </a:r>
            <a:endParaRPr lang="es-MX" dirty="0" smtClean="0"/>
          </a:p>
          <a:p>
            <a:pPr lvl="3"/>
            <a:r>
              <a:rPr lang="es-MX" dirty="0" err="1" smtClean="0"/>
              <a:t>Everything</a:t>
            </a:r>
            <a:r>
              <a:rPr lang="es-MX" dirty="0" smtClean="0"/>
              <a:t> </a:t>
            </a:r>
            <a:r>
              <a:rPr lang="es-MX" dirty="0" err="1" smtClean="0"/>
              <a:t>was</a:t>
            </a:r>
            <a:r>
              <a:rPr lang="es-MX" dirty="0" smtClean="0"/>
              <a:t> </a:t>
            </a:r>
            <a:r>
              <a:rPr lang="es-MX" dirty="0" err="1" smtClean="0"/>
              <a:t>going</a:t>
            </a:r>
            <a:r>
              <a:rPr lang="es-MX" dirty="0" smtClean="0"/>
              <a:t> to be </a:t>
            </a:r>
            <a:r>
              <a:rPr lang="es-MX" dirty="0" err="1" smtClean="0"/>
              <a:t>throw</a:t>
            </a:r>
            <a:r>
              <a:rPr lang="es-MX" dirty="0" smtClean="0"/>
              <a:t> </a:t>
            </a:r>
            <a:r>
              <a:rPr lang="es-MX" dirty="0" err="1" smtClean="0"/>
              <a:t>all</a:t>
            </a:r>
            <a:r>
              <a:rPr lang="es-MX" dirty="0" smtClean="0"/>
              <a:t> </a:t>
            </a:r>
            <a:r>
              <a:rPr lang="es-MX" dirty="0" err="1" smtClean="0"/>
              <a:t>away</a:t>
            </a:r>
            <a:r>
              <a:rPr lang="es-MX" dirty="0" smtClean="0"/>
              <a:t> (</a:t>
            </a:r>
            <a:r>
              <a:rPr lang="es-MX" dirty="0" err="1" smtClean="0"/>
              <a:t>nothing</a:t>
            </a:r>
            <a:r>
              <a:rPr lang="es-MX" dirty="0" smtClean="0"/>
              <a:t> </a:t>
            </a:r>
            <a:r>
              <a:rPr lang="es-MX" dirty="0" err="1" smtClean="0"/>
              <a:t>was</a:t>
            </a:r>
            <a:r>
              <a:rPr lang="es-MX" dirty="0" smtClean="0"/>
              <a:t> </a:t>
            </a:r>
            <a:r>
              <a:rPr lang="es-MX" dirty="0" err="1" smtClean="0"/>
              <a:t>salvageable</a:t>
            </a:r>
            <a:r>
              <a:rPr lang="es-MX" dirty="0" smtClean="0"/>
              <a:t>) </a:t>
            </a:r>
          </a:p>
          <a:p>
            <a:pPr lvl="2"/>
            <a:r>
              <a:rPr lang="es-MX" dirty="0" smtClean="0"/>
              <a:t>$170 </a:t>
            </a:r>
            <a:r>
              <a:rPr lang="es-MX" dirty="0" err="1" smtClean="0"/>
              <a:t>millions</a:t>
            </a:r>
            <a:r>
              <a:rPr lang="es-MX" dirty="0" smtClean="0"/>
              <a:t> </a:t>
            </a:r>
            <a:r>
              <a:rPr lang="es-MX" dirty="0" err="1" smtClean="0"/>
              <a:t>were</a:t>
            </a:r>
            <a:r>
              <a:rPr lang="es-MX" dirty="0" smtClean="0"/>
              <a:t> </a:t>
            </a:r>
            <a:r>
              <a:rPr lang="es-MX" dirty="0" err="1" smtClean="0"/>
              <a:t>spent</a:t>
            </a:r>
            <a:r>
              <a:rPr lang="es-MX" dirty="0" smtClean="0"/>
              <a:t> </a:t>
            </a:r>
            <a:r>
              <a:rPr lang="es-MX" dirty="0" err="1" smtClean="0"/>
              <a:t>till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endParaRPr lang="es-MX" dirty="0" smtClean="0"/>
          </a:p>
          <a:p>
            <a:pPr lvl="2"/>
            <a:r>
              <a:rPr lang="es-MX" dirty="0" err="1" smtClean="0"/>
              <a:t>The</a:t>
            </a:r>
            <a:r>
              <a:rPr lang="es-MX" dirty="0" smtClean="0"/>
              <a:t> FBI director </a:t>
            </a:r>
            <a:r>
              <a:rPr lang="es-MX" dirty="0" err="1" smtClean="0"/>
              <a:t>went</a:t>
            </a:r>
            <a:r>
              <a:rPr lang="es-MX" dirty="0" smtClean="0"/>
              <a:t> to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congress</a:t>
            </a:r>
            <a:r>
              <a:rPr lang="es-MX" dirty="0" smtClean="0"/>
              <a:t> and </a:t>
            </a:r>
            <a:r>
              <a:rPr lang="es-MX" dirty="0" err="1" smtClean="0"/>
              <a:t>ask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money</a:t>
            </a:r>
            <a:r>
              <a:rPr lang="es-MX" dirty="0" smtClean="0"/>
              <a:t> to </a:t>
            </a:r>
            <a:r>
              <a:rPr lang="es-MX" dirty="0" err="1" smtClean="0"/>
              <a:t>start</a:t>
            </a:r>
            <a:r>
              <a:rPr lang="es-MX" dirty="0" smtClean="0"/>
              <a:t> a NEW PROJECT (FBI SENTINEL)</a:t>
            </a:r>
          </a:p>
          <a:p>
            <a:pPr lvl="2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8490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Main</a:t>
            </a:r>
            <a:r>
              <a:rPr lang="es-MX" dirty="0" smtClean="0"/>
              <a:t> </a:t>
            </a:r>
            <a:r>
              <a:rPr lang="es-MX" dirty="0" err="1" smtClean="0"/>
              <a:t>steps</a:t>
            </a:r>
            <a:r>
              <a:rPr lang="es-MX" dirty="0" smtClean="0"/>
              <a:t> to SCRUM</a:t>
            </a:r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2269960" y="2044224"/>
            <a:ext cx="1708484" cy="646331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>
            <a:outerShdw blurRad="50800" dist="50800" dir="5400000" algn="ctr" rotWithShape="0">
              <a:schemeClr val="accent5">
                <a:lumMod val="60000"/>
                <a:lumOff val="40000"/>
              </a:schemeClr>
            </a:outerShdw>
            <a:reflection stA="45000" endPos="40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dirty="0" err="1" smtClean="0"/>
              <a:t>Get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backlog</a:t>
            </a:r>
            <a:r>
              <a:rPr lang="es-MX" dirty="0" smtClean="0"/>
              <a:t> in </a:t>
            </a:r>
            <a:r>
              <a:rPr lang="es-MX" dirty="0" err="1" smtClean="0"/>
              <a:t>order</a:t>
            </a:r>
            <a:endParaRPr lang="es-MX" dirty="0"/>
          </a:p>
        </p:txBody>
      </p:sp>
      <p:sp>
        <p:nvSpPr>
          <p:cNvPr id="5" name="CuadroTexto 4"/>
          <p:cNvSpPr txBox="1"/>
          <p:nvPr/>
        </p:nvSpPr>
        <p:spPr>
          <a:xfrm>
            <a:off x="4551949" y="2044224"/>
            <a:ext cx="1856873" cy="646331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>
            <a:outerShdw blurRad="50800" dist="50800" dir="5400000" algn="ctr" rotWithShape="0">
              <a:schemeClr val="accent5">
                <a:lumMod val="60000"/>
                <a:lumOff val="40000"/>
              </a:schemeClr>
            </a:outerShdw>
            <a:reflection stA="45000" endPos="40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dirty="0" err="1" smtClean="0"/>
              <a:t>Estimate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product</a:t>
            </a:r>
            <a:r>
              <a:rPr lang="es-MX" dirty="0" smtClean="0"/>
              <a:t> </a:t>
            </a:r>
            <a:r>
              <a:rPr lang="es-MX" dirty="0" err="1" smtClean="0"/>
              <a:t>backlog</a:t>
            </a:r>
            <a:endParaRPr lang="es-MX" dirty="0"/>
          </a:p>
        </p:txBody>
      </p:sp>
      <p:sp>
        <p:nvSpPr>
          <p:cNvPr id="6" name="CuadroTexto 5"/>
          <p:cNvSpPr txBox="1"/>
          <p:nvPr/>
        </p:nvSpPr>
        <p:spPr>
          <a:xfrm>
            <a:off x="6982327" y="2044224"/>
            <a:ext cx="1708484" cy="646331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>
            <a:outerShdw blurRad="50800" dist="50800" dir="5400000" algn="ctr" rotWithShape="0">
              <a:schemeClr val="accent5">
                <a:lumMod val="60000"/>
                <a:lumOff val="40000"/>
              </a:schemeClr>
            </a:outerShdw>
            <a:reflection stA="45000" endPos="40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Sprint </a:t>
            </a:r>
            <a:r>
              <a:rPr lang="es-MX" dirty="0" err="1" smtClean="0"/>
              <a:t>planning</a:t>
            </a:r>
            <a:r>
              <a:rPr lang="es-MX" dirty="0" smtClean="0"/>
              <a:t> (</a:t>
            </a:r>
            <a:r>
              <a:rPr lang="es-MX" dirty="0" err="1" smtClean="0"/>
              <a:t>requirements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9264316" y="2044223"/>
            <a:ext cx="1708484" cy="646331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>
            <a:outerShdw blurRad="50800" dist="50800" dir="5400000" algn="ctr" rotWithShape="0">
              <a:schemeClr val="accent5">
                <a:lumMod val="60000"/>
                <a:lumOff val="40000"/>
              </a:schemeClr>
            </a:outerShdw>
            <a:reflection stA="45000" endPos="40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Sprint </a:t>
            </a:r>
            <a:r>
              <a:rPr lang="es-MX" dirty="0" err="1" smtClean="0"/>
              <a:t>planning</a:t>
            </a:r>
            <a:r>
              <a:rPr lang="es-MX" dirty="0" smtClean="0"/>
              <a:t> (</a:t>
            </a:r>
            <a:r>
              <a:rPr lang="es-MX" dirty="0" err="1" smtClean="0"/>
              <a:t>tasks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9264316" y="3213752"/>
            <a:ext cx="1708484" cy="923330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>
            <a:outerShdw blurRad="50800" dist="50800" dir="5400000" algn="ctr" rotWithShape="0">
              <a:schemeClr val="accent5">
                <a:lumMod val="60000"/>
                <a:lumOff val="40000"/>
              </a:schemeClr>
            </a:outerShdw>
            <a:reflection stA="45000" endPos="40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dirty="0" err="1" smtClean="0"/>
              <a:t>Create</a:t>
            </a:r>
            <a:r>
              <a:rPr lang="es-MX" dirty="0" smtClean="0"/>
              <a:t> a </a:t>
            </a:r>
            <a:r>
              <a:rPr lang="es-MX" dirty="0" err="1" smtClean="0"/>
              <a:t>collaborative</a:t>
            </a:r>
            <a:r>
              <a:rPr lang="es-MX" dirty="0" smtClean="0"/>
              <a:t> </a:t>
            </a:r>
            <a:r>
              <a:rPr lang="es-MX" dirty="0" err="1" smtClean="0"/>
              <a:t>workspace</a:t>
            </a:r>
            <a:endParaRPr lang="es-MX" dirty="0"/>
          </a:p>
        </p:txBody>
      </p:sp>
      <p:sp>
        <p:nvSpPr>
          <p:cNvPr id="9" name="CuadroTexto 8"/>
          <p:cNvSpPr txBox="1"/>
          <p:nvPr/>
        </p:nvSpPr>
        <p:spPr>
          <a:xfrm>
            <a:off x="9264316" y="4783412"/>
            <a:ext cx="1708484" cy="369332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>
            <a:outerShdw blurRad="50800" dist="50800" dir="5400000" algn="ctr" rotWithShape="0">
              <a:schemeClr val="accent5">
                <a:lumMod val="60000"/>
                <a:lumOff val="40000"/>
              </a:schemeClr>
            </a:outerShdw>
            <a:reflection stA="45000" endPos="40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Sprint</a:t>
            </a:r>
            <a:endParaRPr lang="es-MX" dirty="0"/>
          </a:p>
        </p:txBody>
      </p:sp>
      <p:sp>
        <p:nvSpPr>
          <p:cNvPr id="10" name="CuadroTexto 9"/>
          <p:cNvSpPr txBox="1"/>
          <p:nvPr/>
        </p:nvSpPr>
        <p:spPr>
          <a:xfrm>
            <a:off x="6982327" y="4644912"/>
            <a:ext cx="1708484" cy="646331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>
            <a:outerShdw blurRad="50800" dist="50800" dir="5400000" algn="ctr" rotWithShape="0">
              <a:schemeClr val="accent5">
                <a:lumMod val="60000"/>
                <a:lumOff val="40000"/>
              </a:schemeClr>
            </a:outerShdw>
            <a:reflection stA="45000" endPos="40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Stand up and be </a:t>
            </a:r>
            <a:r>
              <a:rPr lang="es-MX" dirty="0" err="1" smtClean="0"/>
              <a:t>counted</a:t>
            </a:r>
            <a:endParaRPr lang="es-MX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626143" y="4506412"/>
            <a:ext cx="1708484" cy="923330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>
            <a:outerShdw blurRad="50800" dist="50800" dir="5400000" algn="ctr" rotWithShape="0">
              <a:schemeClr val="accent5">
                <a:lumMod val="60000"/>
                <a:lumOff val="40000"/>
              </a:schemeClr>
            </a:outerShdw>
            <a:reflection stA="45000" endPos="40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dirty="0" err="1" smtClean="0"/>
              <a:t>Track</a:t>
            </a:r>
            <a:r>
              <a:rPr lang="es-MX" dirty="0" smtClean="0"/>
              <a:t> </a:t>
            </a:r>
            <a:r>
              <a:rPr lang="es-MX" dirty="0" err="1" smtClean="0"/>
              <a:t>progress</a:t>
            </a:r>
            <a:r>
              <a:rPr lang="es-MX" dirty="0" smtClean="0"/>
              <a:t> (</a:t>
            </a:r>
            <a:r>
              <a:rPr lang="es-MX" dirty="0" err="1" smtClean="0"/>
              <a:t>burndown</a:t>
            </a:r>
            <a:r>
              <a:rPr lang="es-MX" dirty="0" smtClean="0"/>
              <a:t> chart)</a:t>
            </a:r>
            <a:endParaRPr lang="es-MX" dirty="0"/>
          </a:p>
        </p:txBody>
      </p:sp>
      <p:sp>
        <p:nvSpPr>
          <p:cNvPr id="12" name="CuadroTexto 11"/>
          <p:cNvSpPr txBox="1"/>
          <p:nvPr/>
        </p:nvSpPr>
        <p:spPr>
          <a:xfrm>
            <a:off x="2269959" y="4506412"/>
            <a:ext cx="1708484" cy="923330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>
            <a:outerShdw blurRad="50800" dist="50800" dir="5400000" algn="ctr" rotWithShape="0">
              <a:schemeClr val="accent5">
                <a:lumMod val="60000"/>
                <a:lumOff val="40000"/>
              </a:schemeClr>
            </a:outerShdw>
            <a:reflection stA="45000" endPos="40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dirty="0" err="1" smtClean="0"/>
              <a:t>Finish</a:t>
            </a:r>
            <a:r>
              <a:rPr lang="es-MX" dirty="0" smtClean="0"/>
              <a:t> </a:t>
            </a:r>
            <a:r>
              <a:rPr lang="es-MX" dirty="0" err="1" smtClean="0"/>
              <a:t>when</a:t>
            </a:r>
            <a:r>
              <a:rPr lang="es-MX" dirty="0" smtClean="0"/>
              <a:t> </a:t>
            </a:r>
            <a:r>
              <a:rPr lang="es-MX" dirty="0" err="1" smtClean="0"/>
              <a:t>you</a:t>
            </a:r>
            <a:r>
              <a:rPr lang="es-MX" dirty="0" smtClean="0"/>
              <a:t> </a:t>
            </a:r>
            <a:r>
              <a:rPr lang="es-MX" dirty="0" err="1" smtClean="0"/>
              <a:t>said</a:t>
            </a:r>
            <a:r>
              <a:rPr lang="es-MX" dirty="0" smtClean="0"/>
              <a:t> </a:t>
            </a:r>
            <a:r>
              <a:rPr lang="es-MX" dirty="0" err="1" smtClean="0"/>
              <a:t>you</a:t>
            </a:r>
            <a:r>
              <a:rPr lang="es-MX" dirty="0" smtClean="0"/>
              <a:t> </a:t>
            </a:r>
            <a:r>
              <a:rPr lang="es-MX" dirty="0" err="1" smtClean="0"/>
              <a:t>would</a:t>
            </a:r>
            <a:endParaRPr lang="es-MX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269959" y="3213752"/>
            <a:ext cx="1708484" cy="646331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>
            <a:outerShdw blurRad="50800" dist="50800" dir="5400000" algn="ctr" rotWithShape="0">
              <a:schemeClr val="accent5">
                <a:lumMod val="60000"/>
                <a:lumOff val="40000"/>
              </a:schemeClr>
            </a:outerShdw>
            <a:reflection stA="45000" endPos="40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dirty="0" err="1" smtClean="0"/>
              <a:t>Review</a:t>
            </a:r>
            <a:r>
              <a:rPr lang="es-MX" dirty="0" smtClean="0"/>
              <a:t>, </a:t>
            </a:r>
            <a:r>
              <a:rPr lang="es-MX" dirty="0" err="1" smtClean="0"/>
              <a:t>reflect</a:t>
            </a:r>
            <a:r>
              <a:rPr lang="es-MX" dirty="0" smtClean="0"/>
              <a:t> and </a:t>
            </a:r>
            <a:r>
              <a:rPr lang="es-MX" dirty="0" err="1" smtClean="0"/>
              <a:t>repeat</a:t>
            </a:r>
            <a:endParaRPr lang="es-MX" dirty="0"/>
          </a:p>
        </p:txBody>
      </p:sp>
      <p:sp>
        <p:nvSpPr>
          <p:cNvPr id="14" name="Flecha derecha 13"/>
          <p:cNvSpPr/>
          <p:nvPr/>
        </p:nvSpPr>
        <p:spPr>
          <a:xfrm>
            <a:off x="3978443" y="2298032"/>
            <a:ext cx="573506" cy="24063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Flecha derecha 15"/>
          <p:cNvSpPr/>
          <p:nvPr/>
        </p:nvSpPr>
        <p:spPr>
          <a:xfrm>
            <a:off x="6408822" y="2298032"/>
            <a:ext cx="573506" cy="24063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Flecha derecha 16"/>
          <p:cNvSpPr/>
          <p:nvPr/>
        </p:nvSpPr>
        <p:spPr>
          <a:xfrm>
            <a:off x="8690811" y="2294453"/>
            <a:ext cx="573506" cy="24063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Flecha derecha 17"/>
          <p:cNvSpPr/>
          <p:nvPr/>
        </p:nvSpPr>
        <p:spPr>
          <a:xfrm rot="10800000">
            <a:off x="8676774" y="4851953"/>
            <a:ext cx="573506" cy="24063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Flecha derecha 18"/>
          <p:cNvSpPr/>
          <p:nvPr/>
        </p:nvSpPr>
        <p:spPr>
          <a:xfrm rot="10800000">
            <a:off x="6371724" y="4851954"/>
            <a:ext cx="573506" cy="24063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Flecha derecha 19"/>
          <p:cNvSpPr/>
          <p:nvPr/>
        </p:nvSpPr>
        <p:spPr>
          <a:xfrm rot="10800000">
            <a:off x="4015540" y="4847761"/>
            <a:ext cx="573506" cy="24063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Flecha derecha 20"/>
          <p:cNvSpPr/>
          <p:nvPr/>
        </p:nvSpPr>
        <p:spPr>
          <a:xfrm rot="5400000">
            <a:off x="9856960" y="2831838"/>
            <a:ext cx="523196" cy="240632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Flecha derecha 22"/>
          <p:cNvSpPr/>
          <p:nvPr/>
        </p:nvSpPr>
        <p:spPr>
          <a:xfrm rot="5400000">
            <a:off x="9786798" y="4348526"/>
            <a:ext cx="639455" cy="240632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Flecha derecha 23"/>
          <p:cNvSpPr/>
          <p:nvPr/>
        </p:nvSpPr>
        <p:spPr>
          <a:xfrm rot="16200000">
            <a:off x="2862603" y="4070375"/>
            <a:ext cx="523196" cy="240632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Flecha derecha 24"/>
          <p:cNvSpPr/>
          <p:nvPr/>
        </p:nvSpPr>
        <p:spPr>
          <a:xfrm rot="16200000">
            <a:off x="2867880" y="2826558"/>
            <a:ext cx="512641" cy="240632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CuadroTexto 25"/>
          <p:cNvSpPr txBox="1"/>
          <p:nvPr/>
        </p:nvSpPr>
        <p:spPr>
          <a:xfrm>
            <a:off x="5566076" y="3323980"/>
            <a:ext cx="227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/>
              <a:t>SCRUM </a:t>
            </a:r>
            <a:r>
              <a:rPr lang="es-MX" sz="2800" b="1" dirty="0" err="1" smtClean="0"/>
              <a:t>Steps</a:t>
            </a:r>
            <a:endParaRPr lang="es-MX" sz="2800" b="1" dirty="0"/>
          </a:p>
        </p:txBody>
      </p:sp>
      <p:sp>
        <p:nvSpPr>
          <p:cNvPr id="27" name="CuadroTexto 26"/>
          <p:cNvSpPr txBox="1"/>
          <p:nvPr/>
        </p:nvSpPr>
        <p:spPr>
          <a:xfrm>
            <a:off x="7481543" y="6488668"/>
            <a:ext cx="4710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Kelly </a:t>
            </a:r>
            <a:r>
              <a:rPr lang="es-MX" dirty="0" err="1" smtClean="0"/>
              <a:t>Waters</a:t>
            </a:r>
            <a:r>
              <a:rPr lang="es-MX" dirty="0"/>
              <a:t>, https://www.101ways.com/blog/</a:t>
            </a:r>
          </a:p>
        </p:txBody>
      </p:sp>
    </p:spTree>
    <p:extLst>
      <p:ext uri="{BB962C8B-B14F-4D97-AF65-F5344CB8AC3E}">
        <p14:creationId xmlns:p14="http://schemas.microsoft.com/office/powerpoint/2010/main" val="777721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SCRUM case </a:t>
            </a:r>
            <a:r>
              <a:rPr lang="es-MX" dirty="0" err="1" smtClean="0"/>
              <a:t>study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572001"/>
          </a:xfrm>
        </p:spPr>
        <p:txBody>
          <a:bodyPr>
            <a:normAutofit fontScale="92500" lnSpcReduction="10000"/>
          </a:bodyPr>
          <a:lstStyle/>
          <a:p>
            <a:r>
              <a:rPr lang="es-MX" dirty="0" smtClean="0"/>
              <a:t>FBI </a:t>
            </a:r>
            <a:r>
              <a:rPr lang="es-MX" dirty="0" err="1" smtClean="0"/>
              <a:t>Sentinel</a:t>
            </a:r>
            <a:r>
              <a:rPr lang="es-MX" dirty="0" smtClean="0"/>
              <a:t> </a:t>
            </a:r>
          </a:p>
          <a:p>
            <a:pPr lvl="1"/>
            <a:r>
              <a:rPr lang="es-MX" dirty="0" smtClean="0"/>
              <a:t>In 2006 </a:t>
            </a:r>
            <a:r>
              <a:rPr lang="es-MX" dirty="0" err="1" smtClean="0"/>
              <a:t>Lockheed</a:t>
            </a:r>
            <a:r>
              <a:rPr lang="es-MX" dirty="0" smtClean="0"/>
              <a:t> Martin won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contract</a:t>
            </a:r>
            <a:r>
              <a:rPr lang="es-MX" dirty="0" smtClean="0"/>
              <a:t> to </a:t>
            </a:r>
            <a:r>
              <a:rPr lang="es-MX" dirty="0" err="1" smtClean="0"/>
              <a:t>fulfill</a:t>
            </a:r>
            <a:r>
              <a:rPr lang="es-MX" dirty="0" smtClean="0"/>
              <a:t> </a:t>
            </a:r>
            <a:r>
              <a:rPr lang="es-MX" dirty="0" err="1" smtClean="0"/>
              <a:t>some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FBI </a:t>
            </a:r>
            <a:r>
              <a:rPr lang="es-MX" dirty="0" err="1" smtClean="0"/>
              <a:t>specifications</a:t>
            </a:r>
            <a:endParaRPr lang="es-MX" dirty="0" smtClean="0"/>
          </a:p>
          <a:p>
            <a:pPr lvl="2"/>
            <a:r>
              <a:rPr lang="es-MX" dirty="0" smtClean="0"/>
              <a:t>4 </a:t>
            </a:r>
            <a:r>
              <a:rPr lang="es-MX" dirty="0" err="1" smtClean="0"/>
              <a:t>phases</a:t>
            </a:r>
            <a:endParaRPr lang="es-MX" dirty="0" smtClean="0"/>
          </a:p>
          <a:p>
            <a:pPr lvl="2"/>
            <a:r>
              <a:rPr lang="es-MX" dirty="0" smtClean="0"/>
              <a:t>$450 </a:t>
            </a:r>
            <a:r>
              <a:rPr lang="es-MX" dirty="0" err="1" smtClean="0"/>
              <a:t>millions</a:t>
            </a:r>
            <a:endParaRPr lang="es-MX" dirty="0" smtClean="0"/>
          </a:p>
          <a:p>
            <a:pPr lvl="2"/>
            <a:r>
              <a:rPr lang="es-MX" dirty="0" smtClean="0"/>
              <a:t>6 </a:t>
            </a:r>
            <a:r>
              <a:rPr lang="es-MX" dirty="0" err="1" smtClean="0"/>
              <a:t>years</a:t>
            </a:r>
            <a:endParaRPr lang="es-MX" dirty="0" smtClean="0"/>
          </a:p>
          <a:p>
            <a:pPr lvl="1"/>
            <a:r>
              <a:rPr lang="es-MX" dirty="0" smtClean="0"/>
              <a:t>FBI director </a:t>
            </a:r>
            <a:r>
              <a:rPr lang="es-MX" dirty="0" err="1" smtClean="0"/>
              <a:t>was</a:t>
            </a:r>
            <a:r>
              <a:rPr lang="es-MX" dirty="0" smtClean="0"/>
              <a:t> </a:t>
            </a:r>
            <a:r>
              <a:rPr lang="es-MX" dirty="0" err="1" smtClean="0"/>
              <a:t>very</a:t>
            </a:r>
            <a:r>
              <a:rPr lang="es-MX" dirty="0" smtClean="0"/>
              <a:t> </a:t>
            </a:r>
            <a:r>
              <a:rPr lang="es-MX" dirty="0" err="1" smtClean="0"/>
              <a:t>exited</a:t>
            </a:r>
            <a:r>
              <a:rPr lang="es-MX" dirty="0" smtClean="0"/>
              <a:t> of </a:t>
            </a:r>
            <a:r>
              <a:rPr lang="es-MX" dirty="0" err="1" smtClean="0"/>
              <a:t>using</a:t>
            </a:r>
            <a:r>
              <a:rPr lang="es-MX" dirty="0" smtClean="0"/>
              <a:t> a </a:t>
            </a:r>
            <a:r>
              <a:rPr lang="es-MX" dirty="0" err="1" smtClean="0"/>
              <a:t>waterfall</a:t>
            </a:r>
            <a:r>
              <a:rPr lang="es-MX" dirty="0" smtClean="0"/>
              <a:t> </a:t>
            </a:r>
            <a:r>
              <a:rPr lang="es-MX" dirty="0" err="1" smtClean="0"/>
              <a:t>approach</a:t>
            </a:r>
            <a:r>
              <a:rPr lang="es-MX" dirty="0" smtClean="0"/>
              <a:t> to </a:t>
            </a:r>
            <a:r>
              <a:rPr lang="es-MX" dirty="0" err="1" smtClean="0"/>
              <a:t>solve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problema</a:t>
            </a:r>
          </a:p>
          <a:p>
            <a:pPr lvl="1"/>
            <a:r>
              <a:rPr lang="es-MX" dirty="0" err="1" smtClean="0"/>
              <a:t>But</a:t>
            </a:r>
            <a:r>
              <a:rPr lang="es-MX" dirty="0" smtClean="0"/>
              <a:t> </a:t>
            </a:r>
            <a:r>
              <a:rPr lang="es-MX" dirty="0" err="1" smtClean="0"/>
              <a:t>by</a:t>
            </a:r>
            <a:r>
              <a:rPr lang="es-MX" dirty="0" smtClean="0"/>
              <a:t> 2010</a:t>
            </a:r>
          </a:p>
          <a:p>
            <a:pPr lvl="2"/>
            <a:r>
              <a:rPr lang="es-MX" dirty="0" err="1" smtClean="0"/>
              <a:t>only</a:t>
            </a:r>
            <a:r>
              <a:rPr lang="es-MX" dirty="0" smtClean="0"/>
              <a:t> 1.5 </a:t>
            </a:r>
            <a:r>
              <a:rPr lang="es-MX" dirty="0" err="1" smtClean="0"/>
              <a:t>parts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4 </a:t>
            </a:r>
            <a:r>
              <a:rPr lang="es-MX" dirty="0" err="1" smtClean="0"/>
              <a:t>phases</a:t>
            </a:r>
            <a:r>
              <a:rPr lang="es-MX" dirty="0" smtClean="0"/>
              <a:t> </a:t>
            </a:r>
            <a:r>
              <a:rPr lang="es-MX" dirty="0" err="1" smtClean="0"/>
              <a:t>were</a:t>
            </a:r>
            <a:r>
              <a:rPr lang="es-MX" dirty="0" smtClean="0"/>
              <a:t> </a:t>
            </a:r>
            <a:r>
              <a:rPr lang="es-MX" dirty="0" err="1" smtClean="0"/>
              <a:t>finished</a:t>
            </a:r>
            <a:endParaRPr lang="es-MX" dirty="0" smtClean="0"/>
          </a:p>
          <a:p>
            <a:pPr lvl="2"/>
            <a:r>
              <a:rPr lang="es-MX" dirty="0" smtClean="0"/>
              <a:t>$421 </a:t>
            </a:r>
            <a:r>
              <a:rPr lang="es-MX" dirty="0" err="1" smtClean="0"/>
              <a:t>millions</a:t>
            </a:r>
            <a:r>
              <a:rPr lang="es-MX" dirty="0" smtClean="0"/>
              <a:t> </a:t>
            </a:r>
            <a:r>
              <a:rPr lang="es-MX" dirty="0" err="1" smtClean="0"/>
              <a:t>were</a:t>
            </a:r>
            <a:r>
              <a:rPr lang="es-MX" dirty="0" smtClean="0"/>
              <a:t> </a:t>
            </a:r>
            <a:r>
              <a:rPr lang="es-MX" dirty="0" err="1" smtClean="0"/>
              <a:t>spent</a:t>
            </a:r>
            <a:endParaRPr lang="es-MX" dirty="0" smtClean="0"/>
          </a:p>
          <a:p>
            <a:pPr lvl="1"/>
            <a:r>
              <a:rPr lang="es-MX" dirty="0" err="1" smtClean="0"/>
              <a:t>The</a:t>
            </a:r>
            <a:r>
              <a:rPr lang="es-MX" dirty="0" smtClean="0"/>
              <a:t> Mitre Company </a:t>
            </a:r>
            <a:r>
              <a:rPr lang="es-MX" dirty="0" err="1" smtClean="0"/>
              <a:t>was</a:t>
            </a:r>
            <a:r>
              <a:rPr lang="es-MX" dirty="0" smtClean="0"/>
              <a:t> </a:t>
            </a:r>
            <a:r>
              <a:rPr lang="es-MX" dirty="0" err="1" smtClean="0"/>
              <a:t>asked</a:t>
            </a:r>
            <a:r>
              <a:rPr lang="es-MX" dirty="0" smtClean="0"/>
              <a:t> to come and </a:t>
            </a:r>
            <a:r>
              <a:rPr lang="es-MX" dirty="0" err="1" smtClean="0"/>
              <a:t>perform</a:t>
            </a:r>
            <a:r>
              <a:rPr lang="es-MX" dirty="0" smtClean="0"/>
              <a:t> </a:t>
            </a:r>
            <a:r>
              <a:rPr lang="es-MX" dirty="0" err="1" smtClean="0"/>
              <a:t>an</a:t>
            </a:r>
            <a:r>
              <a:rPr lang="es-MX" dirty="0" smtClean="0"/>
              <a:t> </a:t>
            </a:r>
            <a:r>
              <a:rPr lang="es-MX" dirty="0" err="1" smtClean="0"/>
              <a:t>audit</a:t>
            </a:r>
            <a:endParaRPr lang="es-MX" dirty="0" smtClean="0"/>
          </a:p>
          <a:p>
            <a:pPr lvl="2"/>
            <a:r>
              <a:rPr lang="es-MX" dirty="0" err="1" smtClean="0"/>
              <a:t>Conclusion</a:t>
            </a:r>
            <a:r>
              <a:rPr lang="es-MX" dirty="0" smtClean="0"/>
              <a:t> </a:t>
            </a:r>
            <a:r>
              <a:rPr lang="es-MX" dirty="0" err="1" smtClean="0"/>
              <a:t>was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another</a:t>
            </a:r>
            <a:r>
              <a:rPr lang="es-MX" dirty="0" smtClean="0"/>
              <a:t> $351 </a:t>
            </a:r>
            <a:r>
              <a:rPr lang="es-MX" dirty="0" err="1" smtClean="0"/>
              <a:t>millions</a:t>
            </a:r>
            <a:r>
              <a:rPr lang="es-MX" dirty="0" smtClean="0"/>
              <a:t> and 6 more </a:t>
            </a:r>
            <a:r>
              <a:rPr lang="es-MX" dirty="0" err="1" smtClean="0"/>
              <a:t>years</a:t>
            </a:r>
            <a:r>
              <a:rPr lang="es-MX" dirty="0" smtClean="0"/>
              <a:t> to complete </a:t>
            </a:r>
            <a:r>
              <a:rPr lang="es-MX" dirty="0" err="1" smtClean="0"/>
              <a:t>the</a:t>
            </a:r>
            <a:r>
              <a:rPr lang="es-MX" dirty="0" smtClean="0"/>
              <a:t> Project</a:t>
            </a:r>
          </a:p>
          <a:p>
            <a:pPr lvl="1"/>
            <a:r>
              <a:rPr lang="es-MX" dirty="0" smtClean="0"/>
              <a:t>FBI director </a:t>
            </a:r>
            <a:r>
              <a:rPr lang="es-MX" dirty="0" err="1" smtClean="0"/>
              <a:t>had</a:t>
            </a:r>
            <a:r>
              <a:rPr lang="es-MX" dirty="0" smtClean="0"/>
              <a:t> 2 </a:t>
            </a:r>
            <a:r>
              <a:rPr lang="es-MX" dirty="0" err="1" smtClean="0"/>
              <a:t>choices</a:t>
            </a:r>
            <a:endParaRPr lang="es-MX" dirty="0" smtClean="0"/>
          </a:p>
          <a:p>
            <a:pPr lvl="2"/>
            <a:r>
              <a:rPr lang="es-MX" dirty="0" err="1" smtClean="0"/>
              <a:t>Go</a:t>
            </a:r>
            <a:r>
              <a:rPr lang="es-MX" dirty="0" smtClean="0"/>
              <a:t> back to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congress</a:t>
            </a:r>
            <a:r>
              <a:rPr lang="es-MX" dirty="0" smtClean="0"/>
              <a:t> and </a:t>
            </a:r>
            <a:r>
              <a:rPr lang="es-MX" dirty="0" err="1" smtClean="0"/>
              <a:t>ask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more </a:t>
            </a:r>
            <a:r>
              <a:rPr lang="es-MX" dirty="0" err="1" smtClean="0"/>
              <a:t>money</a:t>
            </a:r>
            <a:endParaRPr lang="es-MX" dirty="0" smtClean="0"/>
          </a:p>
          <a:p>
            <a:pPr lvl="2"/>
            <a:r>
              <a:rPr lang="es-MX" dirty="0" err="1" smtClean="0"/>
              <a:t>Go</a:t>
            </a:r>
            <a:r>
              <a:rPr lang="es-MX" dirty="0" smtClean="0"/>
              <a:t> </a:t>
            </a:r>
            <a:r>
              <a:rPr lang="es-MX" dirty="0" err="1" smtClean="0"/>
              <a:t>out</a:t>
            </a:r>
            <a:r>
              <a:rPr lang="es-MX" dirty="0" smtClean="0"/>
              <a:t> to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industry</a:t>
            </a:r>
            <a:r>
              <a:rPr lang="es-MX" dirty="0" smtClean="0"/>
              <a:t> to </a:t>
            </a:r>
            <a:r>
              <a:rPr lang="es-MX" dirty="0" err="1" smtClean="0"/>
              <a:t>ask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a </a:t>
            </a:r>
            <a:r>
              <a:rPr lang="es-MX" dirty="0" err="1" smtClean="0"/>
              <a:t>solution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5603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SCRUM case </a:t>
            </a:r>
            <a:r>
              <a:rPr lang="es-MX" dirty="0" err="1" smtClean="0"/>
              <a:t>study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2285998"/>
            <a:ext cx="9601200" cy="4572001"/>
          </a:xfrm>
        </p:spPr>
        <p:txBody>
          <a:bodyPr>
            <a:normAutofit/>
          </a:bodyPr>
          <a:lstStyle/>
          <a:p>
            <a:r>
              <a:rPr lang="es-MX" dirty="0" err="1" smtClean="0"/>
              <a:t>What</a:t>
            </a:r>
            <a:r>
              <a:rPr lang="es-MX" dirty="0" smtClean="0"/>
              <a:t> </a:t>
            </a:r>
            <a:r>
              <a:rPr lang="es-MX" dirty="0" err="1" smtClean="0"/>
              <a:t>was</a:t>
            </a:r>
            <a:r>
              <a:rPr lang="es-MX" dirty="0" smtClean="0"/>
              <a:t> </a:t>
            </a:r>
            <a:r>
              <a:rPr lang="es-MX" dirty="0" err="1" smtClean="0"/>
              <a:t>his</a:t>
            </a:r>
            <a:r>
              <a:rPr lang="es-MX" dirty="0" smtClean="0"/>
              <a:t> </a:t>
            </a:r>
            <a:r>
              <a:rPr lang="es-MX" dirty="0" err="1" smtClean="0"/>
              <a:t>solution</a:t>
            </a:r>
            <a:endParaRPr lang="es-MX" dirty="0" smtClean="0"/>
          </a:p>
          <a:p>
            <a:pPr lvl="1"/>
            <a:r>
              <a:rPr lang="es-MX" dirty="0" err="1" smtClean="0"/>
              <a:t>Went</a:t>
            </a:r>
            <a:r>
              <a:rPr lang="es-MX" dirty="0" smtClean="0"/>
              <a:t> </a:t>
            </a:r>
            <a:r>
              <a:rPr lang="es-MX" dirty="0" err="1" smtClean="0"/>
              <a:t>out</a:t>
            </a:r>
            <a:r>
              <a:rPr lang="es-MX" dirty="0" smtClean="0"/>
              <a:t> and </a:t>
            </a:r>
            <a:r>
              <a:rPr lang="es-MX" dirty="0" err="1" smtClean="0"/>
              <a:t>hire</a:t>
            </a:r>
            <a:r>
              <a:rPr lang="es-MX" dirty="0" smtClean="0"/>
              <a:t> </a:t>
            </a:r>
            <a:r>
              <a:rPr lang="es-MX" dirty="0" err="1" smtClean="0"/>
              <a:t>people</a:t>
            </a:r>
            <a:r>
              <a:rPr lang="es-MX" dirty="0" smtClean="0"/>
              <a:t> </a:t>
            </a:r>
            <a:r>
              <a:rPr lang="es-MX" dirty="0" err="1" smtClean="0"/>
              <a:t>from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civilian</a:t>
            </a:r>
            <a:r>
              <a:rPr lang="es-MX" dirty="0" smtClean="0"/>
              <a:t> sector</a:t>
            </a:r>
          </a:p>
          <a:p>
            <a:pPr lvl="2"/>
            <a:endParaRPr lang="es-MX" dirty="0" smtClean="0"/>
          </a:p>
          <a:p>
            <a:pPr lvl="2"/>
            <a:r>
              <a:rPr lang="es-MX" dirty="0" smtClean="0"/>
              <a:t>He </a:t>
            </a:r>
            <a:r>
              <a:rPr lang="es-MX" dirty="0" err="1" smtClean="0"/>
              <a:t>hired</a:t>
            </a:r>
            <a:r>
              <a:rPr lang="es-MX" dirty="0" smtClean="0"/>
              <a:t> to </a:t>
            </a:r>
            <a:r>
              <a:rPr lang="es-MX" dirty="0" err="1" smtClean="0"/>
              <a:t>agilist</a:t>
            </a:r>
            <a:r>
              <a:rPr lang="es-MX" dirty="0" smtClean="0"/>
              <a:t> </a:t>
            </a:r>
            <a:r>
              <a:rPr lang="es-MX" dirty="0" err="1" smtClean="0"/>
              <a:t>from</a:t>
            </a:r>
            <a:r>
              <a:rPr lang="es-MX" dirty="0" smtClean="0"/>
              <a:t> </a:t>
            </a:r>
            <a:r>
              <a:rPr lang="es-MX" dirty="0" err="1" smtClean="0"/>
              <a:t>Lehman</a:t>
            </a:r>
            <a:r>
              <a:rPr lang="es-MX" dirty="0" smtClean="0"/>
              <a:t> </a:t>
            </a:r>
            <a:r>
              <a:rPr lang="es-MX" dirty="0" err="1" smtClean="0"/>
              <a:t>Brothers</a:t>
            </a:r>
            <a:r>
              <a:rPr lang="es-MX" dirty="0" smtClean="0"/>
              <a:t> (Jeff Johnson –new CTO- and Chad </a:t>
            </a:r>
            <a:r>
              <a:rPr lang="es-MX" dirty="0" err="1" smtClean="0"/>
              <a:t>Fulghram</a:t>
            </a:r>
            <a:r>
              <a:rPr lang="es-MX" dirty="0" smtClean="0"/>
              <a:t> –new CIO-)</a:t>
            </a:r>
          </a:p>
          <a:p>
            <a:pPr lvl="2"/>
            <a:endParaRPr lang="es-MX" dirty="0" smtClean="0"/>
          </a:p>
          <a:p>
            <a:pPr lvl="2"/>
            <a:r>
              <a:rPr lang="es-MX" dirty="0" err="1" smtClean="0"/>
              <a:t>What</a:t>
            </a:r>
            <a:r>
              <a:rPr lang="es-MX" dirty="0" smtClean="0"/>
              <a:t> </a:t>
            </a:r>
            <a:r>
              <a:rPr lang="es-MX" dirty="0" err="1" smtClean="0"/>
              <a:t>they</a:t>
            </a:r>
            <a:r>
              <a:rPr lang="es-MX" dirty="0" smtClean="0"/>
              <a:t> </a:t>
            </a:r>
            <a:r>
              <a:rPr lang="es-MX" dirty="0" err="1" smtClean="0"/>
              <a:t>did</a:t>
            </a:r>
            <a:r>
              <a:rPr lang="es-MX" dirty="0"/>
              <a:t>:</a:t>
            </a:r>
            <a:endParaRPr lang="es-MX" dirty="0" smtClean="0"/>
          </a:p>
          <a:p>
            <a:pPr lvl="3"/>
            <a:r>
              <a:rPr lang="es-MX" dirty="0" smtClean="0"/>
              <a:t>Cancel </a:t>
            </a:r>
            <a:r>
              <a:rPr lang="es-MX" dirty="0" err="1" smtClean="0"/>
              <a:t>all</a:t>
            </a:r>
            <a:r>
              <a:rPr lang="es-MX" dirty="0" smtClean="0"/>
              <a:t> </a:t>
            </a:r>
            <a:r>
              <a:rPr lang="es-MX" dirty="0" err="1" smtClean="0"/>
              <a:t>outsourcing</a:t>
            </a:r>
            <a:r>
              <a:rPr lang="es-MX" dirty="0" smtClean="0"/>
              <a:t> </a:t>
            </a:r>
            <a:r>
              <a:rPr lang="es-MX" dirty="0" err="1" smtClean="0"/>
              <a:t>contracts</a:t>
            </a:r>
            <a:endParaRPr lang="es-MX" dirty="0" smtClean="0"/>
          </a:p>
          <a:p>
            <a:pPr lvl="3"/>
            <a:r>
              <a:rPr lang="es-MX" dirty="0" err="1" smtClean="0"/>
              <a:t>Pull</a:t>
            </a:r>
            <a:r>
              <a:rPr lang="es-MX" dirty="0" smtClean="0"/>
              <a:t> </a:t>
            </a:r>
            <a:r>
              <a:rPr lang="es-MX" dirty="0" err="1" smtClean="0"/>
              <a:t>all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development</a:t>
            </a:r>
            <a:r>
              <a:rPr lang="es-MX" dirty="0" smtClean="0"/>
              <a:t> back to FBI</a:t>
            </a:r>
          </a:p>
          <a:p>
            <a:pPr lvl="3"/>
            <a:r>
              <a:rPr lang="es-MX" dirty="0" err="1" smtClean="0"/>
              <a:t>Created</a:t>
            </a:r>
            <a:r>
              <a:rPr lang="es-MX" dirty="0" smtClean="0"/>
              <a:t> a </a:t>
            </a:r>
            <a:r>
              <a:rPr lang="es-MX" dirty="0" err="1" smtClean="0"/>
              <a:t>Scum</a:t>
            </a:r>
            <a:r>
              <a:rPr lang="es-MX" dirty="0" smtClean="0"/>
              <a:t> Studio in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basement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Hoover</a:t>
            </a:r>
            <a:r>
              <a:rPr lang="es-MX" dirty="0" smtClean="0"/>
              <a:t> </a:t>
            </a:r>
            <a:r>
              <a:rPr lang="es-MX" dirty="0" err="1" smtClean="0"/>
              <a:t>building</a:t>
            </a:r>
            <a:r>
              <a:rPr lang="es-MX" dirty="0" smtClean="0"/>
              <a:t> (a </a:t>
            </a:r>
            <a:r>
              <a:rPr lang="es-MX" dirty="0" err="1" smtClean="0"/>
              <a:t>focused</a:t>
            </a:r>
            <a:r>
              <a:rPr lang="es-MX" dirty="0" smtClean="0"/>
              <a:t> </a:t>
            </a:r>
            <a:r>
              <a:rPr lang="es-MX" dirty="0" err="1" smtClean="0"/>
              <a:t>team</a:t>
            </a:r>
            <a:r>
              <a:rPr lang="es-MX" dirty="0" smtClean="0"/>
              <a:t> </a:t>
            </a:r>
            <a:r>
              <a:rPr lang="es-MX" dirty="0" err="1" smtClean="0"/>
              <a:t>work</a:t>
            </a:r>
            <a:r>
              <a:rPr lang="es-MX" dirty="0" smtClean="0"/>
              <a:t>)</a:t>
            </a:r>
          </a:p>
          <a:p>
            <a:pPr lvl="3"/>
            <a:r>
              <a:rPr lang="es-MX" dirty="0" err="1" smtClean="0"/>
              <a:t>Reduced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staff </a:t>
            </a:r>
            <a:r>
              <a:rPr lang="es-MX" dirty="0" err="1" smtClean="0"/>
              <a:t>from</a:t>
            </a:r>
            <a:r>
              <a:rPr lang="es-MX" dirty="0" smtClean="0"/>
              <a:t> 400 </a:t>
            </a:r>
            <a:r>
              <a:rPr lang="es-MX" dirty="0" err="1" smtClean="0"/>
              <a:t>contractors</a:t>
            </a:r>
            <a:r>
              <a:rPr lang="es-MX" dirty="0" smtClean="0"/>
              <a:t> to 40 </a:t>
            </a:r>
            <a:r>
              <a:rPr lang="es-MX" dirty="0" err="1" smtClean="0"/>
              <a:t>FTEs</a:t>
            </a:r>
            <a:endParaRPr lang="es-MX" dirty="0" smtClean="0"/>
          </a:p>
          <a:p>
            <a:pPr lvl="3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883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SCRUM case </a:t>
            </a:r>
            <a:r>
              <a:rPr lang="es-MX" dirty="0" err="1" smtClean="0"/>
              <a:t>study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572001"/>
          </a:xfrm>
        </p:spPr>
        <p:txBody>
          <a:bodyPr>
            <a:normAutofit fontScale="85000" lnSpcReduction="20000"/>
          </a:bodyPr>
          <a:lstStyle/>
          <a:p>
            <a:r>
              <a:rPr lang="es-MX" dirty="0" err="1" smtClean="0"/>
              <a:t>Finally</a:t>
            </a:r>
            <a:r>
              <a:rPr lang="es-MX" dirty="0" smtClean="0"/>
              <a:t> </a:t>
            </a:r>
            <a:r>
              <a:rPr lang="es-MX" dirty="0" err="1" smtClean="0"/>
              <a:t>what</a:t>
            </a:r>
            <a:r>
              <a:rPr lang="es-MX" dirty="0" smtClean="0"/>
              <a:t> </a:t>
            </a:r>
            <a:r>
              <a:rPr lang="es-MX" dirty="0" err="1" smtClean="0"/>
              <a:t>happened</a:t>
            </a:r>
            <a:r>
              <a:rPr lang="es-MX" dirty="0" smtClean="0"/>
              <a:t>?</a:t>
            </a:r>
          </a:p>
          <a:p>
            <a:pPr lvl="1"/>
            <a:endParaRPr lang="es-MX" dirty="0" smtClean="0"/>
          </a:p>
          <a:p>
            <a:pPr lvl="1"/>
            <a:r>
              <a:rPr lang="es-MX" dirty="0" err="1" smtClean="0"/>
              <a:t>All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development</a:t>
            </a:r>
            <a:r>
              <a:rPr lang="es-MX" dirty="0" smtClean="0"/>
              <a:t> </a:t>
            </a:r>
            <a:r>
              <a:rPr lang="es-MX" dirty="0" err="1" smtClean="0"/>
              <a:t>occured</a:t>
            </a:r>
            <a:r>
              <a:rPr lang="es-MX" dirty="0" smtClean="0"/>
              <a:t> in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Scrum</a:t>
            </a:r>
            <a:r>
              <a:rPr lang="es-MX" dirty="0" smtClean="0"/>
              <a:t> Studio</a:t>
            </a:r>
          </a:p>
          <a:p>
            <a:pPr lvl="1"/>
            <a:endParaRPr lang="es-MX" dirty="0" smtClean="0"/>
          </a:p>
          <a:p>
            <a:pPr lvl="1"/>
            <a:r>
              <a:rPr lang="es-MX" dirty="0" err="1" smtClean="0"/>
              <a:t>The</a:t>
            </a:r>
            <a:r>
              <a:rPr lang="es-MX" dirty="0" smtClean="0"/>
              <a:t> software </a:t>
            </a:r>
            <a:r>
              <a:rPr lang="es-MX" dirty="0" err="1" smtClean="0"/>
              <a:t>was</a:t>
            </a:r>
            <a:r>
              <a:rPr lang="es-MX" dirty="0" smtClean="0"/>
              <a:t> </a:t>
            </a:r>
            <a:r>
              <a:rPr lang="es-MX" dirty="0" err="1" smtClean="0"/>
              <a:t>completed</a:t>
            </a:r>
            <a:r>
              <a:rPr lang="es-MX" dirty="0" smtClean="0"/>
              <a:t> in 2011</a:t>
            </a:r>
          </a:p>
          <a:p>
            <a:pPr lvl="1"/>
            <a:endParaRPr lang="es-MX" dirty="0" smtClean="0"/>
          </a:p>
          <a:p>
            <a:pPr lvl="1"/>
            <a:r>
              <a:rPr lang="es-MX" dirty="0" smtClean="0"/>
              <a:t>30 </a:t>
            </a:r>
            <a:r>
              <a:rPr lang="es-MX" dirty="0" err="1" smtClean="0"/>
              <a:t>millions</a:t>
            </a:r>
            <a:r>
              <a:rPr lang="es-MX" dirty="0" smtClean="0"/>
              <a:t> </a:t>
            </a:r>
            <a:r>
              <a:rPr lang="es-MX" dirty="0" err="1" smtClean="0"/>
              <a:t>was</a:t>
            </a:r>
            <a:r>
              <a:rPr lang="es-MX" dirty="0" smtClean="0"/>
              <a:t> </a:t>
            </a:r>
            <a:r>
              <a:rPr lang="es-MX" dirty="0" err="1" smtClean="0"/>
              <a:t>spent</a:t>
            </a:r>
            <a:r>
              <a:rPr lang="es-MX" dirty="0" smtClean="0"/>
              <a:t> </a:t>
            </a:r>
            <a:r>
              <a:rPr lang="es-MX" dirty="0" err="1" smtClean="0"/>
              <a:t>since</a:t>
            </a:r>
            <a:r>
              <a:rPr lang="es-MX" dirty="0" smtClean="0"/>
              <a:t> </a:t>
            </a:r>
            <a:r>
              <a:rPr lang="es-MX" dirty="0" err="1" smtClean="0"/>
              <a:t>they</a:t>
            </a:r>
            <a:r>
              <a:rPr lang="es-MX" dirty="0" smtClean="0"/>
              <a:t> </a:t>
            </a:r>
            <a:r>
              <a:rPr lang="es-MX" dirty="0" err="1" smtClean="0"/>
              <a:t>took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reins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Project</a:t>
            </a:r>
          </a:p>
          <a:p>
            <a:pPr lvl="1"/>
            <a:endParaRPr lang="es-MX" dirty="0"/>
          </a:p>
          <a:p>
            <a:pPr lvl="1"/>
            <a:r>
              <a:rPr lang="es-MX" dirty="0" smtClean="0"/>
              <a:t>In 2012 </a:t>
            </a:r>
            <a:r>
              <a:rPr lang="es-MX" dirty="0" err="1" smtClean="0"/>
              <a:t>Sentinnel</a:t>
            </a:r>
            <a:r>
              <a:rPr lang="es-MX" dirty="0" smtClean="0"/>
              <a:t> </a:t>
            </a:r>
            <a:r>
              <a:rPr lang="es-MX" dirty="0" err="1" smtClean="0"/>
              <a:t>was</a:t>
            </a:r>
            <a:r>
              <a:rPr lang="es-MX" dirty="0" smtClean="0"/>
              <a:t> </a:t>
            </a:r>
            <a:r>
              <a:rPr lang="es-MX" dirty="0" err="1" smtClean="0"/>
              <a:t>ready</a:t>
            </a:r>
            <a:r>
              <a:rPr lang="es-MX" dirty="0" smtClean="0"/>
              <a:t> to </a:t>
            </a:r>
            <a:r>
              <a:rPr lang="es-MX" dirty="0" err="1" smtClean="0"/>
              <a:t>go</a:t>
            </a:r>
            <a:endParaRPr lang="es-MX" dirty="0" smtClean="0"/>
          </a:p>
          <a:p>
            <a:pPr lvl="2"/>
            <a:r>
              <a:rPr lang="es-MX" dirty="0" err="1" smtClean="0"/>
              <a:t>But</a:t>
            </a:r>
            <a:r>
              <a:rPr lang="es-MX" dirty="0" smtClean="0"/>
              <a:t> </a:t>
            </a:r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dirty="0" err="1" smtClean="0"/>
              <a:t>was</a:t>
            </a:r>
            <a:r>
              <a:rPr lang="es-MX" dirty="0" smtClean="0"/>
              <a:t> </a:t>
            </a:r>
            <a:r>
              <a:rPr lang="es-MX" dirty="0" err="1" smtClean="0"/>
              <a:t>not</a:t>
            </a:r>
            <a:r>
              <a:rPr lang="es-MX" dirty="0" smtClean="0"/>
              <a:t> </a:t>
            </a:r>
            <a:r>
              <a:rPr lang="es-MX" dirty="0" err="1" smtClean="0"/>
              <a:t>go</a:t>
            </a:r>
            <a:r>
              <a:rPr lang="es-MX" dirty="0" smtClean="0"/>
              <a:t> </a:t>
            </a:r>
            <a:r>
              <a:rPr lang="es-MX" dirty="0" err="1" smtClean="0"/>
              <a:t>live</a:t>
            </a:r>
            <a:r>
              <a:rPr lang="es-MX" dirty="0" smtClean="0"/>
              <a:t> </a:t>
            </a:r>
            <a:r>
              <a:rPr lang="es-MX" dirty="0" err="1" smtClean="0"/>
              <a:t>since</a:t>
            </a:r>
            <a:r>
              <a:rPr lang="es-MX" dirty="0" smtClean="0"/>
              <a:t> </a:t>
            </a:r>
            <a:r>
              <a:rPr lang="es-MX" dirty="0" err="1" smtClean="0"/>
              <a:t>they</a:t>
            </a:r>
            <a:r>
              <a:rPr lang="es-MX" dirty="0" smtClean="0"/>
              <a:t> </a:t>
            </a:r>
            <a:r>
              <a:rPr lang="es-MX" dirty="0" err="1" smtClean="0"/>
              <a:t>were</a:t>
            </a:r>
            <a:r>
              <a:rPr lang="es-MX" dirty="0" smtClean="0"/>
              <a:t> </a:t>
            </a:r>
            <a:r>
              <a:rPr lang="es-MX" dirty="0" err="1" smtClean="0"/>
              <a:t>waiting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proprietary</a:t>
            </a:r>
            <a:r>
              <a:rPr lang="es-MX" dirty="0" smtClean="0"/>
              <a:t> hardware to </a:t>
            </a:r>
            <a:r>
              <a:rPr lang="es-MX" dirty="0" err="1" smtClean="0"/>
              <a:t>ship</a:t>
            </a:r>
            <a:endParaRPr lang="es-MX" dirty="0" smtClean="0"/>
          </a:p>
          <a:p>
            <a:pPr lvl="2"/>
            <a:endParaRPr lang="es-MX" dirty="0"/>
          </a:p>
          <a:p>
            <a:pPr lvl="1"/>
            <a:r>
              <a:rPr lang="es-MX" dirty="0" smtClean="0"/>
              <a:t>In </a:t>
            </a:r>
            <a:r>
              <a:rPr lang="es-MX" dirty="0" err="1" smtClean="0"/>
              <a:t>mid</a:t>
            </a:r>
            <a:r>
              <a:rPr lang="es-MX" dirty="0" smtClean="0"/>
              <a:t> 2012 a </a:t>
            </a:r>
            <a:r>
              <a:rPr lang="es-MX" dirty="0" err="1" smtClean="0"/>
              <a:t>public</a:t>
            </a:r>
            <a:r>
              <a:rPr lang="es-MX" dirty="0" smtClean="0"/>
              <a:t> </a:t>
            </a:r>
            <a:r>
              <a:rPr lang="es-MX" dirty="0" err="1" smtClean="0"/>
              <a:t>demonstration</a:t>
            </a:r>
            <a:r>
              <a:rPr lang="es-MX" dirty="0" smtClean="0"/>
              <a:t> of </a:t>
            </a:r>
            <a:r>
              <a:rPr lang="es-MX" dirty="0" err="1" smtClean="0"/>
              <a:t>Sentinnel</a:t>
            </a:r>
            <a:r>
              <a:rPr lang="es-MX" dirty="0" smtClean="0"/>
              <a:t> </a:t>
            </a:r>
            <a:r>
              <a:rPr lang="es-MX" dirty="0" err="1" smtClean="0"/>
              <a:t>was</a:t>
            </a:r>
            <a:r>
              <a:rPr lang="es-MX" dirty="0" smtClean="0"/>
              <a:t> done</a:t>
            </a:r>
          </a:p>
          <a:p>
            <a:pPr lvl="1"/>
            <a:endParaRPr lang="es-MX" dirty="0"/>
          </a:p>
          <a:p>
            <a:pPr lvl="1"/>
            <a:r>
              <a:rPr lang="es-MX" dirty="0" smtClean="0"/>
              <a:t>A </a:t>
            </a:r>
            <a:r>
              <a:rPr lang="es-MX" dirty="0" err="1" smtClean="0"/>
              <a:t>book</a:t>
            </a:r>
            <a:r>
              <a:rPr lang="es-MX" dirty="0" smtClean="0"/>
              <a:t> </a:t>
            </a:r>
            <a:r>
              <a:rPr lang="es-MX" dirty="0" err="1" smtClean="0"/>
              <a:t>was</a:t>
            </a:r>
            <a:r>
              <a:rPr lang="es-MX" dirty="0" smtClean="0"/>
              <a:t> </a:t>
            </a:r>
            <a:r>
              <a:rPr lang="es-MX" dirty="0" err="1" smtClean="0"/>
              <a:t>published</a:t>
            </a:r>
            <a:r>
              <a:rPr lang="es-MX" dirty="0" smtClean="0"/>
              <a:t>:</a:t>
            </a:r>
          </a:p>
          <a:p>
            <a:pPr lvl="2"/>
            <a:r>
              <a:rPr lang="es-MX" dirty="0" smtClean="0"/>
              <a:t>Software in 30 </a:t>
            </a:r>
            <a:r>
              <a:rPr lang="es-MX" dirty="0" err="1" smtClean="0"/>
              <a:t>days</a:t>
            </a:r>
            <a:r>
              <a:rPr lang="es-MX" dirty="0" smtClean="0"/>
              <a:t> (Ken </a:t>
            </a:r>
            <a:r>
              <a:rPr lang="es-MX" dirty="0" err="1" smtClean="0"/>
              <a:t>Schwaber</a:t>
            </a:r>
            <a:r>
              <a:rPr lang="es-MX" dirty="0" smtClean="0"/>
              <a:t> and Jeff Sutherland –</a:t>
            </a:r>
            <a:r>
              <a:rPr lang="es-MX" dirty="0" err="1" smtClean="0"/>
              <a:t>scrum</a:t>
            </a:r>
            <a:r>
              <a:rPr lang="es-MX" dirty="0" smtClean="0"/>
              <a:t> </a:t>
            </a:r>
            <a:r>
              <a:rPr lang="es-MX" dirty="0" err="1" smtClean="0"/>
              <a:t>creators</a:t>
            </a:r>
            <a:r>
              <a:rPr lang="es-MX" dirty="0" smtClean="0"/>
              <a:t>-)</a:t>
            </a:r>
          </a:p>
          <a:p>
            <a:pPr lvl="2"/>
            <a:r>
              <a:rPr lang="es-MX" dirty="0" err="1" smtClean="0"/>
              <a:t>They</a:t>
            </a:r>
            <a:r>
              <a:rPr lang="es-MX" dirty="0" smtClean="0"/>
              <a:t> </a:t>
            </a:r>
            <a:r>
              <a:rPr lang="es-MX" dirty="0" err="1" smtClean="0"/>
              <a:t>detailed</a:t>
            </a:r>
            <a:r>
              <a:rPr lang="es-MX" dirty="0" smtClean="0"/>
              <a:t> </a:t>
            </a:r>
            <a:r>
              <a:rPr lang="es-MX" dirty="0" err="1" smtClean="0"/>
              <a:t>much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work</a:t>
            </a:r>
            <a:r>
              <a:rPr lang="es-MX" dirty="0" smtClean="0"/>
              <a:t> done at FBI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Sentinnel</a:t>
            </a:r>
            <a:r>
              <a:rPr lang="es-MX" dirty="0" smtClean="0"/>
              <a:t> </a:t>
            </a:r>
            <a:r>
              <a:rPr lang="es-MX" dirty="0" err="1" smtClean="0"/>
              <a:t>project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76650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SCRUM case </a:t>
            </a:r>
            <a:r>
              <a:rPr lang="es-MX" dirty="0" err="1" smtClean="0"/>
              <a:t>study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572000"/>
          </a:xfrm>
        </p:spPr>
        <p:txBody>
          <a:bodyPr>
            <a:normAutofit lnSpcReduction="10000"/>
          </a:bodyPr>
          <a:lstStyle/>
          <a:p>
            <a:r>
              <a:rPr lang="es-MX" dirty="0" err="1" smtClean="0"/>
              <a:t>Conclusions</a:t>
            </a:r>
            <a:r>
              <a:rPr lang="es-MX" dirty="0" smtClean="0"/>
              <a:t> of </a:t>
            </a:r>
            <a:r>
              <a:rPr lang="es-MX" dirty="0" err="1" smtClean="0"/>
              <a:t>Sentinnel</a:t>
            </a:r>
            <a:r>
              <a:rPr lang="es-MX" dirty="0" smtClean="0"/>
              <a:t>:</a:t>
            </a:r>
          </a:p>
          <a:p>
            <a:pPr lvl="1"/>
            <a:r>
              <a:rPr lang="es-MX" dirty="0" smtClean="0"/>
              <a:t>“as of </a:t>
            </a:r>
            <a:r>
              <a:rPr lang="es-MX" dirty="0" err="1" smtClean="0"/>
              <a:t>august</a:t>
            </a:r>
            <a:r>
              <a:rPr lang="es-MX" dirty="0" smtClean="0"/>
              <a:t> 2011, </a:t>
            </a:r>
            <a:r>
              <a:rPr lang="es-MX" dirty="0" err="1" smtClean="0"/>
              <a:t>the</a:t>
            </a:r>
            <a:r>
              <a:rPr lang="es-MX" dirty="0" smtClean="0"/>
              <a:t> FBI </a:t>
            </a:r>
            <a:r>
              <a:rPr lang="es-MX" dirty="0" err="1" smtClean="0"/>
              <a:t>was</a:t>
            </a:r>
            <a:r>
              <a:rPr lang="es-MX" dirty="0" smtClean="0"/>
              <a:t> </a:t>
            </a:r>
            <a:r>
              <a:rPr lang="es-MX" dirty="0" err="1" smtClean="0"/>
              <a:t>spending</a:t>
            </a:r>
            <a:r>
              <a:rPr lang="es-MX" dirty="0" smtClean="0"/>
              <a:t> </a:t>
            </a:r>
            <a:r>
              <a:rPr lang="es-MX" dirty="0" err="1" smtClean="0"/>
              <a:t>significantly</a:t>
            </a:r>
            <a:r>
              <a:rPr lang="es-MX" dirty="0" smtClean="0"/>
              <a:t> </a:t>
            </a:r>
            <a:r>
              <a:rPr lang="es-MX" dirty="0" err="1" smtClean="0"/>
              <a:t>fewer</a:t>
            </a:r>
            <a:r>
              <a:rPr lang="es-MX" dirty="0" smtClean="0"/>
              <a:t> </a:t>
            </a:r>
            <a:r>
              <a:rPr lang="es-MX" dirty="0" err="1" smtClean="0"/>
              <a:t>dollars</a:t>
            </a:r>
            <a:r>
              <a:rPr lang="es-MX" dirty="0" smtClean="0"/>
              <a:t> per </a:t>
            </a:r>
            <a:r>
              <a:rPr lang="es-MX" dirty="0" err="1" smtClean="0"/>
              <a:t>month</a:t>
            </a:r>
            <a:r>
              <a:rPr lang="es-MX" dirty="0" smtClean="0"/>
              <a:t> </a:t>
            </a:r>
            <a:r>
              <a:rPr lang="es-MX" dirty="0" err="1" smtClean="0"/>
              <a:t>than</a:t>
            </a:r>
            <a:r>
              <a:rPr lang="es-MX" dirty="0" smtClean="0"/>
              <a:t> </a:t>
            </a:r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dirty="0" err="1" smtClean="0"/>
              <a:t>had</a:t>
            </a:r>
            <a:r>
              <a:rPr lang="es-MX" dirty="0" smtClean="0"/>
              <a:t> </a:t>
            </a:r>
            <a:r>
              <a:rPr lang="es-MX" dirty="0" err="1" smtClean="0"/>
              <a:t>when</a:t>
            </a:r>
            <a:r>
              <a:rPr lang="es-MX" dirty="0" smtClean="0"/>
              <a:t> </a:t>
            </a:r>
            <a:r>
              <a:rPr lang="es-MX" dirty="0" err="1" smtClean="0"/>
              <a:t>Lockheed</a:t>
            </a:r>
            <a:r>
              <a:rPr lang="es-MX" dirty="0" smtClean="0"/>
              <a:t> Martin </a:t>
            </a:r>
            <a:r>
              <a:rPr lang="es-MX" dirty="0" err="1" smtClean="0"/>
              <a:t>was</a:t>
            </a:r>
            <a:r>
              <a:rPr lang="es-MX" dirty="0" smtClean="0"/>
              <a:t> </a:t>
            </a:r>
            <a:r>
              <a:rPr lang="es-MX" dirty="0" err="1" smtClean="0"/>
              <a:t>primarily</a:t>
            </a:r>
            <a:r>
              <a:rPr lang="es-MX" dirty="0" smtClean="0"/>
              <a:t> responsable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development</a:t>
            </a:r>
            <a:r>
              <a:rPr lang="es-MX" dirty="0" smtClean="0"/>
              <a:t> of </a:t>
            </a:r>
            <a:r>
              <a:rPr lang="es-MX" dirty="0" err="1" smtClean="0"/>
              <a:t>Sentinel</a:t>
            </a:r>
            <a:r>
              <a:rPr lang="es-MX" dirty="0" smtClean="0"/>
              <a:t>”, </a:t>
            </a:r>
            <a:r>
              <a:rPr lang="es-MX" i="0" dirty="0" err="1" smtClean="0"/>
              <a:t>The</a:t>
            </a:r>
            <a:r>
              <a:rPr lang="es-MX" i="0" dirty="0" smtClean="0"/>
              <a:t> Inspector General of </a:t>
            </a:r>
            <a:r>
              <a:rPr lang="es-MX" i="0" dirty="0" err="1" smtClean="0"/>
              <a:t>the</a:t>
            </a:r>
            <a:r>
              <a:rPr lang="es-MX" i="0" dirty="0" smtClean="0"/>
              <a:t> </a:t>
            </a:r>
            <a:r>
              <a:rPr lang="es-MX" i="0" dirty="0" err="1" smtClean="0"/>
              <a:t>United</a:t>
            </a:r>
            <a:r>
              <a:rPr lang="es-MX" i="0" dirty="0" smtClean="0"/>
              <a:t> </a:t>
            </a:r>
            <a:r>
              <a:rPr lang="es-MX" i="0" dirty="0" err="1" smtClean="0"/>
              <a:t>States</a:t>
            </a:r>
            <a:endParaRPr lang="es-MX" i="0" dirty="0" smtClean="0"/>
          </a:p>
          <a:p>
            <a:pPr lvl="1"/>
            <a:endParaRPr lang="es-MX" i="0" dirty="0" smtClean="0"/>
          </a:p>
          <a:p>
            <a:pPr lvl="1"/>
            <a:r>
              <a:rPr lang="es-MX" i="0" dirty="0" err="1" smtClean="0"/>
              <a:t>From</a:t>
            </a:r>
            <a:r>
              <a:rPr lang="es-MX" i="0" dirty="0" smtClean="0"/>
              <a:t> 13 to 15 </a:t>
            </a:r>
            <a:r>
              <a:rPr lang="es-MX" i="0" dirty="0" err="1" smtClean="0"/>
              <a:t>years</a:t>
            </a:r>
            <a:r>
              <a:rPr lang="es-MX" i="0" dirty="0" smtClean="0"/>
              <a:t> </a:t>
            </a:r>
            <a:r>
              <a:rPr lang="es-MX" i="0" dirty="0" err="1" smtClean="0"/>
              <a:t>lost</a:t>
            </a:r>
            <a:r>
              <a:rPr lang="es-MX" i="0" dirty="0" smtClean="0"/>
              <a:t> </a:t>
            </a:r>
            <a:r>
              <a:rPr lang="es-MX" i="0" dirty="0" err="1" smtClean="0"/>
              <a:t>because</a:t>
            </a:r>
            <a:r>
              <a:rPr lang="es-MX" i="0" dirty="0" smtClean="0"/>
              <a:t> of a </a:t>
            </a:r>
            <a:r>
              <a:rPr lang="es-MX" i="0" dirty="0" err="1" smtClean="0"/>
              <a:t>bad</a:t>
            </a:r>
            <a:r>
              <a:rPr lang="es-MX" i="0" dirty="0" smtClean="0"/>
              <a:t> </a:t>
            </a:r>
            <a:r>
              <a:rPr lang="es-MX" i="0" dirty="0" err="1" smtClean="0"/>
              <a:t>planning</a:t>
            </a:r>
            <a:endParaRPr lang="es-MX" i="0" dirty="0" smtClean="0"/>
          </a:p>
          <a:p>
            <a:pPr lvl="1"/>
            <a:endParaRPr lang="es-MX" i="0" dirty="0" smtClean="0"/>
          </a:p>
          <a:p>
            <a:pPr lvl="1"/>
            <a:r>
              <a:rPr lang="es-MX" i="0" dirty="0" smtClean="0"/>
              <a:t>Agile and SCRUM are </a:t>
            </a:r>
            <a:r>
              <a:rPr lang="es-MX" i="0" dirty="0" err="1" smtClean="0"/>
              <a:t>functional</a:t>
            </a:r>
            <a:r>
              <a:rPr lang="es-MX" i="0" dirty="0" smtClean="0"/>
              <a:t> </a:t>
            </a:r>
            <a:r>
              <a:rPr lang="es-MX" i="0" dirty="0" err="1" smtClean="0"/>
              <a:t>even</a:t>
            </a:r>
            <a:r>
              <a:rPr lang="es-MX" i="0" dirty="0" smtClean="0"/>
              <a:t> </a:t>
            </a:r>
            <a:r>
              <a:rPr lang="es-MX" i="0" dirty="0" err="1" smtClean="0"/>
              <a:t>within</a:t>
            </a:r>
            <a:r>
              <a:rPr lang="es-MX" i="0" dirty="0" smtClean="0"/>
              <a:t> a plan drive </a:t>
            </a:r>
            <a:r>
              <a:rPr lang="es-MX" i="0" dirty="0" err="1" smtClean="0"/>
              <a:t>organization</a:t>
            </a:r>
            <a:endParaRPr lang="es-MX" i="0" dirty="0" smtClean="0"/>
          </a:p>
          <a:p>
            <a:pPr lvl="1"/>
            <a:endParaRPr lang="es-MX" i="0" dirty="0" smtClean="0"/>
          </a:p>
          <a:p>
            <a:pPr lvl="1"/>
            <a:r>
              <a:rPr lang="es-MX" i="0" dirty="0" smtClean="0"/>
              <a:t>SCRUM </a:t>
            </a:r>
            <a:r>
              <a:rPr lang="es-MX" i="0" dirty="0" err="1" smtClean="0"/>
              <a:t>teams</a:t>
            </a:r>
            <a:r>
              <a:rPr lang="es-MX" i="0" dirty="0" smtClean="0"/>
              <a:t> are </a:t>
            </a:r>
            <a:r>
              <a:rPr lang="es-MX" i="0" dirty="0" err="1" smtClean="0"/>
              <a:t>able</a:t>
            </a:r>
            <a:r>
              <a:rPr lang="es-MX" i="0" dirty="0" smtClean="0"/>
              <a:t> to </a:t>
            </a:r>
            <a:r>
              <a:rPr lang="es-MX" i="0" dirty="0" err="1" smtClean="0"/>
              <a:t>appropriately</a:t>
            </a:r>
            <a:r>
              <a:rPr lang="es-MX" i="0" dirty="0" smtClean="0"/>
              <a:t> </a:t>
            </a:r>
            <a:r>
              <a:rPr lang="es-MX" i="0" dirty="0" err="1" smtClean="0"/>
              <a:t>serve</a:t>
            </a:r>
            <a:r>
              <a:rPr lang="es-MX" i="0" dirty="0" smtClean="0"/>
              <a:t> </a:t>
            </a:r>
            <a:r>
              <a:rPr lang="es-MX" i="0" dirty="0" err="1" smtClean="0"/>
              <a:t>all</a:t>
            </a:r>
            <a:r>
              <a:rPr lang="es-MX" i="0" dirty="0" smtClean="0"/>
              <a:t> </a:t>
            </a:r>
            <a:r>
              <a:rPr lang="es-MX" i="0" dirty="0" err="1" smtClean="0"/>
              <a:t>regulatory</a:t>
            </a:r>
            <a:r>
              <a:rPr lang="es-MX" i="0" dirty="0" smtClean="0"/>
              <a:t> and </a:t>
            </a:r>
            <a:r>
              <a:rPr lang="es-MX" i="0" dirty="0" err="1" smtClean="0"/>
              <a:t>security</a:t>
            </a:r>
            <a:r>
              <a:rPr lang="es-MX" i="0" dirty="0" smtClean="0"/>
              <a:t> </a:t>
            </a:r>
            <a:r>
              <a:rPr lang="es-MX" i="0" dirty="0" err="1" smtClean="0"/>
              <a:t>issues</a:t>
            </a:r>
            <a:r>
              <a:rPr lang="es-MX" i="0" dirty="0" smtClean="0"/>
              <a:t> in a </a:t>
            </a:r>
            <a:r>
              <a:rPr lang="es-MX" i="0" dirty="0" err="1" smtClean="0"/>
              <a:t>goverment</a:t>
            </a:r>
            <a:r>
              <a:rPr lang="es-MX" i="0" dirty="0" smtClean="0"/>
              <a:t> </a:t>
            </a:r>
            <a:r>
              <a:rPr lang="es-MX" i="0" dirty="0" err="1" smtClean="0"/>
              <a:t>organization</a:t>
            </a:r>
            <a:endParaRPr lang="es-MX" i="0" dirty="0" smtClean="0"/>
          </a:p>
          <a:p>
            <a:pPr lvl="1"/>
            <a:endParaRPr lang="es-MX" i="0" dirty="0" smtClean="0"/>
          </a:p>
          <a:p>
            <a:pPr lvl="1"/>
            <a:r>
              <a:rPr lang="es-MX" i="0" dirty="0" smtClean="0"/>
              <a:t>SCRUM </a:t>
            </a:r>
            <a:r>
              <a:rPr lang="es-MX" i="0" dirty="0" err="1" smtClean="0"/>
              <a:t>allows</a:t>
            </a:r>
            <a:r>
              <a:rPr lang="es-MX" i="0" dirty="0" smtClean="0"/>
              <a:t> to </a:t>
            </a:r>
            <a:r>
              <a:rPr lang="es-MX" i="0" dirty="0" err="1" smtClean="0"/>
              <a:t>ship</a:t>
            </a:r>
            <a:r>
              <a:rPr lang="es-MX" i="0" dirty="0" smtClean="0"/>
              <a:t> </a:t>
            </a:r>
            <a:r>
              <a:rPr lang="es-MX" i="0" dirty="0" err="1" smtClean="0"/>
              <a:t>projects</a:t>
            </a:r>
            <a:r>
              <a:rPr lang="es-MX" i="0" dirty="0" smtClean="0"/>
              <a:t> a </a:t>
            </a:r>
            <a:r>
              <a:rPr lang="es-MX" i="0" dirty="0" err="1" smtClean="0"/>
              <a:t>lot</a:t>
            </a:r>
            <a:r>
              <a:rPr lang="es-MX" i="0" dirty="0" smtClean="0"/>
              <a:t> </a:t>
            </a:r>
            <a:r>
              <a:rPr lang="es-MX" i="0" dirty="0" err="1" smtClean="0"/>
              <a:t>sooner</a:t>
            </a:r>
            <a:r>
              <a:rPr lang="es-MX" i="0" dirty="0" smtClean="0"/>
              <a:t> </a:t>
            </a:r>
            <a:r>
              <a:rPr lang="es-MX" i="0" dirty="0" err="1" smtClean="0"/>
              <a:t>than</a:t>
            </a:r>
            <a:r>
              <a:rPr lang="es-MX" i="0" dirty="0" smtClean="0"/>
              <a:t> </a:t>
            </a:r>
            <a:r>
              <a:rPr lang="es-MX" i="0" dirty="0" err="1" smtClean="0"/>
              <a:t>using</a:t>
            </a:r>
            <a:r>
              <a:rPr lang="es-MX" i="0" dirty="0" smtClean="0"/>
              <a:t> a plan </a:t>
            </a:r>
            <a:r>
              <a:rPr lang="es-MX" i="0" dirty="0" err="1" smtClean="0"/>
              <a:t>driven</a:t>
            </a:r>
            <a:r>
              <a:rPr lang="es-MX" i="0" dirty="0" smtClean="0"/>
              <a:t> </a:t>
            </a:r>
            <a:r>
              <a:rPr lang="es-MX" i="0" dirty="0" err="1" smtClean="0"/>
              <a:t>project</a:t>
            </a:r>
            <a:endParaRPr lang="es-MX" i="0" dirty="0"/>
          </a:p>
        </p:txBody>
      </p:sp>
    </p:spTree>
    <p:extLst>
      <p:ext uri="{BB962C8B-B14F-4D97-AF65-F5344CB8AC3E}">
        <p14:creationId xmlns:p14="http://schemas.microsoft.com/office/powerpoint/2010/main" val="287899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When</a:t>
            </a:r>
            <a:r>
              <a:rPr lang="es-MX" dirty="0" smtClean="0"/>
              <a:t> to </a:t>
            </a:r>
            <a:r>
              <a:rPr lang="es-MX" dirty="0" err="1" smtClean="0"/>
              <a:t>choose</a:t>
            </a:r>
            <a:r>
              <a:rPr lang="es-MX" dirty="0" smtClean="0"/>
              <a:t> SCRUM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If</a:t>
            </a:r>
            <a:r>
              <a:rPr lang="es-MX" dirty="0" smtClean="0"/>
              <a:t> </a:t>
            </a:r>
            <a:r>
              <a:rPr lang="es-MX" dirty="0" err="1" smtClean="0"/>
              <a:t>solving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following</a:t>
            </a:r>
            <a:r>
              <a:rPr lang="es-MX" dirty="0" smtClean="0"/>
              <a:t> </a:t>
            </a:r>
            <a:r>
              <a:rPr lang="es-MX" dirty="0" err="1" smtClean="0"/>
              <a:t>takes</a:t>
            </a:r>
            <a:r>
              <a:rPr lang="es-MX" dirty="0" smtClean="0"/>
              <a:t> </a:t>
            </a:r>
            <a:r>
              <a:rPr lang="es-MX" dirty="0" err="1" smtClean="0"/>
              <a:t>longer</a:t>
            </a:r>
            <a:r>
              <a:rPr lang="es-MX" dirty="0" smtClean="0"/>
              <a:t> </a:t>
            </a:r>
            <a:r>
              <a:rPr lang="es-MX" dirty="0" err="1" smtClean="0"/>
              <a:t>than</a:t>
            </a:r>
            <a:r>
              <a:rPr lang="es-MX" dirty="0" smtClean="0"/>
              <a:t> </a:t>
            </a:r>
            <a:r>
              <a:rPr lang="es-MX" dirty="0" err="1" smtClean="0"/>
              <a:t>expected</a:t>
            </a:r>
            <a:r>
              <a:rPr lang="es-MX" dirty="0" smtClean="0"/>
              <a:t>:</a:t>
            </a:r>
          </a:p>
          <a:p>
            <a:pPr lvl="1"/>
            <a:r>
              <a:rPr lang="es-MX" dirty="0" err="1" smtClean="0"/>
              <a:t>Planning</a:t>
            </a:r>
            <a:r>
              <a:rPr lang="es-MX" dirty="0" smtClean="0"/>
              <a:t> and </a:t>
            </a:r>
            <a:r>
              <a:rPr lang="es-MX" dirty="0" err="1" smtClean="0"/>
              <a:t>releasing</a:t>
            </a:r>
            <a:r>
              <a:rPr lang="es-MX" dirty="0" smtClean="0"/>
              <a:t> new </a:t>
            </a:r>
            <a:r>
              <a:rPr lang="es-MX" dirty="0" err="1" smtClean="0"/>
              <a:t>features</a:t>
            </a:r>
            <a:endParaRPr lang="es-MX" dirty="0" smtClean="0"/>
          </a:p>
          <a:p>
            <a:pPr lvl="1"/>
            <a:r>
              <a:rPr lang="es-MX" dirty="0" err="1" smtClean="0"/>
              <a:t>Creating</a:t>
            </a:r>
            <a:r>
              <a:rPr lang="es-MX" dirty="0" smtClean="0"/>
              <a:t> and </a:t>
            </a:r>
            <a:r>
              <a:rPr lang="es-MX" dirty="0" err="1" smtClean="0"/>
              <a:t>implementing</a:t>
            </a:r>
            <a:r>
              <a:rPr lang="es-MX" dirty="0" smtClean="0"/>
              <a:t> new </a:t>
            </a:r>
            <a:r>
              <a:rPr lang="es-MX" dirty="0" err="1" smtClean="0"/>
              <a:t>products</a:t>
            </a:r>
            <a:endParaRPr lang="es-MX" dirty="0" smtClean="0"/>
          </a:p>
          <a:p>
            <a:pPr lvl="1"/>
            <a:r>
              <a:rPr lang="es-MX" dirty="0" err="1" smtClean="0"/>
              <a:t>Changing</a:t>
            </a:r>
            <a:r>
              <a:rPr lang="es-MX" dirty="0" smtClean="0"/>
              <a:t> </a:t>
            </a:r>
            <a:r>
              <a:rPr lang="es-MX" dirty="0" err="1" smtClean="0"/>
              <a:t>our</a:t>
            </a:r>
            <a:r>
              <a:rPr lang="es-MX" dirty="0" smtClean="0"/>
              <a:t> </a:t>
            </a:r>
            <a:r>
              <a:rPr lang="es-MX" dirty="0" err="1" smtClean="0"/>
              <a:t>minds</a:t>
            </a:r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And </a:t>
            </a:r>
            <a:r>
              <a:rPr lang="es-MX" dirty="0" err="1" smtClean="0"/>
              <a:t>when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following</a:t>
            </a:r>
            <a:r>
              <a:rPr lang="es-MX" dirty="0" smtClean="0"/>
              <a:t> </a:t>
            </a:r>
            <a:r>
              <a:rPr lang="es-MX" dirty="0" err="1" smtClean="0"/>
              <a:t>list</a:t>
            </a:r>
            <a:r>
              <a:rPr lang="es-MX" dirty="0" smtClean="0"/>
              <a:t> </a:t>
            </a:r>
            <a:r>
              <a:rPr lang="es-MX" dirty="0" err="1" smtClean="0"/>
              <a:t>gets</a:t>
            </a:r>
            <a:r>
              <a:rPr lang="es-MX" dirty="0" smtClean="0"/>
              <a:t> </a:t>
            </a:r>
            <a:r>
              <a:rPr lang="es-MX" dirty="0" err="1" smtClean="0"/>
              <a:t>reduced</a:t>
            </a:r>
            <a:r>
              <a:rPr lang="es-MX" dirty="0" smtClean="0"/>
              <a:t>:</a:t>
            </a:r>
          </a:p>
          <a:p>
            <a:pPr lvl="1"/>
            <a:r>
              <a:rPr lang="es-MX" dirty="0" err="1" smtClean="0"/>
              <a:t>Quality</a:t>
            </a:r>
            <a:endParaRPr lang="es-MX" dirty="0" smtClean="0"/>
          </a:p>
          <a:p>
            <a:pPr lvl="1"/>
            <a:r>
              <a:rPr lang="es-MX" dirty="0" err="1" smtClean="0"/>
              <a:t>Customer</a:t>
            </a:r>
            <a:r>
              <a:rPr lang="es-MX" dirty="0" smtClean="0"/>
              <a:t> </a:t>
            </a:r>
            <a:r>
              <a:rPr lang="es-MX" dirty="0" err="1" smtClean="0"/>
              <a:t>relationship</a:t>
            </a:r>
            <a:r>
              <a:rPr lang="es-MX" dirty="0" smtClean="0"/>
              <a:t> and </a:t>
            </a:r>
            <a:r>
              <a:rPr lang="es-MX" dirty="0" err="1" smtClean="0"/>
              <a:t>loyalty</a:t>
            </a:r>
            <a:r>
              <a:rPr lang="es-MX" dirty="0" smtClean="0"/>
              <a:t> </a:t>
            </a:r>
          </a:p>
          <a:p>
            <a:pPr lvl="1"/>
            <a:r>
              <a:rPr lang="es-MX" dirty="0" err="1" smtClean="0"/>
              <a:t>Value</a:t>
            </a:r>
            <a:r>
              <a:rPr lang="es-MX" dirty="0" smtClean="0"/>
              <a:t> of </a:t>
            </a:r>
            <a:r>
              <a:rPr lang="es-MX" dirty="0" err="1" smtClean="0"/>
              <a:t>work</a:t>
            </a:r>
            <a:endParaRPr lang="es-MX" dirty="0" smtClean="0"/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2254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What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SCRUM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 smtClean="0"/>
              <a:t>“SCRUM </a:t>
            </a:r>
            <a:r>
              <a:rPr lang="es-MX" sz="2800" dirty="0" err="1" smtClean="0"/>
              <a:t>is</a:t>
            </a:r>
            <a:r>
              <a:rPr lang="es-MX" sz="2800" dirty="0" smtClean="0"/>
              <a:t> a </a:t>
            </a:r>
            <a:r>
              <a:rPr lang="es-MX" sz="2800" dirty="0" err="1" smtClean="0"/>
              <a:t>framework</a:t>
            </a:r>
            <a:r>
              <a:rPr lang="es-MX" sz="2800" dirty="0" smtClean="0"/>
              <a:t> </a:t>
            </a:r>
            <a:r>
              <a:rPr lang="es-MX" sz="2800" dirty="0" err="1" smtClean="0"/>
              <a:t>for</a:t>
            </a:r>
            <a:r>
              <a:rPr lang="es-MX" sz="2800" dirty="0" smtClean="0"/>
              <a:t> </a:t>
            </a:r>
            <a:r>
              <a:rPr lang="es-MX" sz="2800" dirty="0" err="1" smtClean="0"/>
              <a:t>developing</a:t>
            </a:r>
            <a:r>
              <a:rPr lang="es-MX" sz="2800" dirty="0" smtClean="0"/>
              <a:t> </a:t>
            </a:r>
            <a:r>
              <a:rPr lang="es-MX" sz="2800" dirty="0" err="1" smtClean="0"/>
              <a:t>complex</a:t>
            </a:r>
            <a:r>
              <a:rPr lang="es-MX" sz="2800" dirty="0" smtClean="0"/>
              <a:t> </a:t>
            </a:r>
            <a:r>
              <a:rPr lang="es-MX" sz="2800" dirty="0" err="1" smtClean="0"/>
              <a:t>products</a:t>
            </a:r>
            <a:r>
              <a:rPr lang="es-MX" sz="2800" dirty="0" smtClean="0"/>
              <a:t> and </a:t>
            </a:r>
            <a:r>
              <a:rPr lang="es-MX" sz="2800" dirty="0" err="1" smtClean="0"/>
              <a:t>systems</a:t>
            </a:r>
            <a:r>
              <a:rPr lang="es-MX" sz="2800" dirty="0" smtClean="0"/>
              <a:t>. </a:t>
            </a:r>
            <a:r>
              <a:rPr lang="es-MX" sz="2800" dirty="0" err="1" smtClean="0"/>
              <a:t>It</a:t>
            </a:r>
            <a:r>
              <a:rPr lang="es-MX" sz="2800" dirty="0" smtClean="0"/>
              <a:t> </a:t>
            </a:r>
            <a:r>
              <a:rPr lang="es-MX" sz="2800" dirty="0" err="1" smtClean="0"/>
              <a:t>is</a:t>
            </a:r>
            <a:r>
              <a:rPr lang="es-MX" sz="2800" dirty="0" smtClean="0"/>
              <a:t> </a:t>
            </a:r>
            <a:r>
              <a:rPr lang="es-MX" sz="2800" dirty="0" err="1" smtClean="0"/>
              <a:t>grounded</a:t>
            </a:r>
            <a:r>
              <a:rPr lang="es-MX" sz="2800" dirty="0" smtClean="0"/>
              <a:t> in </a:t>
            </a:r>
            <a:r>
              <a:rPr lang="es-MX" sz="2800" dirty="0" err="1" smtClean="0"/>
              <a:t>empirical</a:t>
            </a:r>
            <a:r>
              <a:rPr lang="es-MX" sz="2800" dirty="0" smtClean="0"/>
              <a:t> </a:t>
            </a:r>
            <a:r>
              <a:rPr lang="es-MX" sz="2800" dirty="0" err="1" smtClean="0"/>
              <a:t>process</a:t>
            </a:r>
            <a:r>
              <a:rPr lang="es-MX" sz="2800" dirty="0" smtClean="0"/>
              <a:t> control </a:t>
            </a:r>
            <a:r>
              <a:rPr lang="es-MX" sz="2800" dirty="0" err="1" smtClean="0"/>
              <a:t>theory</a:t>
            </a:r>
            <a:r>
              <a:rPr lang="es-MX" sz="2800" dirty="0" smtClean="0"/>
              <a:t>. </a:t>
            </a:r>
            <a:r>
              <a:rPr lang="es-MX" sz="2800" dirty="0" err="1" smtClean="0"/>
              <a:t>Scrum</a:t>
            </a:r>
            <a:r>
              <a:rPr lang="es-MX" sz="2800" dirty="0" smtClean="0"/>
              <a:t> </a:t>
            </a:r>
            <a:r>
              <a:rPr lang="es-MX" sz="2800" dirty="0" err="1" smtClean="0"/>
              <a:t>employs</a:t>
            </a:r>
            <a:r>
              <a:rPr lang="es-MX" sz="2800" dirty="0" smtClean="0"/>
              <a:t> </a:t>
            </a:r>
            <a:r>
              <a:rPr lang="es-MX" sz="2800" dirty="0" err="1" smtClean="0"/>
              <a:t>an</a:t>
            </a:r>
            <a:r>
              <a:rPr lang="es-MX" sz="2800" dirty="0" smtClean="0"/>
              <a:t> </a:t>
            </a:r>
            <a:r>
              <a:rPr lang="es-MX" sz="2800" dirty="0" err="1" smtClean="0"/>
              <a:t>iterative</a:t>
            </a:r>
            <a:r>
              <a:rPr lang="es-MX" sz="2800" dirty="0" smtClean="0"/>
              <a:t>, incremental </a:t>
            </a:r>
            <a:r>
              <a:rPr lang="es-MX" sz="2800" dirty="0" err="1" smtClean="0"/>
              <a:t>approach</a:t>
            </a:r>
            <a:r>
              <a:rPr lang="es-MX" sz="2800" dirty="0" smtClean="0"/>
              <a:t> to </a:t>
            </a:r>
            <a:r>
              <a:rPr lang="es-MX" sz="2800" dirty="0" err="1" smtClean="0"/>
              <a:t>optimize</a:t>
            </a:r>
            <a:r>
              <a:rPr lang="es-MX" sz="2800" dirty="0" smtClean="0"/>
              <a:t> </a:t>
            </a:r>
            <a:r>
              <a:rPr lang="es-MX" sz="2800" dirty="0" err="1" smtClean="0"/>
              <a:t>predictability</a:t>
            </a:r>
            <a:r>
              <a:rPr lang="es-MX" sz="2800" dirty="0" smtClean="0"/>
              <a:t> and control </a:t>
            </a:r>
            <a:r>
              <a:rPr lang="es-MX" sz="2800" dirty="0" err="1" smtClean="0"/>
              <a:t>risk</a:t>
            </a:r>
            <a:r>
              <a:rPr lang="es-MX" sz="2800" dirty="0" smtClean="0"/>
              <a:t>”</a:t>
            </a:r>
            <a:endParaRPr lang="es-MX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041" y="3978797"/>
            <a:ext cx="1367983" cy="142746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190036" y="4883038"/>
            <a:ext cx="2361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/>
              <a:t>Ken </a:t>
            </a:r>
            <a:r>
              <a:rPr lang="es-MX" sz="2800" b="1" dirty="0" err="1" smtClean="0"/>
              <a:t>Schwaber</a:t>
            </a:r>
            <a:endParaRPr lang="es-MX" sz="2800" b="1" dirty="0"/>
          </a:p>
        </p:txBody>
      </p:sp>
    </p:spTree>
    <p:extLst>
      <p:ext uri="{BB962C8B-B14F-4D97-AF65-F5344CB8AC3E}">
        <p14:creationId xmlns:p14="http://schemas.microsoft.com/office/powerpoint/2010/main" val="51065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SCRUM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Is</a:t>
            </a:r>
            <a:r>
              <a:rPr lang="es-MX" dirty="0" smtClean="0"/>
              <a:t> a </a:t>
            </a:r>
            <a:r>
              <a:rPr lang="es-MX" dirty="0" err="1" smtClean="0"/>
              <a:t>framework</a:t>
            </a:r>
            <a:r>
              <a:rPr lang="es-MX" dirty="0" smtClean="0"/>
              <a:t>, </a:t>
            </a:r>
            <a:r>
              <a:rPr lang="es-MX" dirty="0" err="1" smtClean="0"/>
              <a:t>not</a:t>
            </a:r>
            <a:r>
              <a:rPr lang="es-MX" dirty="0" smtClean="0"/>
              <a:t> a </a:t>
            </a:r>
            <a:r>
              <a:rPr lang="es-MX" dirty="0" err="1" smtClean="0"/>
              <a:t>methodology</a:t>
            </a:r>
            <a:endParaRPr lang="es-MX" dirty="0" smtClean="0"/>
          </a:p>
          <a:p>
            <a:pPr lvl="1"/>
            <a:endParaRPr lang="es-MX" dirty="0" smtClean="0"/>
          </a:p>
          <a:p>
            <a:pPr lvl="1"/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composed</a:t>
            </a:r>
            <a:r>
              <a:rPr lang="es-MX" dirty="0" smtClean="0"/>
              <a:t> of </a:t>
            </a:r>
            <a:r>
              <a:rPr lang="es-MX" dirty="0" err="1" smtClean="0"/>
              <a:t>an</a:t>
            </a:r>
            <a:r>
              <a:rPr lang="es-MX" dirty="0" smtClean="0"/>
              <a:t> </a:t>
            </a:r>
            <a:r>
              <a:rPr lang="es-MX" dirty="0" err="1" smtClean="0"/>
              <a:t>incomplete</a:t>
            </a:r>
            <a:r>
              <a:rPr lang="es-MX" dirty="0" smtClean="0"/>
              <a:t> </a:t>
            </a:r>
            <a:r>
              <a:rPr lang="es-MX" dirty="0" err="1" smtClean="0"/>
              <a:t>structure</a:t>
            </a:r>
            <a:r>
              <a:rPr lang="es-MX" dirty="0" smtClean="0"/>
              <a:t> of </a:t>
            </a:r>
            <a:r>
              <a:rPr lang="es-MX" dirty="0" err="1" smtClean="0"/>
              <a:t>how</a:t>
            </a:r>
            <a:r>
              <a:rPr lang="es-MX" dirty="0" smtClean="0"/>
              <a:t> to do </a:t>
            </a:r>
            <a:r>
              <a:rPr lang="es-MX" dirty="0" err="1" smtClean="0"/>
              <a:t>things</a:t>
            </a:r>
            <a:r>
              <a:rPr lang="es-MX" dirty="0" smtClean="0"/>
              <a:t> (</a:t>
            </a:r>
            <a:r>
              <a:rPr lang="es-MX" dirty="0" err="1" smtClean="0"/>
              <a:t>like</a:t>
            </a:r>
            <a:r>
              <a:rPr lang="es-MX" dirty="0" smtClean="0"/>
              <a:t> a </a:t>
            </a:r>
            <a:r>
              <a:rPr lang="es-MX" dirty="0" err="1" smtClean="0"/>
              <a:t>template</a:t>
            </a:r>
            <a:r>
              <a:rPr lang="es-MX" dirty="0" smtClean="0"/>
              <a:t>)</a:t>
            </a:r>
          </a:p>
          <a:p>
            <a:pPr lvl="1"/>
            <a:endParaRPr lang="es-MX" dirty="0" smtClean="0"/>
          </a:p>
          <a:p>
            <a:pPr lvl="1"/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dirty="0" err="1" smtClean="0"/>
              <a:t>does</a:t>
            </a:r>
            <a:r>
              <a:rPr lang="es-MX" dirty="0" smtClean="0"/>
              <a:t> </a:t>
            </a:r>
            <a:r>
              <a:rPr lang="es-MX" dirty="0" err="1" smtClean="0"/>
              <a:t>not</a:t>
            </a:r>
            <a:r>
              <a:rPr lang="es-MX" dirty="0" smtClean="0"/>
              <a:t> </a:t>
            </a:r>
            <a:r>
              <a:rPr lang="es-MX" dirty="0" err="1" smtClean="0"/>
              <a:t>detail</a:t>
            </a:r>
            <a:r>
              <a:rPr lang="es-MX" dirty="0" smtClean="0"/>
              <a:t> </a:t>
            </a:r>
            <a:r>
              <a:rPr lang="es-MX" dirty="0" err="1" smtClean="0"/>
              <a:t>how</a:t>
            </a:r>
            <a:r>
              <a:rPr lang="es-MX" dirty="0" smtClean="0"/>
              <a:t> to </a:t>
            </a:r>
            <a:r>
              <a:rPr lang="es-MX" dirty="0" err="1" smtClean="0"/>
              <a:t>solve</a:t>
            </a:r>
            <a:r>
              <a:rPr lang="es-MX" dirty="0" smtClean="0"/>
              <a:t> </a:t>
            </a:r>
            <a:r>
              <a:rPr lang="es-MX" dirty="0" err="1" smtClean="0"/>
              <a:t>things</a:t>
            </a:r>
            <a:r>
              <a:rPr lang="es-MX" dirty="0" smtClean="0"/>
              <a:t> (</a:t>
            </a:r>
            <a:r>
              <a:rPr lang="es-MX" dirty="0" err="1" smtClean="0"/>
              <a:t>how</a:t>
            </a:r>
            <a:r>
              <a:rPr lang="es-MX" dirty="0" smtClean="0"/>
              <a:t> to </a:t>
            </a:r>
            <a:r>
              <a:rPr lang="es-MX" dirty="0" err="1" smtClean="0"/>
              <a:t>develop</a:t>
            </a:r>
            <a:r>
              <a:rPr lang="es-MX" dirty="0" smtClean="0"/>
              <a:t> software)</a:t>
            </a:r>
          </a:p>
          <a:p>
            <a:pPr lvl="1"/>
            <a:endParaRPr lang="es-MX" dirty="0" smtClean="0"/>
          </a:p>
          <a:p>
            <a:pPr lvl="1"/>
            <a:r>
              <a:rPr lang="es-MX" dirty="0" err="1" smtClean="0"/>
              <a:t>It</a:t>
            </a:r>
            <a:r>
              <a:rPr lang="es-MX" dirty="0" smtClean="0"/>
              <a:t> can be </a:t>
            </a:r>
            <a:r>
              <a:rPr lang="es-MX" dirty="0" err="1" smtClean="0"/>
              <a:t>combined</a:t>
            </a:r>
            <a:r>
              <a:rPr lang="es-MX" dirty="0" smtClean="0"/>
              <a:t> </a:t>
            </a:r>
            <a:r>
              <a:rPr lang="es-MX" dirty="0" err="1" smtClean="0"/>
              <a:t>with</a:t>
            </a:r>
            <a:r>
              <a:rPr lang="es-MX" dirty="0" smtClean="0"/>
              <a:t> </a:t>
            </a:r>
            <a:r>
              <a:rPr lang="es-MX" dirty="0" err="1" smtClean="0"/>
              <a:t>other</a:t>
            </a:r>
            <a:r>
              <a:rPr lang="es-MX" dirty="0" smtClean="0"/>
              <a:t> </a:t>
            </a:r>
            <a:r>
              <a:rPr lang="es-MX" dirty="0" err="1" smtClean="0"/>
              <a:t>tools</a:t>
            </a:r>
            <a:r>
              <a:rPr lang="es-MX" dirty="0" smtClean="0"/>
              <a:t> and </a:t>
            </a:r>
            <a:r>
              <a:rPr lang="es-MX" dirty="0" err="1" smtClean="0"/>
              <a:t>methodologies</a:t>
            </a:r>
            <a:r>
              <a:rPr lang="es-MX" dirty="0" smtClean="0"/>
              <a:t> (CMMI, PRINCE2, KANBAN, Lean, etc.)</a:t>
            </a:r>
          </a:p>
          <a:p>
            <a:pPr lvl="2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1357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7195</TotalTime>
  <Words>1219</Words>
  <Application>Microsoft Office PowerPoint</Application>
  <PresentationFormat>Panorámica</PresentationFormat>
  <Paragraphs>239</Paragraphs>
  <Slides>20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Franklin Gothic Book</vt:lpstr>
      <vt:lpstr>Crop</vt:lpstr>
      <vt:lpstr>Scrum</vt:lpstr>
      <vt:lpstr>SCRUM case study</vt:lpstr>
      <vt:lpstr>SCRUM case study</vt:lpstr>
      <vt:lpstr>SCRUM case study</vt:lpstr>
      <vt:lpstr>SCRUM case study</vt:lpstr>
      <vt:lpstr>SCRUM case study</vt:lpstr>
      <vt:lpstr>When to choose SCRUM</vt:lpstr>
      <vt:lpstr>What is SCRUM</vt:lpstr>
      <vt:lpstr>SCRUM</vt:lpstr>
      <vt:lpstr>SCRUM is used for</vt:lpstr>
      <vt:lpstr>SCRUM and empiricism</vt:lpstr>
      <vt:lpstr>SCRUM is also Iterative</vt:lpstr>
      <vt:lpstr>SCRUM is based on change</vt:lpstr>
      <vt:lpstr>SCRUM creates a high performance team</vt:lpstr>
      <vt:lpstr>SCRUM values to develop on the team</vt:lpstr>
      <vt:lpstr>SCRUM artifacts</vt:lpstr>
      <vt:lpstr>SCRUM goals of Agile executives</vt:lpstr>
      <vt:lpstr>Key principles of Agile</vt:lpstr>
      <vt:lpstr>SCRUM and the Agile Manifesto</vt:lpstr>
      <vt:lpstr>Main steps to SCRUM</vt:lpstr>
    </vt:vector>
  </TitlesOfParts>
  <Company>ITESM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</dc:title>
  <dc:creator>Ariel Lucien García Gamboa</dc:creator>
  <cp:lastModifiedBy>Ariel Lucien García Gamboa</cp:lastModifiedBy>
  <cp:revision>30</cp:revision>
  <dcterms:created xsi:type="dcterms:W3CDTF">2018-04-09T16:53:36Z</dcterms:created>
  <dcterms:modified xsi:type="dcterms:W3CDTF">2018-05-01T14:51:00Z</dcterms:modified>
</cp:coreProperties>
</file>