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700" r:id="rId1"/>
  </p:sldMasterIdLst>
  <p:notesMasterIdLst>
    <p:notesMasterId r:id="rId8"/>
  </p:notesMasterIdLst>
  <p:handoutMasterIdLst>
    <p:handoutMasterId r:id="rId9"/>
  </p:handoutMasterIdLst>
  <p:sldIdLst>
    <p:sldId id="307" r:id="rId2"/>
    <p:sldId id="314" r:id="rId3"/>
    <p:sldId id="321" r:id="rId4"/>
    <p:sldId id="319" r:id="rId5"/>
    <p:sldId id="322" r:id="rId6"/>
    <p:sldId id="323" r:id="rId7"/>
  </p:sldIdLst>
  <p:sldSz cx="12827000" cy="7215188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arlett" pitchFamily="2" charset="2"/>
      <p:regular r:id="rId14"/>
    </p:embeddedFont>
    <p:embeddedFont>
      <p:font typeface="Verdana" panose="020B0604030504040204" pitchFamily="34" charset="0"/>
      <p:regular r:id="rId15"/>
      <p:bold r:id="rId16"/>
      <p:italic r:id="rId17"/>
      <p:boldItalic r:id="rId18"/>
    </p:embeddedFont>
  </p:embeddedFontLst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1" userDrawn="1">
          <p15:clr>
            <a:srgbClr val="A4A3A4"/>
          </p15:clr>
        </p15:guide>
        <p15:guide id="2" pos="296" userDrawn="1">
          <p15:clr>
            <a:srgbClr val="A4A3A4"/>
          </p15:clr>
        </p15:guide>
        <p15:guide id="4" pos="7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009900"/>
    <a:srgbClr val="99CC00"/>
    <a:srgbClr val="A12885"/>
    <a:srgbClr val="FFCC66"/>
    <a:srgbClr val="222432"/>
    <a:srgbClr val="FFE900"/>
    <a:srgbClr val="4D90CC"/>
    <a:srgbClr val="A6A6A6"/>
    <a:srgbClr val="CC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Estilo claro 1 - Énfasis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Estilo claro 3 - Énfasis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Énfasis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Énfasis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Énfasis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Estilo claro 3 - Énfasis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Énfasis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27102A9-8310-4765-A935-A1911B00CA55}" styleName="Estilo claro 1 - Énfasis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54" autoAdjust="0"/>
    <p:restoredTop sz="99892" autoAdjust="0"/>
  </p:normalViewPr>
  <p:slideViewPr>
    <p:cSldViewPr snapToGrid="0" snapToObjects="1">
      <p:cViewPr varScale="1">
        <p:scale>
          <a:sx n="54" d="100"/>
          <a:sy n="54" d="100"/>
        </p:scale>
        <p:origin x="1476" y="72"/>
      </p:cViewPr>
      <p:guideLst>
        <p:guide orient="horz" pos="761"/>
        <p:guide pos="296"/>
        <p:guide pos="7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03E81-1742-7441-865C-C9A6FAE2DBC0}" type="datetime1">
              <a:rPr lang="es-US" smtClean="0"/>
              <a:t>2/14/2020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91E12-5D31-DC4D-96D0-208097F8C87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5144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6A4E6-FC13-0E46-A331-B3EC4932B12D}" type="datetime1">
              <a:rPr lang="es-US" smtClean="0"/>
              <a:t>2/14/2020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4D75E-698C-2A49-ABC5-146949DD43E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163809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E4D75E-698C-2A49-ABC5-146949DD43E0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_trad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035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E4D75E-698C-2A49-ABC5-146949DD43E0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83299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E4D75E-698C-2A49-ABC5-146949DD43E0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9672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cielo, plano, exterior, volando&#10;&#10;Descripción generada automáticamente">
            <a:extLst>
              <a:ext uri="{FF2B5EF4-FFF2-40B4-BE49-F238E27FC236}">
                <a16:creationId xmlns:a16="http://schemas.microsoft.com/office/drawing/2014/main" id="{2428F20F-D1A7-3C42-BF1D-AC15E9E28B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827001" cy="7215188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E005C8FF-9386-0045-B756-882188755736}"/>
              </a:ext>
            </a:extLst>
          </p:cNvPr>
          <p:cNvSpPr/>
          <p:nvPr userDrawn="1"/>
        </p:nvSpPr>
        <p:spPr bwMode="auto">
          <a:xfrm>
            <a:off x="0" y="0"/>
            <a:ext cx="1524000" cy="7215188"/>
          </a:xfrm>
          <a:prstGeom prst="rect">
            <a:avLst/>
          </a:prstGeom>
          <a:solidFill>
            <a:srgbClr val="A12885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46800" tIns="46800" rIns="46800" bIns="46800" rtlCol="0" anchor="ctr">
            <a:noAutofit/>
          </a:bodyPr>
          <a:lstStyle/>
          <a:p>
            <a:pPr marL="173046" indent="-173046" algn="ctr" defTabSz="981120"/>
            <a:endParaRPr lang="es-MX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A4612FB-3846-C246-A66D-C30CFA631E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11877" y="184369"/>
            <a:ext cx="1456399" cy="3473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8219" y="4543780"/>
            <a:ext cx="9445838" cy="1250192"/>
          </a:xfrm>
        </p:spPr>
        <p:txBody>
          <a:bodyPr>
            <a:normAutofit/>
          </a:bodyPr>
          <a:lstStyle>
            <a:lvl1pPr algn="l">
              <a:defRPr sz="3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88219" y="5928571"/>
            <a:ext cx="2993734" cy="384006"/>
          </a:xfrm>
        </p:spPr>
        <p:txBody>
          <a:bodyPr/>
          <a:lstStyle>
            <a:lvl1pPr algn="l">
              <a:defRPr sz="1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E7C11C8-39E0-5D4C-8668-F8A733265A87}" type="datetime1">
              <a:rPr lang="es-US" smtClean="0"/>
              <a:pPr/>
              <a:t>2/14/2020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36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mato dos caj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able Placeholder 22">
            <a:extLst>
              <a:ext uri="{FF2B5EF4-FFF2-40B4-BE49-F238E27FC236}">
                <a16:creationId xmlns:a16="http://schemas.microsoft.com/office/drawing/2014/main" id="{889720E5-11CB-4541-9744-9106BB6A29B0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146364" y="1522794"/>
            <a:ext cx="5040019" cy="495300"/>
          </a:xfrm>
          <a:prstGeom prst="rect">
            <a:avLst/>
          </a:prstGeom>
          <a:solidFill>
            <a:srgbClr val="A12885"/>
          </a:solidFill>
          <a:ln>
            <a:noFill/>
          </a:ln>
        </p:spPr>
        <p:txBody>
          <a:bodyPr tIns="108000" bIns="108000"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s-MX" dirty="0"/>
              <a:t>Información B</a:t>
            </a:r>
            <a:endParaRPr lang="en-US" dirty="0"/>
          </a:p>
        </p:txBody>
      </p:sp>
      <p:sp>
        <p:nvSpPr>
          <p:cNvPr id="23" name="Table Placeholder 22">
            <a:extLst>
              <a:ext uri="{FF2B5EF4-FFF2-40B4-BE49-F238E27FC236}">
                <a16:creationId xmlns:a16="http://schemas.microsoft.com/office/drawing/2014/main" id="{C834DA64-9B7D-4FBE-8D0A-A87818ECB939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9900" y="1522794"/>
            <a:ext cx="5040019" cy="495300"/>
          </a:xfrm>
          <a:prstGeom prst="rect">
            <a:avLst/>
          </a:prstGeom>
          <a:solidFill>
            <a:srgbClr val="A12885"/>
          </a:solidFill>
        </p:spPr>
        <p:txBody>
          <a:bodyPr tIns="108000" bIns="108000" anchor="ctr"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s-MX" dirty="0"/>
              <a:t>Información A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87358" y="243523"/>
            <a:ext cx="10560722" cy="461665"/>
          </a:xfrm>
        </p:spPr>
        <p:txBody>
          <a:bodyPr wrap="square" anchor="ctr">
            <a:spAutoFit/>
          </a:bodyPr>
          <a:lstStyle>
            <a:lvl1pPr algn="l">
              <a:defRPr sz="2400" b="0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39A73FAB-9BC0-4C4E-A381-68170E3CE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747" y="6678952"/>
            <a:ext cx="10393477" cy="5214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rgbClr val="595959"/>
                </a:solidFill>
              </a:rPr>
              <a:t>*Sin espacio después del asterisco (Arial 11pp color gris)</a:t>
            </a:r>
            <a:endParaRPr lang="es-MX">
              <a:solidFill>
                <a:srgbClr val="595959"/>
              </a:solidFill>
            </a:endParaRPr>
          </a:p>
          <a:p>
            <a:r>
              <a:rPr lang="es-MX" b="1">
                <a:solidFill>
                  <a:srgbClr val="595959"/>
                </a:solidFill>
              </a:rPr>
              <a:t>Notas</a:t>
            </a:r>
            <a:r>
              <a:rPr lang="es-MX">
                <a:solidFill>
                  <a:srgbClr val="595959"/>
                </a:solidFill>
              </a:rPr>
              <a:t>:</a:t>
            </a:r>
            <a:r>
              <a:rPr lang="es-MX" b="1">
                <a:solidFill>
                  <a:srgbClr val="595959"/>
                </a:solidFill>
              </a:rPr>
              <a:t>  </a:t>
            </a:r>
            <a:r>
              <a:rPr lang="es-MX">
                <a:solidFill>
                  <a:srgbClr val="595959"/>
                </a:solidFill>
              </a:rPr>
              <a:t>Punto y coma entre una nota y otra;  Separadas con doble espacio</a:t>
            </a:r>
          </a:p>
          <a:p>
            <a:r>
              <a:rPr lang="es-MX" b="1">
                <a:solidFill>
                  <a:srgbClr val="595959"/>
                </a:solidFill>
              </a:rPr>
              <a:t>Fuentes:</a:t>
            </a:r>
            <a:r>
              <a:rPr lang="es-MX">
                <a:solidFill>
                  <a:srgbClr val="595959"/>
                </a:solidFill>
              </a:rPr>
              <a:t>  Punto y coma entre una fuente y otra;  Separadas con doble espacio </a:t>
            </a:r>
            <a:endParaRPr lang="es-E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99491-5641-4BB0-B575-8A0E402602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7358" y="2216638"/>
            <a:ext cx="5039999" cy="1039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382" tIns="45382" rIns="45382" bIns="45382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9762" indent="0">
              <a:buNone/>
              <a:def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marL="167795" lvl="0" indent="-167795" defTabSz="951348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0000"/>
              </a:buClr>
              <a:buFont typeface="Verdana" pitchFamily="34" charset="0"/>
            </a:pPr>
            <a:r>
              <a:rPr lang="en-US" dirty="0"/>
              <a:t>First level</a:t>
            </a:r>
          </a:p>
          <a:p>
            <a:pPr marL="442432" lvl="1" indent="-167795" defTabSz="951348" eaLnBrk="0" fontAlgn="base" hangingPunct="0">
              <a:spcAft>
                <a:spcPct val="0"/>
              </a:spcAft>
              <a:buClr>
                <a:srgbClr val="000000"/>
              </a:buClr>
              <a:buChar char="-"/>
            </a:pPr>
            <a:r>
              <a:rPr lang="en-US" dirty="0"/>
              <a:t>Second level</a:t>
            </a:r>
          </a:p>
          <a:p>
            <a:pPr marL="807557" lvl="2" indent="-167795" defTabSz="951348" eaLnBrk="0" fontAlgn="base" hangingPunct="0">
              <a:spcAft>
                <a:spcPct val="0"/>
              </a:spcAft>
              <a:buClr>
                <a:srgbClr val="000000"/>
              </a:buClr>
              <a:buFont typeface="Marlett" pitchFamily="2" charset="2"/>
              <a:buChar char="8"/>
            </a:pPr>
            <a:r>
              <a:rPr lang="en-US" dirty="0"/>
              <a:t>Third level</a:t>
            </a:r>
          </a:p>
          <a:p>
            <a:pPr marL="807557" lvl="2" indent="-167795" defTabSz="951348" eaLnBrk="0" fontAlgn="base" hangingPunct="0">
              <a:spcAft>
                <a:spcPct val="0"/>
              </a:spcAft>
              <a:buClr>
                <a:srgbClr val="000000"/>
              </a:buClr>
              <a:buFont typeface="Marlett" pitchFamily="2" charset="2"/>
              <a:buChar char="8"/>
            </a:pPr>
            <a:endParaRPr lang="en-US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4A936C48-10AB-4B71-8A81-BCA9C4F7E01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6403" y="2216150"/>
            <a:ext cx="5039999" cy="818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382" tIns="45382" rIns="45382" bIns="45382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marL="167795" lvl="0" indent="-167795" defTabSz="951348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0000"/>
              </a:buClr>
              <a:buFont typeface="Verdana" pitchFamily="34" charset="0"/>
            </a:pPr>
            <a:r>
              <a:rPr lang="en-US" dirty="0"/>
              <a:t>First level</a:t>
            </a:r>
          </a:p>
          <a:p>
            <a:pPr marL="442432" lvl="1" indent="-167795" defTabSz="951348" eaLnBrk="0" fontAlgn="base" hangingPunct="0">
              <a:spcAft>
                <a:spcPct val="0"/>
              </a:spcAft>
              <a:buClr>
                <a:srgbClr val="000000"/>
              </a:buClr>
              <a:buChar char="-"/>
            </a:pPr>
            <a:r>
              <a:rPr lang="en-US" dirty="0"/>
              <a:t>Second level</a:t>
            </a:r>
          </a:p>
          <a:p>
            <a:pPr marL="807557" lvl="2" indent="-167795" defTabSz="951348" eaLnBrk="0" fontAlgn="base" hangingPunct="0">
              <a:spcAft>
                <a:spcPct val="0"/>
              </a:spcAft>
              <a:buClr>
                <a:srgbClr val="000000"/>
              </a:buClr>
              <a:buFont typeface="Marlett" pitchFamily="2" charset="2"/>
              <a:buChar char="8"/>
            </a:pPr>
            <a:r>
              <a:rPr lang="en-US" dirty="0"/>
              <a:t>Third level</a:t>
            </a:r>
          </a:p>
        </p:txBody>
      </p:sp>
      <p:sp>
        <p:nvSpPr>
          <p:cNvPr id="11" name="Marcador de número de diapositiva 3">
            <a:extLst>
              <a:ext uri="{FF2B5EF4-FFF2-40B4-BE49-F238E27FC236}">
                <a16:creationId xmlns:a16="http://schemas.microsoft.com/office/drawing/2014/main" id="{DE770BA1-1287-4D0D-9BF6-D7C513519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033823" y="6872496"/>
            <a:ext cx="793121" cy="34269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46AE58F-107D-BD4B-A10C-D07C91AE9EBD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92034CE-BC66-E04B-903D-C67074E715F5}"/>
              </a:ext>
            </a:extLst>
          </p:cNvPr>
          <p:cNvSpPr/>
          <p:nvPr userDrawn="1"/>
        </p:nvSpPr>
        <p:spPr bwMode="auto">
          <a:xfrm>
            <a:off x="0" y="893135"/>
            <a:ext cx="12826944" cy="18000"/>
          </a:xfrm>
          <a:prstGeom prst="rect">
            <a:avLst/>
          </a:prstGeom>
          <a:solidFill>
            <a:srgbClr val="A12885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46800" tIns="46800" rIns="46800" bIns="46800" rtlCol="0" anchor="ctr">
            <a:noAutofit/>
          </a:bodyPr>
          <a:lstStyle/>
          <a:p>
            <a:pPr marL="173046" indent="-173046" algn="ctr" defTabSz="981120"/>
            <a:endParaRPr lang="es-MX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25A8C2B-E1FD-944F-9795-D271427782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7348" y="271572"/>
            <a:ext cx="1441241" cy="34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33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29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1670ADA-7085-4FBA-8AD1-AE33F8C8E5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358" y="243523"/>
            <a:ext cx="10560722" cy="461665"/>
          </a:xfrm>
        </p:spPr>
        <p:txBody>
          <a:bodyPr wrap="square" anchor="ctr">
            <a:spAutoFit/>
          </a:bodyPr>
          <a:lstStyle>
            <a:lvl1pPr algn="l">
              <a:defRPr sz="2400" b="0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4C0CBAF0-54A2-4257-A51C-968631EF2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747" y="6678952"/>
            <a:ext cx="10393477" cy="5214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595959"/>
                </a:solidFill>
              </a:rPr>
              <a:t>*Sin </a:t>
            </a:r>
            <a:r>
              <a:rPr lang="en-US" dirty="0" err="1">
                <a:solidFill>
                  <a:srgbClr val="595959"/>
                </a:solidFill>
              </a:rPr>
              <a:t>espacio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después</a:t>
            </a:r>
            <a:r>
              <a:rPr lang="en-US" dirty="0">
                <a:solidFill>
                  <a:srgbClr val="595959"/>
                </a:solidFill>
              </a:rPr>
              <a:t> del </a:t>
            </a:r>
            <a:r>
              <a:rPr lang="en-US" dirty="0" err="1">
                <a:solidFill>
                  <a:srgbClr val="595959"/>
                </a:solidFill>
              </a:rPr>
              <a:t>asterisco</a:t>
            </a:r>
            <a:r>
              <a:rPr lang="en-US" dirty="0">
                <a:solidFill>
                  <a:srgbClr val="595959"/>
                </a:solidFill>
              </a:rPr>
              <a:t> (Arial 11pp color </a:t>
            </a:r>
            <a:r>
              <a:rPr lang="en-US" dirty="0" err="1">
                <a:solidFill>
                  <a:srgbClr val="595959"/>
                </a:solidFill>
              </a:rPr>
              <a:t>gris</a:t>
            </a:r>
            <a:r>
              <a:rPr lang="en-US" dirty="0">
                <a:solidFill>
                  <a:srgbClr val="595959"/>
                </a:solidFill>
              </a:rPr>
              <a:t>)</a:t>
            </a:r>
            <a:endParaRPr lang="es-MX" dirty="0">
              <a:solidFill>
                <a:srgbClr val="595959"/>
              </a:solidFill>
            </a:endParaRPr>
          </a:p>
          <a:p>
            <a:r>
              <a:rPr lang="es-MX" b="1" dirty="0">
                <a:solidFill>
                  <a:srgbClr val="595959"/>
                </a:solidFill>
              </a:rPr>
              <a:t>Notas</a:t>
            </a:r>
            <a:r>
              <a:rPr lang="es-MX" dirty="0">
                <a:solidFill>
                  <a:srgbClr val="595959"/>
                </a:solidFill>
              </a:rPr>
              <a:t>:</a:t>
            </a:r>
            <a:r>
              <a:rPr lang="es-MX" b="1" dirty="0">
                <a:solidFill>
                  <a:srgbClr val="595959"/>
                </a:solidFill>
              </a:rPr>
              <a:t>  </a:t>
            </a:r>
            <a:r>
              <a:rPr lang="es-MX" dirty="0">
                <a:solidFill>
                  <a:srgbClr val="595959"/>
                </a:solidFill>
              </a:rPr>
              <a:t>Punto y coma entre una nota y otra;  Separadas con doble espacio</a:t>
            </a:r>
          </a:p>
          <a:p>
            <a:r>
              <a:rPr lang="es-MX" b="1" dirty="0">
                <a:solidFill>
                  <a:srgbClr val="595959"/>
                </a:solidFill>
              </a:rPr>
              <a:t>Fuentes:</a:t>
            </a:r>
            <a:r>
              <a:rPr lang="es-MX" dirty="0">
                <a:solidFill>
                  <a:srgbClr val="595959"/>
                </a:solidFill>
              </a:rPr>
              <a:t>  Punto y coma entre una fuente y otra;  Separadas con doble espacio </a:t>
            </a:r>
            <a:endParaRPr lang="es-ES" dirty="0"/>
          </a:p>
        </p:txBody>
      </p:sp>
      <p:sp>
        <p:nvSpPr>
          <p:cNvPr id="9" name="Marcador de número de diapositiva 3">
            <a:extLst>
              <a:ext uri="{FF2B5EF4-FFF2-40B4-BE49-F238E27FC236}">
                <a16:creationId xmlns:a16="http://schemas.microsoft.com/office/drawing/2014/main" id="{A11FE507-A16C-45A1-AD13-579A74931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033823" y="6872496"/>
            <a:ext cx="793121" cy="34269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46AE58F-107D-BD4B-A10C-D07C91AE9EBD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D380754-808D-ED4B-92B1-FFFA0DC698F4}"/>
              </a:ext>
            </a:extLst>
          </p:cNvPr>
          <p:cNvSpPr/>
          <p:nvPr userDrawn="1"/>
        </p:nvSpPr>
        <p:spPr bwMode="auto">
          <a:xfrm>
            <a:off x="0" y="893135"/>
            <a:ext cx="12826944" cy="18000"/>
          </a:xfrm>
          <a:prstGeom prst="rect">
            <a:avLst/>
          </a:prstGeom>
          <a:solidFill>
            <a:srgbClr val="A12885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46800" tIns="46800" rIns="46800" bIns="46800" rtlCol="0" anchor="ctr">
            <a:noAutofit/>
          </a:bodyPr>
          <a:lstStyle/>
          <a:p>
            <a:pPr marL="173046" indent="-173046" algn="ctr" defTabSz="981120"/>
            <a:endParaRPr lang="es-MX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2705216-C0CA-C846-B638-025A2F9E5C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7348" y="271572"/>
            <a:ext cx="1441241" cy="34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343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con bulle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7284EE0-1413-412F-AA40-CE5F618461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504" y="1447593"/>
            <a:ext cx="7281218" cy="818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382" tIns="45382" rIns="45382" bIns="45382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marL="167795" lvl="0" indent="-167795" defTabSz="951348" eaLnBrk="0" fontAlgn="base" hangingPunct="0">
              <a:spcBef>
                <a:spcPct val="40000"/>
              </a:spcBef>
              <a:spcAft>
                <a:spcPct val="0"/>
              </a:spcAft>
              <a:buClr>
                <a:srgbClr val="000000"/>
              </a:buClr>
              <a:buFont typeface="Verdana" pitchFamily="34" charset="0"/>
            </a:pPr>
            <a:r>
              <a:rPr lang="en-US" dirty="0"/>
              <a:t>Edit Master text styles</a:t>
            </a:r>
          </a:p>
          <a:p>
            <a:pPr marL="442432" lvl="1" indent="-167795" defTabSz="951348" eaLnBrk="0" fontAlgn="base" hangingPunct="0">
              <a:spcAft>
                <a:spcPct val="0"/>
              </a:spcAft>
              <a:buClr>
                <a:srgbClr val="000000"/>
              </a:buClr>
              <a:buChar char="-"/>
            </a:pPr>
            <a:r>
              <a:rPr lang="en-US" dirty="0"/>
              <a:t>Second level</a:t>
            </a:r>
          </a:p>
          <a:p>
            <a:pPr marL="807557" lvl="2" indent="-167795" defTabSz="951348" eaLnBrk="0" fontAlgn="base" hangingPunct="0">
              <a:spcAft>
                <a:spcPct val="0"/>
              </a:spcAft>
              <a:buClr>
                <a:srgbClr val="000000"/>
              </a:buClr>
              <a:buFont typeface="Marlett" pitchFamily="2" charset="2"/>
              <a:buChar char="8"/>
            </a:pPr>
            <a:r>
              <a:rPr lang="en-US" dirty="0"/>
              <a:t>Third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0252284-42C0-466C-AE3D-4BA7185D00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358" y="243523"/>
            <a:ext cx="10560722" cy="461665"/>
          </a:xfrm>
        </p:spPr>
        <p:txBody>
          <a:bodyPr wrap="square" anchor="ctr">
            <a:spAutoFit/>
          </a:bodyPr>
          <a:lstStyle>
            <a:lvl1pPr algn="l">
              <a:defRPr sz="2400" b="0">
                <a:solidFill>
                  <a:srgbClr val="000000"/>
                </a:solidFill>
                <a:latin typeface="+mj-lt"/>
              </a:defRPr>
            </a:lvl1pPr>
          </a:lstStyle>
          <a:p>
            <a:r>
              <a:rPr lang="en-US" dirty="0"/>
              <a:t>Slide con bullets</a:t>
            </a:r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4D4DC27B-6104-4C29-9B3F-4E5AA77FA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747" y="6678952"/>
            <a:ext cx="10393477" cy="5214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595959"/>
                </a:solidFill>
              </a:rPr>
              <a:t>*Sin </a:t>
            </a:r>
            <a:r>
              <a:rPr lang="en-US" dirty="0" err="1">
                <a:solidFill>
                  <a:srgbClr val="595959"/>
                </a:solidFill>
              </a:rPr>
              <a:t>espacio</a:t>
            </a:r>
            <a:r>
              <a:rPr lang="en-US" dirty="0">
                <a:solidFill>
                  <a:srgbClr val="595959"/>
                </a:solidFill>
              </a:rPr>
              <a:t> </a:t>
            </a:r>
            <a:r>
              <a:rPr lang="en-US" dirty="0" err="1">
                <a:solidFill>
                  <a:srgbClr val="595959"/>
                </a:solidFill>
              </a:rPr>
              <a:t>después</a:t>
            </a:r>
            <a:r>
              <a:rPr lang="en-US" dirty="0">
                <a:solidFill>
                  <a:srgbClr val="595959"/>
                </a:solidFill>
              </a:rPr>
              <a:t> del </a:t>
            </a:r>
            <a:r>
              <a:rPr lang="en-US" dirty="0" err="1">
                <a:solidFill>
                  <a:srgbClr val="595959"/>
                </a:solidFill>
              </a:rPr>
              <a:t>asterisco</a:t>
            </a:r>
            <a:r>
              <a:rPr lang="en-US" dirty="0">
                <a:solidFill>
                  <a:srgbClr val="595959"/>
                </a:solidFill>
              </a:rPr>
              <a:t> (Arial 11pp color </a:t>
            </a:r>
            <a:r>
              <a:rPr lang="en-US" dirty="0" err="1">
                <a:solidFill>
                  <a:srgbClr val="595959"/>
                </a:solidFill>
              </a:rPr>
              <a:t>gris</a:t>
            </a:r>
            <a:r>
              <a:rPr lang="en-US" dirty="0">
                <a:solidFill>
                  <a:srgbClr val="595959"/>
                </a:solidFill>
              </a:rPr>
              <a:t>)</a:t>
            </a:r>
            <a:endParaRPr lang="es-MX" dirty="0">
              <a:solidFill>
                <a:srgbClr val="595959"/>
              </a:solidFill>
            </a:endParaRPr>
          </a:p>
          <a:p>
            <a:r>
              <a:rPr lang="es-MX" b="1" dirty="0">
                <a:solidFill>
                  <a:srgbClr val="595959"/>
                </a:solidFill>
              </a:rPr>
              <a:t>Notas</a:t>
            </a:r>
            <a:r>
              <a:rPr lang="es-MX" dirty="0">
                <a:solidFill>
                  <a:srgbClr val="595959"/>
                </a:solidFill>
              </a:rPr>
              <a:t>:</a:t>
            </a:r>
            <a:r>
              <a:rPr lang="es-MX" b="1" dirty="0">
                <a:solidFill>
                  <a:srgbClr val="595959"/>
                </a:solidFill>
              </a:rPr>
              <a:t>  </a:t>
            </a:r>
            <a:r>
              <a:rPr lang="es-MX" dirty="0">
                <a:solidFill>
                  <a:srgbClr val="595959"/>
                </a:solidFill>
              </a:rPr>
              <a:t>Punto y coma entre una nota y otra;  Separadas con doble espacio</a:t>
            </a:r>
          </a:p>
          <a:p>
            <a:r>
              <a:rPr lang="es-MX" b="1" dirty="0">
                <a:solidFill>
                  <a:srgbClr val="595959"/>
                </a:solidFill>
              </a:rPr>
              <a:t>Fuentes:</a:t>
            </a:r>
            <a:r>
              <a:rPr lang="es-MX" dirty="0">
                <a:solidFill>
                  <a:srgbClr val="595959"/>
                </a:solidFill>
              </a:rPr>
              <a:t>  Punto y coma entre una fuente y otra;  Separadas con doble espacio </a:t>
            </a:r>
            <a:endParaRPr lang="es-ES" dirty="0"/>
          </a:p>
        </p:txBody>
      </p:sp>
      <p:sp>
        <p:nvSpPr>
          <p:cNvPr id="7" name="Marcador de número de diapositiva 3">
            <a:extLst>
              <a:ext uri="{FF2B5EF4-FFF2-40B4-BE49-F238E27FC236}">
                <a16:creationId xmlns:a16="http://schemas.microsoft.com/office/drawing/2014/main" id="{96AC066C-1B7F-4F3B-9823-974C9123C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033823" y="6872496"/>
            <a:ext cx="793121" cy="34269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46AE58F-107D-BD4B-A10C-D07C91AE9EBD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2E10A37-442B-5D4D-BA3A-7AC07B250515}"/>
              </a:ext>
            </a:extLst>
          </p:cNvPr>
          <p:cNvSpPr/>
          <p:nvPr userDrawn="1"/>
        </p:nvSpPr>
        <p:spPr bwMode="auto">
          <a:xfrm>
            <a:off x="0" y="893135"/>
            <a:ext cx="12826944" cy="18000"/>
          </a:xfrm>
          <a:prstGeom prst="rect">
            <a:avLst/>
          </a:prstGeom>
          <a:solidFill>
            <a:srgbClr val="A12885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46800" tIns="46800" rIns="46800" bIns="46800" rtlCol="0" anchor="ctr">
            <a:noAutofit/>
          </a:bodyPr>
          <a:lstStyle/>
          <a:p>
            <a:pPr marL="173046" indent="-173046" algn="ctr" defTabSz="981120"/>
            <a:endParaRPr lang="es-MX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1121D6DD-F4EF-8E47-9454-A657E71E27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7348" y="271572"/>
            <a:ext cx="1441241" cy="34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96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272" userDrawn="1">
          <p15:clr>
            <a:srgbClr val="FBAE40"/>
          </p15:clr>
        </p15:guide>
        <p15:guide id="2" pos="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4" descr="DSC_1207.jpg">
            <a:extLst>
              <a:ext uri="{FF2B5EF4-FFF2-40B4-BE49-F238E27FC236}">
                <a16:creationId xmlns:a16="http://schemas.microsoft.com/office/drawing/2014/main" id="{A0E325D0-D142-4248-A2BA-E76A14BDD9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07007" y="0"/>
            <a:ext cx="13234008" cy="7215188"/>
          </a:xfrm>
          <a:prstGeom prst="rect">
            <a:avLst/>
          </a:prstGeom>
        </p:spPr>
      </p:pic>
      <p:sp>
        <p:nvSpPr>
          <p:cNvPr id="4" name="Rectángulo 5">
            <a:extLst>
              <a:ext uri="{FF2B5EF4-FFF2-40B4-BE49-F238E27FC236}">
                <a16:creationId xmlns:a16="http://schemas.microsoft.com/office/drawing/2014/main" id="{90DC7D0E-D8DE-4FF6-9A3A-BCA1DCEAFB71}"/>
              </a:ext>
            </a:extLst>
          </p:cNvPr>
          <p:cNvSpPr/>
          <p:nvPr userDrawn="1"/>
        </p:nvSpPr>
        <p:spPr>
          <a:xfrm>
            <a:off x="-407007" y="0"/>
            <a:ext cx="13234007" cy="7215188"/>
          </a:xfrm>
          <a:prstGeom prst="rect">
            <a:avLst/>
          </a:prstGeom>
          <a:solidFill>
            <a:srgbClr val="A12885">
              <a:alpha val="6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94" dirty="0"/>
          </a:p>
        </p:txBody>
      </p:sp>
      <p:sp>
        <p:nvSpPr>
          <p:cNvPr id="5" name="Rectángulo 7">
            <a:extLst>
              <a:ext uri="{FF2B5EF4-FFF2-40B4-BE49-F238E27FC236}">
                <a16:creationId xmlns:a16="http://schemas.microsoft.com/office/drawing/2014/main" id="{EA05B2AB-8579-4CA1-963A-8678D7F1A304}"/>
              </a:ext>
            </a:extLst>
          </p:cNvPr>
          <p:cNvSpPr/>
          <p:nvPr userDrawn="1"/>
        </p:nvSpPr>
        <p:spPr>
          <a:xfrm>
            <a:off x="-407007" y="5481305"/>
            <a:ext cx="13234007" cy="1733882"/>
          </a:xfrm>
          <a:prstGeom prst="rect">
            <a:avLst/>
          </a:prstGeom>
          <a:solidFill>
            <a:srgbClr val="A12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94"/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1E639E7F-50E6-48F9-AA3F-CF61F79A69EE}"/>
              </a:ext>
            </a:extLst>
          </p:cNvPr>
          <p:cNvSpPr txBox="1">
            <a:spLocks/>
          </p:cNvSpPr>
          <p:nvPr userDrawn="1"/>
        </p:nvSpPr>
        <p:spPr>
          <a:xfrm>
            <a:off x="4073209" y="5884015"/>
            <a:ext cx="8333372" cy="2960353"/>
          </a:xfrm>
        </p:spPr>
        <p:txBody>
          <a:bodyPr>
            <a:spAutoFit/>
          </a:bodyPr>
          <a:lstStyle>
            <a:lvl1pPr marL="0" marR="0" indent="0" algn="l" defTabSz="914400" rtl="0" latinLnBrk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4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Arial"/>
                <a:cs typeface="Arial"/>
                <a:sym typeface="Arial"/>
              </a:defRPr>
            </a:lvl1pPr>
            <a:lvl2pPr marL="0" marR="0" indent="0" algn="l" defTabSz="914400" rtl="0" latinLnBrk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 b="0" i="0" u="none" strike="noStrike" cap="none" spc="0" baseline="0">
                <a:ln>
                  <a:noFill/>
                </a:ln>
                <a:solidFill>
                  <a:srgbClr val="002C77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914400" rtl="0" latinLnBrk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 b="0" i="0" u="none" strike="noStrike" cap="none" spc="0" baseline="0">
                <a:ln>
                  <a:noFill/>
                </a:ln>
                <a:solidFill>
                  <a:srgbClr val="002C77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914400" rtl="0" latinLnBrk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 b="0" i="0" u="none" strike="noStrike" cap="none" spc="0" baseline="0">
                <a:ln>
                  <a:noFill/>
                </a:ln>
                <a:solidFill>
                  <a:srgbClr val="002C77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914400" rtl="0" latinLnBrk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 b="0" i="0" u="none" strike="noStrike" cap="none" spc="0" baseline="0">
                <a:ln>
                  <a:noFill/>
                </a:ln>
                <a:solidFill>
                  <a:srgbClr val="002C77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472165" algn="l" defTabSz="914400" rtl="0" latinLnBrk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 b="0" i="0" u="none" strike="noStrike" cap="none" spc="0" baseline="0">
                <a:ln>
                  <a:noFill/>
                </a:ln>
                <a:solidFill>
                  <a:srgbClr val="002C77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944337" algn="l" defTabSz="914400" rtl="0" latinLnBrk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 b="0" i="0" u="none" strike="noStrike" cap="none" spc="0" baseline="0">
                <a:ln>
                  <a:noFill/>
                </a:ln>
                <a:solidFill>
                  <a:srgbClr val="002C77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1416518" algn="l" defTabSz="914400" rtl="0" latinLnBrk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 b="0" i="0" u="none" strike="noStrike" cap="none" spc="0" baseline="0">
                <a:ln>
                  <a:noFill/>
                </a:ln>
                <a:solidFill>
                  <a:srgbClr val="002C77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1888688" algn="l" defTabSz="914400" rtl="0" latinLnBrk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 b="0" i="0" u="none" strike="noStrike" cap="none" spc="0" baseline="0">
                <a:ln>
                  <a:noFill/>
                </a:ln>
                <a:solidFill>
                  <a:srgbClr val="002C77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hangingPunct="1"/>
            <a:r>
              <a:rPr lang="es-ES" sz="6037" dirty="0" err="1">
                <a:solidFill>
                  <a:schemeClr val="bg1"/>
                </a:solidFill>
                <a:cs typeface="Avenir LT Std 95 Black"/>
              </a:rPr>
              <a:t>Backup</a:t>
            </a:r>
            <a:endParaRPr lang="es-ES" sz="5590" dirty="0">
              <a:solidFill>
                <a:schemeClr val="bg1"/>
              </a:solidFill>
              <a:cs typeface="Avenir LT Std 95 Black"/>
            </a:endParaRPr>
          </a:p>
        </p:txBody>
      </p:sp>
    </p:spTree>
    <p:extLst>
      <p:ext uri="{BB962C8B-B14F-4D97-AF65-F5344CB8AC3E}">
        <p14:creationId xmlns:p14="http://schemas.microsoft.com/office/powerpoint/2010/main" val="145024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145008-CE6D-4199-8FA4-DCAD8873B2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5CB175-4660-478C-8784-3F91927C7367}" type="slidenum">
              <a:rPr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31889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624" y="1289438"/>
            <a:ext cx="5611320" cy="12027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58210" y="2740637"/>
            <a:ext cx="2993734" cy="38400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424A38D-0B92-4641-95AD-BDE536B8A8B0}" type="datetime1">
              <a:rPr lang="es-US" smtClean="0"/>
              <a:t>2/14/2020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2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17" r:id="rId2"/>
    <p:sldLayoutId id="2147483702" r:id="rId3"/>
    <p:sldLayoutId id="2147483703" r:id="rId4"/>
    <p:sldLayoutId id="2147483719" r:id="rId5"/>
    <p:sldLayoutId id="2147483720" r:id="rId6"/>
  </p:sldLayoutIdLst>
  <p:hf hdr="0" dt="0"/>
  <p:txStyles>
    <p:titleStyle>
      <a:lvl1pPr algn="r" defTabSz="457221" rtl="0" eaLnBrk="1" latinLnBrk="0" hangingPunct="1">
        <a:spcBef>
          <a:spcPct val="0"/>
        </a:spcBef>
        <a:buNone/>
        <a:defRPr sz="3200" b="0" i="0" kern="1200">
          <a:solidFill>
            <a:srgbClr val="AB217C"/>
          </a:solidFill>
          <a:latin typeface="+mj-lt"/>
          <a:ea typeface="+mj-ea"/>
          <a:cs typeface="Verdana"/>
        </a:defRPr>
      </a:lvl1pPr>
    </p:titleStyle>
    <p:bodyStyle>
      <a:lvl1pPr marL="342916" indent="-342916" algn="l" defTabSz="45722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84" indent="-285763" algn="l" defTabSz="457221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2" indent="-228611" algn="l" defTabSz="45722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74" indent="-228611" algn="l" defTabSz="457221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95" indent="-228611" algn="l" defTabSz="457221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15" indent="-228611" algn="l" defTabSz="45722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37" indent="-228611" algn="l" defTabSz="45722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58" indent="-228611" algn="l" defTabSz="45722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79" indent="-228611" algn="l" defTabSz="45722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1" algn="l" defTabSz="4572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2" algn="l" defTabSz="4572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3" algn="l" defTabSz="4572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84" algn="l" defTabSz="4572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05" algn="l" defTabSz="4572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26" algn="l" defTabSz="4572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48" algn="l" defTabSz="4572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68" algn="l" defTabSz="4572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8FDFEC4-E495-413D-802E-FB9E367424DD}"/>
              </a:ext>
            </a:extLst>
          </p:cNvPr>
          <p:cNvSpPr/>
          <p:nvPr/>
        </p:nvSpPr>
        <p:spPr bwMode="auto">
          <a:xfrm>
            <a:off x="0" y="0"/>
            <a:ext cx="100584" cy="7215188"/>
          </a:xfrm>
          <a:prstGeom prst="rect">
            <a:avLst/>
          </a:prstGeom>
          <a:solidFill>
            <a:srgbClr val="A12885"/>
          </a:solidFill>
          <a:ln w="9525">
            <a:noFill/>
            <a:miter lim="800000"/>
            <a:headEnd/>
            <a:tailEnd/>
          </a:ln>
          <a:effectLst/>
        </p:spPr>
        <p:txBody>
          <a:bodyPr wrap="square" tIns="108000" bIns="108000" rtlCol="0" anchor="ctr">
            <a:spAutoFit/>
          </a:bodyPr>
          <a:lstStyle/>
          <a:p>
            <a:pPr marL="173046" indent="-173046" algn="ctr" defTabSz="981120">
              <a:buClr>
                <a:prstClr val="black"/>
              </a:buClr>
            </a:pPr>
            <a:endParaRPr lang="es-MX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DA2BBAB-70AD-CC47-9C79-2A3751C0FDED}"/>
              </a:ext>
            </a:extLst>
          </p:cNvPr>
          <p:cNvSpPr txBox="1">
            <a:spLocks/>
          </p:cNvSpPr>
          <p:nvPr/>
        </p:nvSpPr>
        <p:spPr>
          <a:xfrm>
            <a:off x="1572632" y="4472896"/>
            <a:ext cx="10164666" cy="12501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21" rtl="0" eaLnBrk="1" latinLnBrk="0" hangingPunct="1">
              <a:spcBef>
                <a:spcPct val="0"/>
              </a:spcBef>
              <a:buNone/>
              <a:defRPr sz="3200" b="0" i="0" kern="1200">
                <a:solidFill>
                  <a:srgbClr val="AB217C"/>
                </a:solidFill>
                <a:latin typeface="+mj-lt"/>
                <a:ea typeface="+mj-ea"/>
                <a:cs typeface="Verdana"/>
              </a:defRPr>
            </a:lvl1pPr>
          </a:lstStyle>
          <a:p>
            <a:pPr algn="l"/>
            <a:r>
              <a:rPr lang="en-US" sz="4000" b="1" dirty="0">
                <a:solidFill>
                  <a:srgbClr val="A128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 Review – New Baggage Policy  </a:t>
            </a:r>
            <a:endParaRPr lang="es-MX" sz="4000" b="1" dirty="0">
              <a:solidFill>
                <a:srgbClr val="A1288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ítulo 4">
            <a:extLst>
              <a:ext uri="{FF2B5EF4-FFF2-40B4-BE49-F238E27FC236}">
                <a16:creationId xmlns:a16="http://schemas.microsoft.com/office/drawing/2014/main" id="{65AF19AB-1208-474B-BC21-200EE659CEE6}"/>
              </a:ext>
            </a:extLst>
          </p:cNvPr>
          <p:cNvSpPr txBox="1">
            <a:spLocks/>
          </p:cNvSpPr>
          <p:nvPr/>
        </p:nvSpPr>
        <p:spPr>
          <a:xfrm>
            <a:off x="1572632" y="5723088"/>
            <a:ext cx="5019225" cy="381732"/>
          </a:xfrm>
          <a:prstGeom prst="rect">
            <a:avLst/>
          </a:prstGeom>
        </p:spPr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February,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38582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FEF7F090-1FF3-4AD9-AD7A-AB66A823E75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40654" y="1020936"/>
            <a:ext cx="4014737" cy="536339"/>
          </a:xfrm>
          <a:prstGeom prst="rect">
            <a:avLst/>
          </a:prstGeom>
          <a:solidFill>
            <a:srgbClr val="A12885"/>
          </a:solidFill>
          <a:ln w="12700" cap="flat">
            <a:noFill/>
            <a:miter lim="400000"/>
          </a:ln>
          <a:effectLst/>
        </p:spPr>
        <p:txBody>
          <a:bodyPr wrap="square" lIns="42978" tIns="42978" rIns="42978" bIns="42978" numCol="1" anchor="ctr">
            <a:noAutofit/>
          </a:bodyPr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2204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Original</a:t>
            </a:r>
          </a:p>
        </p:txBody>
      </p:sp>
      <p:sp>
        <p:nvSpPr>
          <p:cNvPr id="17" name="Marcador de número de diapositiva 3">
            <a:extLst>
              <a:ext uri="{FF2B5EF4-FFF2-40B4-BE49-F238E27FC236}">
                <a16:creationId xmlns:a16="http://schemas.microsoft.com/office/drawing/2014/main" id="{51ACDEF5-B062-478C-9CFB-5712835AD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6AE58F-107D-BD4B-A10C-D07C91AE9EBD}" type="slidenum">
              <a:rPr kumimoji="0" lang="es-ES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1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CA06ED9-7B18-46E7-BDF9-4D7606E89566}"/>
              </a:ext>
            </a:extLst>
          </p:cNvPr>
          <p:cNvSpPr txBox="1">
            <a:spLocks/>
          </p:cNvSpPr>
          <p:nvPr/>
        </p:nvSpPr>
        <p:spPr>
          <a:xfrm>
            <a:off x="481654" y="63791"/>
            <a:ext cx="10790404" cy="8309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457221" rtl="0" eaLnBrk="1" latinLnBrk="0" hangingPunct="1">
              <a:spcBef>
                <a:spcPct val="0"/>
              </a:spcBef>
              <a:buNone/>
              <a:defRPr sz="2400" b="0" i="0" kern="1200">
                <a:solidFill>
                  <a:srgbClr val="000000"/>
                </a:solidFill>
                <a:latin typeface="+mj-lt"/>
                <a:ea typeface="+mj-ea"/>
                <a:cs typeface="Verdana"/>
              </a:defRPr>
            </a:lvl1pPr>
          </a:lstStyle>
          <a:p>
            <a:pPr lvl="0">
              <a:defRPr/>
            </a:pPr>
            <a:r>
              <a:rPr lang="en-US" dirty="0"/>
              <a:t>+0.20% on conversion to Passengers (not conclusive) coming from Flight Search Page*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j-ea"/>
                <a:cs typeface="Verdana"/>
              </a:rPr>
              <a:t> 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882B1212-2C1B-439D-9A34-86D0A0723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859" y="5799478"/>
            <a:ext cx="5884699" cy="1121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3130" tIns="43130" rIns="43130" bIns="43130">
            <a:spAutoFit/>
          </a:bodyPr>
          <a:lstStyle/>
          <a:p>
            <a:pPr marL="0" marR="0" lvl="0" indent="0" algn="l" defTabSz="904257" rtl="0" eaLnBrk="0" fontAlgn="auto" latinLnBrk="0" hangingPunct="0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Hypothesis</a:t>
            </a:r>
          </a:p>
          <a:p>
            <a:pPr lvl="0" defTabSz="904257" eaLnBrk="0" hangingPunct="0">
              <a:spcBef>
                <a:spcPct val="40000"/>
              </a:spcBef>
              <a:buClr>
                <a:prstClr val="black"/>
              </a:buClr>
              <a:defRPr/>
            </a:pPr>
            <a:r>
              <a:rPr lang="en-US" sz="1400" dirty="0">
                <a:solidFill>
                  <a:prstClr val="black"/>
                </a:solidFill>
              </a:rPr>
              <a:t>Making more visible to the customer that the basic fare has a lower price, will improve the conversion to the next step and conversion overall</a:t>
            </a:r>
          </a:p>
          <a:p>
            <a:pPr marL="0" marR="0" lvl="0" indent="0" algn="l" defTabSz="904257" rtl="0" eaLnBrk="0" fontAlgn="auto" latinLnBrk="0" hangingPunct="0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Duration: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4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Estrangelo Edessa" pitchFamily="66" charset="0"/>
              </a:rPr>
              <a:t> days (February 6th – </a:t>
            </a:r>
            <a:r>
              <a:rPr lang="en-US" sz="1400" dirty="0">
                <a:solidFill>
                  <a:prstClr val="black"/>
                </a:solidFill>
                <a:latin typeface="Arial" panose="020B0604020202020204"/>
                <a:cs typeface="Estrangelo Edessa" pitchFamily="66" charset="0"/>
              </a:rPr>
              <a:t>10th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Estrangelo Edessa" pitchFamily="66" charset="0"/>
              </a:rPr>
              <a:t>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4CB0D06-06EB-42E4-8A23-6B223302AF1E}"/>
              </a:ext>
            </a:extLst>
          </p:cNvPr>
          <p:cNvSpPr txBox="1">
            <a:spLocks/>
          </p:cNvSpPr>
          <p:nvPr/>
        </p:nvSpPr>
        <p:spPr>
          <a:xfrm>
            <a:off x="7569025" y="5929886"/>
            <a:ext cx="4861358" cy="56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l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Next Steps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Consider this implementation for the new site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Send the Ribbon variation vs Original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C0EAB515-F740-4FAA-83D7-4686131945E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40654" y="3656216"/>
            <a:ext cx="4014737" cy="536339"/>
          </a:xfrm>
          <a:prstGeom prst="rect">
            <a:avLst/>
          </a:prstGeom>
          <a:solidFill>
            <a:srgbClr val="A12885"/>
          </a:solidFill>
          <a:ln w="12700" cap="flat">
            <a:noFill/>
            <a:miter lim="400000"/>
          </a:ln>
          <a:effectLst/>
        </p:spPr>
        <p:txBody>
          <a:bodyPr wrap="square" lIns="42978" tIns="42978" rIns="42978" bIns="42978" numCol="1" anchor="ctr">
            <a:noAutofit/>
          </a:bodyPr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0" algn="ctr" defTabSz="422041" hangingPunct="0">
              <a:defRPr/>
            </a:pPr>
            <a:r>
              <a:rPr lang="en-US" altLang="en-US" sz="1800" kern="0" dirty="0">
                <a:solidFill>
                  <a:srgbClr val="FFFFFF"/>
                </a:solidFill>
                <a:latin typeface="Arial" panose="020B0604020202020204" pitchFamily="34" charset="0"/>
              </a:rPr>
              <a:t>Discount Price Down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9A7E00EA-4141-4E85-851F-F7BE1BA4FDC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571610" y="1019875"/>
            <a:ext cx="4014736" cy="536339"/>
          </a:xfrm>
          <a:prstGeom prst="rect">
            <a:avLst/>
          </a:prstGeom>
          <a:solidFill>
            <a:srgbClr val="A12885"/>
          </a:solidFill>
          <a:ln w="12700" cap="flat">
            <a:noFill/>
            <a:miter lim="400000"/>
          </a:ln>
          <a:effectLst/>
        </p:spPr>
        <p:txBody>
          <a:bodyPr wrap="square" lIns="42978" tIns="42978" rIns="42978" bIns="42978" numCol="1" anchor="ctr">
            <a:noAutofit/>
          </a:bodyPr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0" algn="ctr" defTabSz="422041" hangingPunct="0">
              <a:defRPr/>
            </a:pPr>
            <a:r>
              <a:rPr lang="en-US" altLang="en-US" sz="1800" kern="0" dirty="0">
                <a:solidFill>
                  <a:srgbClr val="FFFFFF"/>
                </a:solidFill>
                <a:latin typeface="Arial" panose="020B0604020202020204" pitchFamily="34" charset="0"/>
              </a:rPr>
              <a:t>Discount Green Ribbon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E0368C51-CDB3-446C-BC4C-159CD01DC2DC}"/>
              </a:ext>
            </a:extLst>
          </p:cNvPr>
          <p:cNvSpPr>
            <a:spLocks noChangeArrowheads="1"/>
          </p:cNvSpPr>
          <p:nvPr/>
        </p:nvSpPr>
        <p:spPr bwMode="gray">
          <a:xfrm>
            <a:off x="7571610" y="3656216"/>
            <a:ext cx="4014736" cy="536339"/>
          </a:xfrm>
          <a:prstGeom prst="rect">
            <a:avLst/>
          </a:prstGeom>
          <a:solidFill>
            <a:srgbClr val="A12885"/>
          </a:solidFill>
          <a:ln w="12700" cap="flat">
            <a:noFill/>
            <a:miter lim="400000"/>
          </a:ln>
          <a:effectLst/>
        </p:spPr>
        <p:txBody>
          <a:bodyPr wrap="square" lIns="42978" tIns="42978" rIns="42978" bIns="42978" numCol="1" anchor="ctr">
            <a:noAutofit/>
          </a:bodyPr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0" algn="ctr" defTabSz="422041" hangingPunct="0">
              <a:defRPr/>
            </a:pPr>
            <a:r>
              <a:rPr lang="en-US" altLang="en-US" sz="1800" kern="0" dirty="0">
                <a:solidFill>
                  <a:srgbClr val="FFFFFF"/>
                </a:solidFill>
                <a:latin typeface="Arial" panose="020B0604020202020204" pitchFamily="34" charset="0"/>
              </a:rPr>
              <a:t>Price Icon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604EC9-C241-4032-82D2-EC8BE593A219}"/>
              </a:ext>
            </a:extLst>
          </p:cNvPr>
          <p:cNvSpPr/>
          <p:nvPr/>
        </p:nvSpPr>
        <p:spPr bwMode="auto">
          <a:xfrm>
            <a:off x="2414034" y="5087925"/>
            <a:ext cx="2841357" cy="84196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84248" tIns="42123" rIns="84248" bIns="42123" rtlCol="0" anchor="ctr">
            <a:noAutofit/>
          </a:bodyPr>
          <a:lstStyle/>
          <a:p>
            <a:pPr lvl="0" defTabSz="904257" eaLnBrk="0" hangingPunct="0">
              <a:spcBef>
                <a:spcPct val="40000"/>
              </a:spcBef>
              <a:buClr>
                <a:prstClr val="black"/>
              </a:buClr>
              <a:defRPr/>
            </a:pPr>
            <a:r>
              <a:rPr lang="en-US" sz="1200" b="1" dirty="0">
                <a:solidFill>
                  <a:srgbClr val="C00000"/>
                </a:solidFill>
                <a:sym typeface="Wingdings" panose="05000000000000000000" pitchFamily="2" charset="2"/>
              </a:rPr>
              <a:t>-0.21%</a:t>
            </a:r>
            <a:r>
              <a:rPr lang="en-US" sz="1200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on conversion to Passengers coming from Flight Search Page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Wingdings" panose="05000000000000000000" pitchFamily="2" charset="2"/>
            </a:endParaRPr>
          </a:p>
        </p:txBody>
      </p:sp>
      <p:pic>
        <p:nvPicPr>
          <p:cNvPr id="13" name="Picture 6" descr="http://www.clipartbest.com/cliparts/Rid/KkX/RidKkXo6T.png">
            <a:extLst>
              <a:ext uri="{FF2B5EF4-FFF2-40B4-BE49-F238E27FC236}">
                <a16:creationId xmlns:a16="http://schemas.microsoft.com/office/drawing/2014/main" id="{3D03DE39-058E-439C-9333-AE538250D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68079" y="1639702"/>
            <a:ext cx="436534" cy="436534"/>
          </a:xfrm>
          <a:prstGeom prst="rect">
            <a:avLst/>
          </a:prstGeom>
          <a:noFill/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977DB54-5875-4232-8C91-AF494E3ED96E}"/>
              </a:ext>
            </a:extLst>
          </p:cNvPr>
          <p:cNvSpPr/>
          <p:nvPr/>
        </p:nvSpPr>
        <p:spPr bwMode="auto">
          <a:xfrm>
            <a:off x="8744989" y="2848343"/>
            <a:ext cx="2841357" cy="728879"/>
          </a:xfrm>
          <a:prstGeom prst="rect">
            <a:avLst/>
          </a:prstGeom>
          <a:solidFill>
            <a:schemeClr val="bg1"/>
          </a:solidFill>
          <a:ln>
            <a:solidFill>
              <a:srgbClr val="99CC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84248" tIns="42123" rIns="84248" bIns="42123" rtlCol="0" anchor="ctr">
            <a:noAutofit/>
          </a:bodyPr>
          <a:lstStyle/>
          <a:p>
            <a:pPr defTabSz="904257" eaLnBrk="0" hangingPunct="0">
              <a:spcBef>
                <a:spcPct val="40000"/>
              </a:spcBef>
              <a:buClr>
                <a:prstClr val="black"/>
              </a:buClr>
              <a:defRPr/>
            </a:pPr>
            <a:r>
              <a:rPr lang="en-US" sz="1400" b="1" dirty="0">
                <a:solidFill>
                  <a:srgbClr val="009900"/>
                </a:solidFill>
              </a:rPr>
              <a:t>+0.20% </a:t>
            </a:r>
            <a:r>
              <a:rPr lang="en-US" sz="1200" dirty="0">
                <a:solidFill>
                  <a:schemeClr val="tx1"/>
                </a:solidFill>
              </a:rPr>
              <a:t>on conversion to Passengers coming from Flight Search Page</a:t>
            </a:r>
            <a:endParaRPr lang="en-US" sz="1200" b="1" dirty="0">
              <a:solidFill>
                <a:srgbClr val="009900"/>
              </a:solidFill>
              <a:sym typeface="Wingdings" panose="05000000000000000000" pitchFamily="2" charset="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6F5871-6C58-4D72-996F-4AE434821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59" y="2214329"/>
            <a:ext cx="4886325" cy="409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1C943F-15D0-46AD-ACE2-C1425B3952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11" t="6521"/>
          <a:stretch/>
        </p:blipFill>
        <p:spPr>
          <a:xfrm>
            <a:off x="7185598" y="2214329"/>
            <a:ext cx="4874645" cy="4095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EAF68F8-E057-461A-AD44-92E66668DD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859" y="4440215"/>
            <a:ext cx="4867275" cy="4000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66CB13D-82DE-4CA1-9D10-9F7F819E12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5598" y="4415895"/>
            <a:ext cx="4848225" cy="39052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E8140A9-2123-4302-A71B-CDA134CED487}"/>
              </a:ext>
            </a:extLst>
          </p:cNvPr>
          <p:cNvSpPr/>
          <p:nvPr/>
        </p:nvSpPr>
        <p:spPr bwMode="auto">
          <a:xfrm>
            <a:off x="8744989" y="5087924"/>
            <a:ext cx="2841357" cy="84196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84248" tIns="42123" rIns="84248" bIns="42123" rtlCol="0" anchor="ctr">
            <a:noAutofit/>
          </a:bodyPr>
          <a:lstStyle/>
          <a:p>
            <a:pPr lvl="0" defTabSz="904257" eaLnBrk="0" hangingPunct="0">
              <a:spcBef>
                <a:spcPct val="40000"/>
              </a:spcBef>
              <a:buClr>
                <a:prstClr val="black"/>
              </a:buClr>
              <a:defRPr/>
            </a:pPr>
            <a:r>
              <a:rPr lang="en-US" sz="1200" b="1" dirty="0">
                <a:solidFill>
                  <a:srgbClr val="C00000"/>
                </a:solidFill>
                <a:sym typeface="Wingdings" panose="05000000000000000000" pitchFamily="2" charset="2"/>
              </a:rPr>
              <a:t>-0.34%</a:t>
            </a:r>
            <a:r>
              <a:rPr lang="en-US" sz="1200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on conversion to Passengers coming from Flight Search Page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99C6D56D-983B-4A9B-9C01-4822B3EDD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747" y="6857748"/>
            <a:ext cx="10393477" cy="342692"/>
          </a:xfrm>
        </p:spPr>
        <p:txBody>
          <a:bodyPr/>
          <a:lstStyle/>
          <a:p>
            <a:r>
              <a:rPr lang="en-US" dirty="0">
                <a:solidFill>
                  <a:srgbClr val="595959"/>
                </a:solidFill>
              </a:rPr>
              <a:t>*All results are non conclusive (less tan 90% statistical significance)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05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número de diapositiva 3">
            <a:extLst>
              <a:ext uri="{FF2B5EF4-FFF2-40B4-BE49-F238E27FC236}">
                <a16:creationId xmlns:a16="http://schemas.microsoft.com/office/drawing/2014/main" id="{51ACDEF5-B062-478C-9CFB-5712835AD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46AE58F-107D-BD4B-A10C-D07C91AE9EBD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CA06ED9-7B18-46E7-BDF9-4D7606E89566}"/>
              </a:ext>
            </a:extLst>
          </p:cNvPr>
          <p:cNvSpPr txBox="1">
            <a:spLocks/>
          </p:cNvSpPr>
          <p:nvPr/>
        </p:nvSpPr>
        <p:spPr>
          <a:xfrm>
            <a:off x="481654" y="135509"/>
            <a:ext cx="10790404" cy="8309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457221" rtl="0" eaLnBrk="1" latinLnBrk="0" hangingPunct="1">
              <a:spcBef>
                <a:spcPct val="0"/>
              </a:spcBef>
              <a:buNone/>
              <a:defRPr sz="2400" b="0" i="0" kern="1200">
                <a:solidFill>
                  <a:srgbClr val="000000"/>
                </a:solidFill>
                <a:latin typeface="+mj-lt"/>
                <a:ea typeface="+mj-ea"/>
                <a:cs typeface="Verdana"/>
              </a:defRPr>
            </a:lvl1pPr>
          </a:lstStyle>
          <a:p>
            <a:r>
              <a:rPr lang="en-US" dirty="0"/>
              <a:t>+0.3pp conversion from Flight Search </a:t>
            </a:r>
            <a:r>
              <a:rPr lang="en-US" dirty="0">
                <a:sym typeface="Wingdings" panose="05000000000000000000" pitchFamily="2" charset="2"/>
              </a:rPr>
              <a:t> Passengers with descriptive copies in each of the fares </a:t>
            </a:r>
            <a:r>
              <a:rPr lang="en-US" dirty="0"/>
              <a:t>(not conclusive)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882B1212-2C1B-439D-9A34-86D0A0723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81" y="5584161"/>
            <a:ext cx="5230127" cy="1121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3130" tIns="43130" rIns="43130" bIns="43130">
            <a:spAutoFit/>
          </a:bodyPr>
          <a:lstStyle/>
          <a:p>
            <a:pPr defTabSz="904257" eaLnBrk="0" hangingPunct="0">
              <a:spcBef>
                <a:spcPct val="40000"/>
              </a:spcBef>
              <a:buClr>
                <a:schemeClr val="tx1"/>
              </a:buClr>
            </a:pPr>
            <a:r>
              <a:rPr lang="en-US" sz="1400" b="1" dirty="0"/>
              <a:t>Hypothesis</a:t>
            </a:r>
          </a:p>
          <a:p>
            <a:pPr defTabSz="904257" eaLnBrk="0" hangingPunct="0">
              <a:spcBef>
                <a:spcPct val="40000"/>
              </a:spcBef>
              <a:buClr>
                <a:schemeClr val="tx1"/>
              </a:buClr>
            </a:pPr>
            <a:r>
              <a:rPr lang="en-US" sz="1400" dirty="0"/>
              <a:t>Making more visible to the customer a description of each fare, will help them to choose which option they prefer</a:t>
            </a:r>
          </a:p>
          <a:p>
            <a:pPr defTabSz="904257" eaLnBrk="0" hangingPunct="0">
              <a:spcBef>
                <a:spcPct val="40000"/>
              </a:spcBef>
              <a:buClr>
                <a:schemeClr val="tx1"/>
              </a:buClr>
            </a:pPr>
            <a:r>
              <a:rPr lang="en-US" sz="1400" b="1" dirty="0">
                <a:solidFill>
                  <a:prstClr val="black"/>
                </a:solidFill>
              </a:rPr>
              <a:t>Duration: </a:t>
            </a:r>
            <a:r>
              <a:rPr lang="en-US" sz="1400" dirty="0">
                <a:solidFill>
                  <a:prstClr val="black"/>
                </a:solidFill>
              </a:rPr>
              <a:t>4</a:t>
            </a:r>
            <a:r>
              <a:rPr lang="en-US" sz="1400" dirty="0">
                <a:solidFill>
                  <a:prstClr val="black"/>
                </a:solidFill>
                <a:cs typeface="Estrangelo Edessa" pitchFamily="66" charset="0"/>
              </a:rPr>
              <a:t> days (February 10th – 13th)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F3273125-21E4-4D31-9414-BCDAF636A0A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81654" y="1210005"/>
            <a:ext cx="4861616" cy="536339"/>
          </a:xfrm>
          <a:prstGeom prst="rect">
            <a:avLst/>
          </a:prstGeom>
          <a:solidFill>
            <a:srgbClr val="A12885"/>
          </a:solidFill>
          <a:ln w="12700" cap="flat">
            <a:noFill/>
            <a:miter lim="400000"/>
          </a:ln>
          <a:effectLst/>
        </p:spPr>
        <p:txBody>
          <a:bodyPr wrap="square" lIns="42978" tIns="42978" rIns="42978" bIns="42978" numCol="1" anchor="ctr">
            <a:noAutofit/>
          </a:bodyPr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defTabSz="422041" hangingPunct="0"/>
            <a:r>
              <a:rPr lang="en-US" altLang="en-US" sz="1800" kern="0" dirty="0">
                <a:solidFill>
                  <a:srgbClr val="FFFFFF"/>
                </a:solidFill>
                <a:latin typeface="Arial" panose="020B0604020202020204" pitchFamily="34" charset="0"/>
              </a:rPr>
              <a:t>Original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2A593253-E3EA-4499-9891-850C276850D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83732" y="1210005"/>
            <a:ext cx="4861358" cy="536339"/>
          </a:xfrm>
          <a:prstGeom prst="rect">
            <a:avLst/>
          </a:prstGeom>
          <a:solidFill>
            <a:srgbClr val="A12885"/>
          </a:solidFill>
          <a:ln w="12700" cap="flat">
            <a:noFill/>
            <a:miter lim="400000"/>
          </a:ln>
          <a:effectLst/>
        </p:spPr>
        <p:txBody>
          <a:bodyPr wrap="square" lIns="42978" tIns="42978" rIns="42978" bIns="42978" numCol="1" anchor="ctr">
            <a:noAutofit/>
          </a:bodyPr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defTabSz="422041" hangingPunct="0"/>
            <a:r>
              <a:rPr lang="en-US" altLang="en-US" sz="1800" kern="0" dirty="0">
                <a:solidFill>
                  <a:srgbClr val="FFFFFF"/>
                </a:solidFill>
                <a:latin typeface="Arial" panose="020B0604020202020204" pitchFamily="34" charset="0"/>
              </a:rPr>
              <a:t>Fare Descriptive Copies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91B39-1F30-4959-B34A-4E2AE6F60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55" y="2261826"/>
            <a:ext cx="4861616" cy="22050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DE6B3FE-C4DF-4CE2-8EFB-EB4B5754F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732" y="2261826"/>
            <a:ext cx="4861358" cy="2205052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4303FACD-5FF7-4E44-A256-CAF5476E3036}"/>
              </a:ext>
            </a:extLst>
          </p:cNvPr>
          <p:cNvSpPr txBox="1">
            <a:spLocks/>
          </p:cNvSpPr>
          <p:nvPr/>
        </p:nvSpPr>
        <p:spPr>
          <a:xfrm>
            <a:off x="7569025" y="5584161"/>
            <a:ext cx="4861358" cy="56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l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Next Steps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Consider this implementation for the new site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0D3287-6385-4439-8EDD-7011591999C3}"/>
              </a:ext>
            </a:extLst>
          </p:cNvPr>
          <p:cNvSpPr/>
          <p:nvPr/>
        </p:nvSpPr>
        <p:spPr bwMode="auto">
          <a:xfrm>
            <a:off x="9503733" y="4619657"/>
            <a:ext cx="2841357" cy="841961"/>
          </a:xfrm>
          <a:prstGeom prst="rect">
            <a:avLst/>
          </a:prstGeom>
          <a:solidFill>
            <a:schemeClr val="bg1"/>
          </a:solidFill>
          <a:ln>
            <a:solidFill>
              <a:srgbClr val="99CC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84248" tIns="42123" rIns="84248" bIns="42123" rtlCol="0" anchor="ctr">
            <a:noAutofit/>
          </a:bodyPr>
          <a:lstStyle/>
          <a:p>
            <a:pPr defTabSz="904257" eaLnBrk="0" hangingPunct="0">
              <a:spcBef>
                <a:spcPct val="40000"/>
              </a:spcBef>
              <a:buClr>
                <a:prstClr val="black"/>
              </a:buClr>
              <a:defRPr/>
            </a:pPr>
            <a:r>
              <a:rPr lang="en-US" sz="1200" b="1" dirty="0">
                <a:solidFill>
                  <a:srgbClr val="009900"/>
                </a:solidFill>
                <a:sym typeface="Wingdings" panose="05000000000000000000" pitchFamily="2" charset="2"/>
              </a:rPr>
              <a:t>Positive Trend</a:t>
            </a:r>
            <a:r>
              <a:rPr lang="en-US" sz="1200" dirty="0">
                <a:solidFill>
                  <a:prstClr val="black"/>
                </a:solidFill>
                <a:sym typeface="Wingdings" panose="05000000000000000000" pitchFamily="2" charset="2"/>
              </a:rPr>
              <a:t> conversion from Flight Search  Confirmation</a:t>
            </a:r>
            <a:endParaRPr lang="en-US" sz="1200" b="1" dirty="0">
              <a:solidFill>
                <a:srgbClr val="009900"/>
              </a:solidFill>
              <a:sym typeface="Wingdings" panose="05000000000000000000" pitchFamily="2" charset="2"/>
            </a:endParaRPr>
          </a:p>
          <a:p>
            <a:pPr lvl="0" defTabSz="904257" eaLnBrk="0" hangingPunct="0">
              <a:spcBef>
                <a:spcPct val="40000"/>
              </a:spcBef>
              <a:buClr>
                <a:prstClr val="black"/>
              </a:buClr>
              <a:defRPr/>
            </a:pPr>
            <a:r>
              <a:rPr lang="en-US" sz="1200" b="1" dirty="0">
                <a:solidFill>
                  <a:srgbClr val="009900"/>
                </a:solidFill>
                <a:sym typeface="Wingdings" panose="05000000000000000000" pitchFamily="2" charset="2"/>
              </a:rPr>
              <a:t>+.3pp</a:t>
            </a:r>
            <a:r>
              <a:rPr lang="en-US" sz="1200" dirty="0">
                <a:solidFill>
                  <a:prstClr val="black"/>
                </a:solidFill>
                <a:sym typeface="Wingdings" panose="05000000000000000000" pitchFamily="2" charset="2"/>
              </a:rPr>
              <a:t> conversion from Flight Search  Passengers</a:t>
            </a:r>
          </a:p>
        </p:txBody>
      </p:sp>
      <p:pic>
        <p:nvPicPr>
          <p:cNvPr id="12" name="Picture 6" descr="http://www.clipartbest.com/cliparts/Rid/KkX/RidKkXo6T.png">
            <a:extLst>
              <a:ext uri="{FF2B5EF4-FFF2-40B4-BE49-F238E27FC236}">
                <a16:creationId xmlns:a16="http://schemas.microsoft.com/office/drawing/2014/main" id="{037A2E97-B915-4BA6-8EA7-5ADD39507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26823" y="2086718"/>
            <a:ext cx="436534" cy="4365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9670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número de diapositiva 3">
            <a:extLst>
              <a:ext uri="{FF2B5EF4-FFF2-40B4-BE49-F238E27FC236}">
                <a16:creationId xmlns:a16="http://schemas.microsoft.com/office/drawing/2014/main" id="{51ACDEF5-B062-478C-9CFB-5712835AD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46AE58F-107D-BD4B-A10C-D07C91AE9EBD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CA06ED9-7B18-46E7-BDF9-4D7606E89566}"/>
              </a:ext>
            </a:extLst>
          </p:cNvPr>
          <p:cNvSpPr txBox="1">
            <a:spLocks/>
          </p:cNvSpPr>
          <p:nvPr/>
        </p:nvSpPr>
        <p:spPr>
          <a:xfrm>
            <a:off x="481654" y="320175"/>
            <a:ext cx="10790404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457221" rtl="0" eaLnBrk="1" latinLnBrk="0" hangingPunct="1">
              <a:spcBef>
                <a:spcPct val="0"/>
              </a:spcBef>
              <a:buNone/>
              <a:defRPr sz="2400" b="0" i="0" kern="1200">
                <a:solidFill>
                  <a:srgbClr val="000000"/>
                </a:solidFill>
                <a:latin typeface="+mj-lt"/>
                <a:ea typeface="+mj-ea"/>
                <a:cs typeface="Verdana"/>
              </a:defRPr>
            </a:lvl1pPr>
          </a:lstStyle>
          <a:p>
            <a:r>
              <a:rPr lang="en-US" dirty="0"/>
              <a:t>Fare Rearrange running since Feb 13 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882B1212-2C1B-439D-9A34-86D0A0723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81" y="5584161"/>
            <a:ext cx="5230127" cy="103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3130" tIns="43130" rIns="43130" bIns="43130">
            <a:spAutoFit/>
          </a:bodyPr>
          <a:lstStyle/>
          <a:p>
            <a:pPr defTabSz="904257" eaLnBrk="0" hangingPunct="0">
              <a:spcBef>
                <a:spcPct val="40000"/>
              </a:spcBef>
              <a:buClr>
                <a:schemeClr val="tx1"/>
              </a:buClr>
            </a:pPr>
            <a:r>
              <a:rPr lang="en-US" sz="1400" b="1" dirty="0"/>
              <a:t>Hypothesis</a:t>
            </a:r>
          </a:p>
          <a:p>
            <a:pPr defTabSz="904257" eaLnBrk="0" hangingPunct="0">
              <a:spcBef>
                <a:spcPct val="40000"/>
              </a:spcBef>
              <a:buClr>
                <a:schemeClr val="tx1"/>
              </a:buClr>
            </a:pPr>
            <a:r>
              <a:rPr lang="en-US" sz="1400" dirty="0"/>
              <a:t>If we rearrange the fare´s order, this will increase the classical fare share, therefore, improve conversion rate. This test is based on a </a:t>
            </a:r>
            <a:r>
              <a:rPr lang="en-US" sz="1400" dirty="0" err="1"/>
              <a:t>Profeco</a:t>
            </a:r>
            <a:r>
              <a:rPr lang="en-US" sz="1400" dirty="0"/>
              <a:t> recommendation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F3273125-21E4-4D31-9414-BCDAF636A0A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81654" y="1210005"/>
            <a:ext cx="4861616" cy="536339"/>
          </a:xfrm>
          <a:prstGeom prst="rect">
            <a:avLst/>
          </a:prstGeom>
          <a:solidFill>
            <a:srgbClr val="A12885"/>
          </a:solidFill>
          <a:ln w="12700" cap="flat">
            <a:noFill/>
            <a:miter lim="400000"/>
          </a:ln>
          <a:effectLst/>
        </p:spPr>
        <p:txBody>
          <a:bodyPr wrap="square" lIns="42978" tIns="42978" rIns="42978" bIns="42978" numCol="1" anchor="ctr">
            <a:noAutofit/>
          </a:bodyPr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defTabSz="422041" hangingPunct="0"/>
            <a:r>
              <a:rPr lang="en-US" altLang="en-US" sz="1800" kern="0" dirty="0">
                <a:solidFill>
                  <a:srgbClr val="FFFFFF"/>
                </a:solidFill>
                <a:latin typeface="Arial" panose="020B0604020202020204" pitchFamily="34" charset="0"/>
              </a:rPr>
              <a:t>Original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2A593253-E3EA-4499-9891-850C276850D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83732" y="1210005"/>
            <a:ext cx="4861358" cy="536339"/>
          </a:xfrm>
          <a:prstGeom prst="rect">
            <a:avLst/>
          </a:prstGeom>
          <a:solidFill>
            <a:srgbClr val="A12885"/>
          </a:solidFill>
          <a:ln w="12700" cap="flat">
            <a:noFill/>
            <a:miter lim="400000"/>
          </a:ln>
          <a:effectLst/>
        </p:spPr>
        <p:txBody>
          <a:bodyPr wrap="square" lIns="42978" tIns="42978" rIns="42978" bIns="42978" numCol="1" anchor="ctr">
            <a:noAutofit/>
          </a:bodyPr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defTabSz="422041" hangingPunct="0"/>
            <a:r>
              <a:rPr lang="en-US" altLang="en-US" sz="1800" kern="0" dirty="0">
                <a:solidFill>
                  <a:srgbClr val="FFFFFF"/>
                </a:solidFill>
                <a:latin typeface="Arial" panose="020B0604020202020204" pitchFamily="34" charset="0"/>
              </a:rPr>
              <a:t>Rearrange of fares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91B39-1F30-4959-B34A-4E2AE6F60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55" y="2261826"/>
            <a:ext cx="4861616" cy="22050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A8B9A6-7D99-41EE-A269-54D124E78E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65"/>
          <a:stretch/>
        </p:blipFill>
        <p:spPr>
          <a:xfrm>
            <a:off x="7517658" y="2262732"/>
            <a:ext cx="4827432" cy="220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79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C53E-ED0F-4D1C-BEC8-4888D4A9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58" y="58857"/>
            <a:ext cx="10560722" cy="830997"/>
          </a:xfrm>
        </p:spPr>
        <p:txBody>
          <a:bodyPr/>
          <a:lstStyle/>
          <a:p>
            <a:r>
              <a:rPr lang="en-US"/>
              <a:t>In the first 24hrs of rearrange flights, Fares are changing its share without harming the conversion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11ECF-E591-4362-B3F5-714F1D043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6AE58F-107D-BD4B-A10C-D07C91AE9EBD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CD4A96F-43E4-4924-82A6-AABBFEDED35C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83732" y="1210005"/>
            <a:ext cx="4861358" cy="536339"/>
          </a:xfrm>
          <a:prstGeom prst="rect">
            <a:avLst/>
          </a:prstGeom>
          <a:solidFill>
            <a:srgbClr val="A12885"/>
          </a:solidFill>
          <a:ln w="12700" cap="flat">
            <a:noFill/>
            <a:miter lim="400000"/>
          </a:ln>
          <a:effectLst/>
        </p:spPr>
        <p:txBody>
          <a:bodyPr wrap="square" lIns="42978" tIns="42978" rIns="42978" bIns="42978" numCol="1" anchor="ctr">
            <a:noAutofit/>
          </a:bodyPr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defTabSz="422041" hangingPunct="0"/>
            <a:r>
              <a:rPr lang="en-US" altLang="en-US" sz="1800" kern="0" dirty="0">
                <a:solidFill>
                  <a:srgbClr val="FFFFFF"/>
                </a:solidFill>
                <a:latin typeface="Arial" panose="020B0604020202020204" pitchFamily="34" charset="0"/>
              </a:rPr>
              <a:t>Rearrange insights first 24hrs</a:t>
            </a:r>
          </a:p>
        </p:txBody>
      </p:sp>
      <p:pic>
        <p:nvPicPr>
          <p:cNvPr id="1026" name="Picture 1" descr="image001">
            <a:extLst>
              <a:ext uri="{FF2B5EF4-FFF2-40B4-BE49-F238E27FC236}">
                <a16:creationId xmlns:a16="http://schemas.microsoft.com/office/drawing/2014/main" id="{8943BEE9-731D-42FE-8906-DE0F8D51E4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9" t="12870" r="32301" b="4707"/>
          <a:stretch/>
        </p:blipFill>
        <p:spPr bwMode="auto">
          <a:xfrm>
            <a:off x="177110" y="1623125"/>
            <a:ext cx="7173949" cy="2719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ource">
            <a:extLst>
              <a:ext uri="{FF2B5EF4-FFF2-40B4-BE49-F238E27FC236}">
                <a16:creationId xmlns:a16="http://schemas.microsoft.com/office/drawing/2014/main" id="{3E6C4318-6BF7-46A2-9A7D-4C23FBC59A81}"/>
              </a:ext>
            </a:extLst>
          </p:cNvPr>
          <p:cNvSpPr>
            <a:spLocks noGrp="1"/>
          </p:cNvSpPr>
          <p:nvPr/>
        </p:nvSpPr>
        <p:spPr bwMode="auto">
          <a:xfrm>
            <a:off x="7483439" y="1915691"/>
            <a:ext cx="4861358" cy="2589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6800" tIns="46800" rIns="46800" bIns="46800">
            <a:noAutofit/>
          </a:bodyPr>
          <a:lstStyle/>
          <a:p>
            <a:pPr marL="285750" indent="-285750" defTabSz="98112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Plus fare increased up to ~8% </a:t>
            </a:r>
            <a:r>
              <a:rPr lang="en-US" dirty="0"/>
              <a:t>its share from all web transactions (+3.6pp increase) </a:t>
            </a:r>
          </a:p>
          <a:p>
            <a:pPr marL="285750" indent="-285750" defTabSz="98112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Classic increased up to ~50% </a:t>
            </a:r>
            <a:r>
              <a:rPr lang="en-US" dirty="0"/>
              <a:t>of transactions (+1.7pp)</a:t>
            </a:r>
          </a:p>
          <a:p>
            <a:pPr marL="285750" indent="-285750" defTabSz="98112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Basic reduced to ~44% </a:t>
            </a:r>
            <a:r>
              <a:rPr lang="en-US" dirty="0"/>
              <a:t>(-5.1)  </a:t>
            </a:r>
          </a:p>
          <a:p>
            <a:pPr marL="285750" indent="-285750" defTabSz="98112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There’s </a:t>
            </a:r>
            <a:r>
              <a:rPr lang="en-US" b="1" dirty="0"/>
              <a:t>no reduction in conversion </a:t>
            </a:r>
            <a:r>
              <a:rPr lang="en-US" dirty="0"/>
              <a:t>to the next step, nor in the funnel conversion</a:t>
            </a:r>
          </a:p>
          <a:p>
            <a:pPr marL="173046" indent="-173046" defTabSz="981120" eaLnBrk="0" fontAlgn="base" hangingPunct="0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•"/>
            </a:pPr>
            <a:endParaRPr lang="en-US" dirty="0"/>
          </a:p>
          <a:p>
            <a:pPr marL="328628" lvl="1" defTabSz="981120" eaLnBrk="0" fontAlgn="base" hangingPunct="0">
              <a:spcAft>
                <a:spcPct val="0"/>
              </a:spcAft>
              <a:buClr>
                <a:schemeClr val="tx1"/>
              </a:buClr>
            </a:pPr>
            <a:endParaRPr lang="en-US" altLang="ja-JP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7C994C-88D1-4B15-AAEB-4FEF45A73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36" y="4505498"/>
            <a:ext cx="6843899" cy="246325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5ED5FA-814C-4974-947C-03E3204266DF}"/>
              </a:ext>
            </a:extLst>
          </p:cNvPr>
          <p:cNvCxnSpPr/>
          <p:nvPr/>
        </p:nvCxnSpPr>
        <p:spPr bwMode="auto">
          <a:xfrm>
            <a:off x="6024282" y="5038165"/>
            <a:ext cx="0" cy="1649506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rgbClr val="777777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E47B28-620B-49FC-85D2-5A99BBA5C8C9}"/>
              </a:ext>
            </a:extLst>
          </p:cNvPr>
          <p:cNvCxnSpPr/>
          <p:nvPr/>
        </p:nvCxnSpPr>
        <p:spPr bwMode="auto">
          <a:xfrm>
            <a:off x="5767719" y="5038165"/>
            <a:ext cx="0" cy="1649506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rgbClr val="777777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2346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A5FE9-4D5E-4B03-8148-B489C2F44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58" y="58857"/>
            <a:ext cx="10560722" cy="830997"/>
          </a:xfrm>
        </p:spPr>
        <p:txBody>
          <a:bodyPr/>
          <a:lstStyle/>
          <a:p>
            <a:r>
              <a:rPr lang="en-US"/>
              <a:t>Comparing each of the variations in last 24hrs,the reduction at 8pm on Feb 13 is the same in both variations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72AED-6BCF-4FA2-9497-474B06788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6AE58F-107D-BD4B-A10C-D07C91AE9EBD}" type="slidenum">
              <a:rPr lang="es-ES" smtClean="0"/>
              <a:pPr/>
              <a:t>6</a:t>
            </a:fld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18E92-90EA-4232-AE60-3B4EA4FE4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58" y="1360815"/>
            <a:ext cx="98869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16960"/>
      </p:ext>
    </p:extLst>
  </p:cSld>
  <p:clrMapOvr>
    <a:masterClrMapping/>
  </p:clrMapOvr>
</p:sld>
</file>

<file path=ppt/theme/theme1.xml><?xml version="1.0" encoding="utf-8"?>
<a:theme xmlns:a="http://schemas.openxmlformats.org/drawingml/2006/main" name="Volaris_internos">
  <a:themeElements>
    <a:clrScheme name="Custom 1">
      <a:dk1>
        <a:sysClr val="windowText" lastClr="000000"/>
      </a:dk1>
      <a:lt1>
        <a:srgbClr val="FFFFFF"/>
      </a:lt1>
      <a:dk2>
        <a:srgbClr val="000000"/>
      </a:dk2>
      <a:lt2>
        <a:srgbClr val="EEECE1"/>
      </a:lt2>
      <a:accent1>
        <a:srgbClr val="222432"/>
      </a:accent1>
      <a:accent2>
        <a:srgbClr val="CCCCCC"/>
      </a:accent2>
      <a:accent3>
        <a:srgbClr val="999999"/>
      </a:accent3>
      <a:accent4>
        <a:srgbClr val="666666"/>
      </a:accent4>
      <a:accent5>
        <a:srgbClr val="808080"/>
      </a:accent5>
      <a:accent6>
        <a:srgbClr val="E6E6E6"/>
      </a:accent6>
      <a:hlink>
        <a:srgbClr val="FFFF00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A12885"/>
        </a:solidFill>
        <a:ln w="9525">
          <a:noFill/>
          <a:miter lim="800000"/>
          <a:headEnd/>
          <a:tailEnd/>
        </a:ln>
        <a:effectLst/>
      </a:spPr>
      <a:bodyPr wrap="square" lIns="46800" tIns="46800" rIns="46800" bIns="46800" rtlCol="0" anchor="ctr">
        <a:noAutofit/>
      </a:bodyPr>
      <a:lstStyle>
        <a:defPPr marL="173046" indent="-173046" algn="ctr" defTabSz="981120">
          <a:defRPr dirty="0" err="1" smtClean="0">
            <a:solidFill>
              <a:schemeClr val="bg1"/>
            </a:solidFill>
            <a:latin typeface="+mj-lt"/>
          </a:defRPr>
        </a:defPPr>
      </a:lstStyle>
    </a:spDef>
    <a:lnDef>
      <a:spPr bwMode="auto">
        <a:solidFill>
          <a:schemeClr val="tx2"/>
        </a:solidFill>
        <a:ln w="9525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buSzPct val="120000"/>
          <a:defRPr sz="1600" noProof="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365</Words>
  <Application>Microsoft Office PowerPoint</Application>
  <PresentationFormat>Custom</PresentationFormat>
  <Paragraphs>47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Verdana</vt:lpstr>
      <vt:lpstr>Calibri</vt:lpstr>
      <vt:lpstr>Marlett</vt:lpstr>
      <vt:lpstr>Arial</vt:lpstr>
      <vt:lpstr>Wingdings</vt:lpstr>
      <vt:lpstr>Volaris_internos</vt:lpstr>
      <vt:lpstr>PowerPoint Presentation</vt:lpstr>
      <vt:lpstr>PowerPoint Presentation</vt:lpstr>
      <vt:lpstr>PowerPoint Presentation</vt:lpstr>
      <vt:lpstr>PowerPoint Presentation</vt:lpstr>
      <vt:lpstr>In the first 24hrs of rearrange flights, Fares are changing its share without harming the conversion</vt:lpstr>
      <vt:lpstr>Comparing each of the variations in last 24hrs,the reduction at 8pm on Feb 13 is the same in both variations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2019-10-22T23:18:45Z</dcterms:created>
  <dcterms:modified xsi:type="dcterms:W3CDTF">2020-02-14T20:16:20Z</dcterms:modified>
</cp:coreProperties>
</file>