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64" r:id="rId1"/>
  </p:sldMasterIdLst>
  <p:notesMasterIdLst>
    <p:notesMasterId r:id="rId28"/>
  </p:notesMasterIdLst>
  <p:sldIdLst>
    <p:sldId id="256" r:id="rId2"/>
    <p:sldId id="257" r:id="rId3"/>
    <p:sldId id="274" r:id="rId4"/>
    <p:sldId id="282" r:id="rId5"/>
    <p:sldId id="283" r:id="rId6"/>
    <p:sldId id="287" r:id="rId7"/>
    <p:sldId id="272" r:id="rId8"/>
    <p:sldId id="267" r:id="rId9"/>
    <p:sldId id="268" r:id="rId10"/>
    <p:sldId id="275" r:id="rId11"/>
    <p:sldId id="276" r:id="rId12"/>
    <p:sldId id="269" r:id="rId13"/>
    <p:sldId id="284" r:id="rId14"/>
    <p:sldId id="266" r:id="rId15"/>
    <p:sldId id="277" r:id="rId16"/>
    <p:sldId id="278" r:id="rId17"/>
    <p:sldId id="279" r:id="rId18"/>
    <p:sldId id="285" r:id="rId19"/>
    <p:sldId id="286" r:id="rId20"/>
    <p:sldId id="280" r:id="rId21"/>
    <p:sldId id="270" r:id="rId22"/>
    <p:sldId id="271" r:id="rId23"/>
    <p:sldId id="281" r:id="rId24"/>
    <p:sldId id="263" r:id="rId25"/>
    <p:sldId id="264" r:id="rId26"/>
    <p:sldId id="265"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334671"/>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9" autoAdjust="0"/>
    <p:restoredTop sz="92652" autoAdjust="0"/>
  </p:normalViewPr>
  <p:slideViewPr>
    <p:cSldViewPr>
      <p:cViewPr varScale="1">
        <p:scale>
          <a:sx n="67" d="100"/>
          <a:sy n="67" d="100"/>
        </p:scale>
        <p:origin x="-1464"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D09A05-9EC9-41BE-B0B1-08CDDDAD7E4C}" type="datetimeFigureOut">
              <a:rPr lang="en-US" smtClean="0"/>
              <a:pPr/>
              <a:t>5/17/2016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15BD6F-7A90-424F-91B3-B7FBFFA3A53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Email_spoofing"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en.wikipedia.org/wiki/Look_and_feel" TargetMode="External"/><Relationship Id="rId5" Type="http://schemas.openxmlformats.org/officeDocument/2006/relationships/hyperlink" Target="https://en.wikipedia.org/wiki/Instant_messaging" TargetMode="External"/><Relationship Id="rId4" Type="http://schemas.openxmlformats.org/officeDocument/2006/relationships/hyperlink" Target="https://en.wikipedia.org/wiki/Phishing"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Password" TargetMode="External"/><Relationship Id="rId7" Type="http://schemas.openxmlformats.org/officeDocument/2006/relationships/hyperlink" Target="https://en.wikipedia.org/wiki/Phishing"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en.wikipedia.org/wiki/Domain_Name_System" TargetMode="External"/><Relationship Id="rId5" Type="http://schemas.openxmlformats.org/officeDocument/2006/relationships/hyperlink" Target="https://en.wikipedia.org/wiki/American_Express" TargetMode="External"/><Relationship Id="rId4" Type="http://schemas.openxmlformats.org/officeDocument/2006/relationships/hyperlink" Target="https://en.wikipedia.org/wiki/Electronic_communication"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latin typeface="+mn-lt"/>
                <a:ea typeface="+mn-ea"/>
                <a:cs typeface="+mn-cs"/>
              </a:rPr>
              <a:t>Phishing is typically carried out by </a:t>
            </a:r>
            <a:r>
              <a:rPr lang="en-US" sz="1200" b="0" i="0" u="none" strike="noStrike" kern="1200" dirty="0">
                <a:solidFill>
                  <a:schemeClr val="tx1"/>
                </a:solidFill>
                <a:latin typeface="+mn-lt"/>
                <a:ea typeface="+mn-ea"/>
                <a:cs typeface="+mn-cs"/>
                <a:hlinkClick r:id="rId3" tooltip="Email spoofing"/>
              </a:rPr>
              <a:t>email spoofing</a:t>
            </a:r>
            <a:r>
              <a:rPr lang="en-US" sz="1200" b="0" i="0" u="none" strike="noStrike" kern="1200" baseline="30000" dirty="0">
                <a:solidFill>
                  <a:schemeClr val="tx1"/>
                </a:solidFill>
                <a:latin typeface="+mn-lt"/>
                <a:ea typeface="+mn-ea"/>
                <a:cs typeface="+mn-cs"/>
                <a:hlinkClick r:id="rId4"/>
              </a:rPr>
              <a:t>[4]</a:t>
            </a:r>
            <a:r>
              <a:rPr lang="en-US" sz="1200" b="0" i="0" kern="1200" dirty="0">
                <a:solidFill>
                  <a:schemeClr val="tx1"/>
                </a:solidFill>
                <a:latin typeface="+mn-lt"/>
                <a:ea typeface="+mn-ea"/>
                <a:cs typeface="+mn-cs"/>
              </a:rPr>
              <a:t> or </a:t>
            </a:r>
            <a:r>
              <a:rPr lang="en-US" sz="1200" b="0" i="0" u="none" strike="noStrike" kern="1200" dirty="0">
                <a:solidFill>
                  <a:schemeClr val="tx1"/>
                </a:solidFill>
                <a:latin typeface="+mn-lt"/>
                <a:ea typeface="+mn-ea"/>
                <a:cs typeface="+mn-cs"/>
                <a:hlinkClick r:id="rId5" tooltip="Instant messaging"/>
              </a:rPr>
              <a:t>instant messaging</a:t>
            </a:r>
            <a:r>
              <a:rPr lang="en-US" sz="1200" b="0" i="0" kern="1200" dirty="0">
                <a:solidFill>
                  <a:schemeClr val="tx1"/>
                </a:solidFill>
                <a:latin typeface="+mn-lt"/>
                <a:ea typeface="+mn-ea"/>
                <a:cs typeface="+mn-cs"/>
              </a:rPr>
              <a:t>,</a:t>
            </a:r>
            <a:r>
              <a:rPr lang="en-US" sz="1200" b="0" i="0" u="none" strike="noStrike" kern="1200" baseline="30000" dirty="0">
                <a:solidFill>
                  <a:schemeClr val="tx1"/>
                </a:solidFill>
                <a:latin typeface="+mn-lt"/>
                <a:ea typeface="+mn-ea"/>
                <a:cs typeface="+mn-cs"/>
                <a:hlinkClick r:id="rId4"/>
              </a:rPr>
              <a:t>[5]</a:t>
            </a:r>
            <a:r>
              <a:rPr lang="en-US" sz="1200" b="0" i="0" kern="1200" dirty="0">
                <a:solidFill>
                  <a:schemeClr val="tx1"/>
                </a:solidFill>
                <a:latin typeface="+mn-lt"/>
                <a:ea typeface="+mn-ea"/>
                <a:cs typeface="+mn-cs"/>
              </a:rPr>
              <a:t> and it often directs users to enter details at a fake website whose </a:t>
            </a:r>
            <a:r>
              <a:rPr lang="en-US" sz="1200" b="0" i="0" u="none" strike="noStrike" kern="1200" dirty="0">
                <a:solidFill>
                  <a:schemeClr val="tx1"/>
                </a:solidFill>
                <a:latin typeface="+mn-lt"/>
                <a:ea typeface="+mn-ea"/>
                <a:cs typeface="+mn-cs"/>
                <a:hlinkClick r:id="rId6" tooltip="Look and feel"/>
              </a:rPr>
              <a:t>look and feel</a:t>
            </a:r>
            <a:r>
              <a:rPr lang="en-US" sz="1200" b="0" i="0" kern="1200" dirty="0">
                <a:solidFill>
                  <a:schemeClr val="tx1"/>
                </a:solidFill>
                <a:latin typeface="+mn-lt"/>
                <a:ea typeface="+mn-ea"/>
                <a:cs typeface="+mn-cs"/>
              </a:rPr>
              <a:t> are almost identical to the legitimate one</a:t>
            </a:r>
            <a:endParaRPr lang="en-US" dirty="0"/>
          </a:p>
          <a:p>
            <a:endParaRPr lang="en-IN" dirty="0"/>
          </a:p>
          <a:p>
            <a:r>
              <a:rPr lang="en-US" sz="1200" b="0" i="0" kern="1200" dirty="0">
                <a:solidFill>
                  <a:schemeClr val="tx1"/>
                </a:solidFill>
                <a:latin typeface="+mn-lt"/>
                <a:ea typeface="+mn-ea"/>
                <a:cs typeface="+mn-cs"/>
              </a:rPr>
              <a:t>As per the research it was 106421 phishing</a:t>
            </a:r>
            <a:r>
              <a:rPr lang="en-US" sz="1200" b="0" i="0" kern="1200" baseline="0" dirty="0">
                <a:solidFill>
                  <a:schemeClr val="tx1"/>
                </a:solidFill>
                <a:latin typeface="+mn-lt"/>
                <a:ea typeface="+mn-ea"/>
                <a:cs typeface="+mn-cs"/>
              </a:rPr>
              <a:t> scams all over world in </a:t>
            </a:r>
            <a:r>
              <a:rPr lang="en-US" sz="1200" b="0" i="0" kern="1200" baseline="0" dirty="0" err="1">
                <a:solidFill>
                  <a:schemeClr val="tx1"/>
                </a:solidFill>
                <a:latin typeface="+mn-lt"/>
                <a:ea typeface="+mn-ea"/>
                <a:cs typeface="+mn-cs"/>
              </a:rPr>
              <a:t>oct</a:t>
            </a:r>
            <a:r>
              <a:rPr lang="en-US" sz="1200" b="0" i="0" kern="1200" baseline="0" dirty="0">
                <a:solidFill>
                  <a:schemeClr val="tx1"/>
                </a:solidFill>
                <a:latin typeface="+mn-lt"/>
                <a:ea typeface="+mn-ea"/>
                <a:cs typeface="+mn-cs"/>
              </a:rPr>
              <a:t> 2015.</a:t>
            </a:r>
            <a:endParaRPr lang="en-US" dirty="0"/>
          </a:p>
        </p:txBody>
      </p:sp>
      <p:sp>
        <p:nvSpPr>
          <p:cNvPr id="4" name="Slide Number Placeholder 3"/>
          <p:cNvSpPr>
            <a:spLocks noGrp="1"/>
          </p:cNvSpPr>
          <p:nvPr>
            <p:ph type="sldNum" sz="quarter" idx="10"/>
          </p:nvPr>
        </p:nvSpPr>
        <p:spPr/>
        <p:txBody>
          <a:bodyPr/>
          <a:lstStyle/>
          <a:p>
            <a:fld id="{F515BD6F-7A90-424F-91B3-B7FBFFA3A536}"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Phishing:</a:t>
            </a:r>
          </a:p>
          <a:p>
            <a:r>
              <a:rPr lang="en-US" dirty="0" smtClean="0"/>
              <a:t>An attempt to acquire information such as usernames, </a:t>
            </a:r>
            <a:r>
              <a:rPr lang="en-US" sz="1200" u="none" strike="noStrike" kern="1200" dirty="0" smtClean="0">
                <a:solidFill>
                  <a:schemeClr val="tx1"/>
                </a:solidFill>
                <a:latin typeface="+mn-lt"/>
                <a:ea typeface="+mn-ea"/>
                <a:cs typeface="+mn-cs"/>
                <a:hlinkClick r:id="rId3" tooltip="Password"/>
              </a:rPr>
              <a:t>passwords</a:t>
            </a:r>
            <a:r>
              <a:rPr lang="en-US" dirty="0" smtClean="0"/>
              <a:t>, and credit card details by masquerading as a trustworthy entity in an </a:t>
            </a:r>
            <a:r>
              <a:rPr lang="en-US" sz="1200" u="none" strike="noStrike" kern="1200" dirty="0" smtClean="0">
                <a:solidFill>
                  <a:schemeClr val="tx1"/>
                </a:solidFill>
                <a:latin typeface="+mn-lt"/>
                <a:ea typeface="+mn-ea"/>
                <a:cs typeface="+mn-cs"/>
                <a:hlinkClick r:id="rId4" tooltip="Electronic communication"/>
              </a:rPr>
              <a:t>electronic communication</a:t>
            </a:r>
            <a:r>
              <a:rPr lang="en-US" dirty="0" smtClean="0"/>
              <a:t>. In October 2013, emails purporting to be from </a:t>
            </a:r>
            <a:r>
              <a:rPr lang="en-US" sz="1200" u="none" strike="noStrike" kern="1200" dirty="0" smtClean="0">
                <a:solidFill>
                  <a:schemeClr val="tx1"/>
                </a:solidFill>
                <a:latin typeface="+mn-lt"/>
                <a:ea typeface="+mn-ea"/>
                <a:cs typeface="+mn-cs"/>
                <a:hlinkClick r:id="rId5" tooltip="American Express"/>
              </a:rPr>
              <a:t>American Express</a:t>
            </a:r>
            <a:r>
              <a:rPr lang="en-US" dirty="0" smtClean="0"/>
              <a:t> were sent to an unknown number of recipients. A simple </a:t>
            </a:r>
            <a:r>
              <a:rPr lang="en-US" sz="1200" u="none" strike="noStrike" kern="1200" dirty="0" smtClean="0">
                <a:solidFill>
                  <a:schemeClr val="tx1"/>
                </a:solidFill>
                <a:latin typeface="+mn-lt"/>
                <a:ea typeface="+mn-ea"/>
                <a:cs typeface="+mn-cs"/>
                <a:hlinkClick r:id="rId6" tooltip="Domain Name System"/>
              </a:rPr>
              <a:t>DNS</a:t>
            </a:r>
            <a:r>
              <a:rPr lang="en-US" dirty="0" smtClean="0"/>
              <a:t> change could have been made to thwart this spoofed email, but American Express failed to make any changes.</a:t>
            </a:r>
          </a:p>
          <a:p>
            <a:endParaRPr lang="en-IN" dirty="0" smtClean="0"/>
          </a:p>
          <a:p>
            <a:r>
              <a:rPr lang="en-US" dirty="0" smtClean="0"/>
              <a:t>Spear phishing:</a:t>
            </a:r>
          </a:p>
          <a:p>
            <a:r>
              <a:rPr lang="en-US" dirty="0" smtClean="0"/>
              <a:t>Phishing attempts directed at specific individuals or companies have been termed </a:t>
            </a:r>
            <a:r>
              <a:rPr lang="en-US" b="1" dirty="0" smtClean="0"/>
              <a:t>spear phishing</a:t>
            </a:r>
            <a:r>
              <a:rPr lang="en-US" dirty="0" smtClean="0"/>
              <a:t>.</a:t>
            </a:r>
            <a:r>
              <a:rPr lang="en-US" sz="1200" b="0" i="0" u="none" strike="noStrike" kern="1200" baseline="30000" dirty="0" smtClean="0">
                <a:solidFill>
                  <a:schemeClr val="tx1"/>
                </a:solidFill>
                <a:latin typeface="+mn-lt"/>
                <a:ea typeface="+mn-ea"/>
                <a:cs typeface="+mn-cs"/>
                <a:hlinkClick r:id="rId7"/>
              </a:rPr>
              <a:t>[43]</a:t>
            </a:r>
            <a:r>
              <a:rPr lang="en-US" dirty="0" smtClean="0"/>
              <a:t> Attackers may gather personal information about their target to increase their probability of success. This technique is, by far, the most successful on the internet today, accounting for 91% of attacks.</a:t>
            </a:r>
          </a:p>
          <a:p>
            <a:endParaRPr lang="en-IN" dirty="0" smtClean="0"/>
          </a:p>
          <a:p>
            <a:r>
              <a:rPr lang="en-US" dirty="0" smtClean="0"/>
              <a:t>Clone phishing:</a:t>
            </a:r>
          </a:p>
          <a:p>
            <a:r>
              <a:rPr lang="en-US" dirty="0" smtClean="0"/>
              <a:t>A type of phishing attack whereby a legitimate, and previously delivered, email containing an attachment or link has had its content and recipient address(</a:t>
            </a:r>
            <a:r>
              <a:rPr lang="en-US" dirty="0" err="1" smtClean="0"/>
              <a:t>es</a:t>
            </a:r>
            <a:r>
              <a:rPr lang="en-US" dirty="0" smtClean="0"/>
              <a:t>) taken and used to create an almost identical or cloned email. The attachment or link within the email is replaced with a malicious version and then sent from an email address spoofed to appear to come from the original sender. It may claim to be a resend of the original or an updated version to the original. This technique could be used to pivot (indirectly) from a previously infected machine and gain a foothold on another machine, by exploiting the social trust associated with the inferred connection due to both parties receiving the original email.</a:t>
            </a:r>
          </a:p>
          <a:p>
            <a:endParaRPr lang="en-IN" dirty="0" smtClean="0"/>
          </a:p>
          <a:p>
            <a:r>
              <a:rPr lang="en-US" dirty="0" smtClean="0"/>
              <a:t>Whaling:</a:t>
            </a:r>
          </a:p>
          <a:p>
            <a:r>
              <a:rPr lang="en-US" dirty="0" smtClean="0"/>
              <a:t>Several recent phishing attacks have been directed specifically at senior executives and other high profile targets within businesses, and the term </a:t>
            </a:r>
            <a:r>
              <a:rPr lang="en-US" b="1" dirty="0" smtClean="0"/>
              <a:t>whaling</a:t>
            </a:r>
            <a:r>
              <a:rPr lang="en-US" dirty="0" smtClean="0"/>
              <a:t> has been coined for these kinds of attacks.</a:t>
            </a:r>
            <a:r>
              <a:rPr lang="en-US" sz="1200" b="0" i="0" u="none" strike="noStrike" kern="1200" baseline="30000" dirty="0" smtClean="0">
                <a:solidFill>
                  <a:schemeClr val="tx1"/>
                </a:solidFill>
                <a:latin typeface="+mn-lt"/>
                <a:ea typeface="+mn-ea"/>
                <a:cs typeface="+mn-cs"/>
                <a:hlinkClick r:id="rId7"/>
              </a:rPr>
              <a:t>[45]</a:t>
            </a:r>
            <a:r>
              <a:rPr lang="en-US" dirty="0" smtClean="0"/>
              <a:t> In the case of whaling, the masquerading web page/email will take a more serious executive-level form. The content will be crafted to target an upper manager and the person's role in the company. The content of a whaling attack email is often written as a legal subpoena, customer complaint, or executive issue. Whaling scam emails are designed to masquerade as a critical business email, sent from a legitimate business authority. The content is meant to be tailored for upper management, and usually involves some kind of falsified company-wide concern. Whaling </a:t>
            </a:r>
            <a:r>
              <a:rPr lang="en-US" dirty="0" err="1" smtClean="0"/>
              <a:t>phishermen</a:t>
            </a:r>
            <a:r>
              <a:rPr lang="en-US" dirty="0" smtClean="0"/>
              <a:t> have also forged official-looking FBI subpoena emails, and claimed that the manager needs to click a link and install special software to view the subpoena.</a:t>
            </a:r>
            <a:endParaRPr lang="en-US" dirty="0"/>
          </a:p>
        </p:txBody>
      </p:sp>
      <p:sp>
        <p:nvSpPr>
          <p:cNvPr id="4" name="Slide Number Placeholder 3"/>
          <p:cNvSpPr>
            <a:spLocks noGrp="1"/>
          </p:cNvSpPr>
          <p:nvPr>
            <p:ph type="sldNum" sz="quarter" idx="10"/>
          </p:nvPr>
        </p:nvSpPr>
        <p:spPr/>
        <p:txBody>
          <a:bodyPr/>
          <a:lstStyle/>
          <a:p>
            <a:fld id="{F515BD6F-7A90-424F-91B3-B7FBFFA3A536}" type="slidenum">
              <a:rPr lang="en-US" smtClean="0"/>
              <a:pPr/>
              <a:t>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515BD6F-7A90-424F-91B3-B7FBFFA3A536}" type="slidenum">
              <a:rPr lang="en-US" smtClean="0"/>
              <a:pPr/>
              <a:t>24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a:t>Click to edit Master title style</a:t>
            </a:r>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83727B00-8781-416D-AFC7-483DF0214C79}" type="datetime1">
              <a:rPr lang="en-US" smtClean="0"/>
              <a:pPr/>
              <a:t>5/17/2016</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r>
              <a:rPr lang="en-US"/>
              <a:t>CGPIT/201303100910043</a:t>
            </a:r>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D9946E71-C5CC-4F5E-84EB-25814C47933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check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8B0C559-2136-4D08-B925-97EFDF66BAFB}" type="datetime1">
              <a:rPr lang="en-US" smtClean="0"/>
              <a:pPr/>
              <a:t>5/17/2016</a:t>
            </a:fld>
            <a:endParaRPr lang="en-US"/>
          </a:p>
        </p:txBody>
      </p:sp>
      <p:sp>
        <p:nvSpPr>
          <p:cNvPr id="5" name="Footer Placeholder 4"/>
          <p:cNvSpPr>
            <a:spLocks noGrp="1"/>
          </p:cNvSpPr>
          <p:nvPr>
            <p:ph type="ftr" sz="quarter" idx="11"/>
          </p:nvPr>
        </p:nvSpPr>
        <p:spPr/>
        <p:txBody>
          <a:bodyPr/>
          <a:lstStyle/>
          <a:p>
            <a:r>
              <a:rPr lang="en-US"/>
              <a:t>CGPIT/201303100910043</a:t>
            </a:r>
          </a:p>
        </p:txBody>
      </p:sp>
      <p:sp>
        <p:nvSpPr>
          <p:cNvPr id="6" name="Slide Number Placeholder 5"/>
          <p:cNvSpPr>
            <a:spLocks noGrp="1"/>
          </p:cNvSpPr>
          <p:nvPr>
            <p:ph type="sldNum" sz="quarter" idx="12"/>
          </p:nvPr>
        </p:nvSpPr>
        <p:spPr/>
        <p:txBody>
          <a:bodyPr/>
          <a:lstStyle/>
          <a:p>
            <a:fld id="{D9946E71-C5CC-4F5E-84EB-25814C479331}" type="slidenum">
              <a:rPr lang="en-US" smtClean="0"/>
              <a:pPr/>
              <a:t>‹#›</a:t>
            </a:fld>
            <a:endParaRPr lang="en-US"/>
          </a:p>
        </p:txBody>
      </p:sp>
    </p:spTree>
  </p:cSld>
  <p:clrMapOvr>
    <a:masterClrMapping/>
  </p:clrMapOvr>
  <p:transition>
    <p:check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p>
            <a:r>
              <a:rPr kumimoji="0"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p>
            <a:fld id="{38A3B680-E0CF-4D1C-8BA3-6E9ACA6A29D2}" type="datetime1">
              <a:rPr lang="en-US" smtClean="0"/>
              <a:pPr/>
              <a:t>5/17/2016</a:t>
            </a:fld>
            <a:endParaRPr lang="en-US"/>
          </a:p>
        </p:txBody>
      </p:sp>
      <p:sp>
        <p:nvSpPr>
          <p:cNvPr id="5" name="Footer Placeholder 4"/>
          <p:cNvSpPr>
            <a:spLocks noGrp="1"/>
          </p:cNvSpPr>
          <p:nvPr>
            <p:ph type="ftr" sz="quarter" idx="11"/>
          </p:nvPr>
        </p:nvSpPr>
        <p:spPr>
          <a:xfrm>
            <a:off x="457200" y="6556248"/>
            <a:ext cx="3657600" cy="228600"/>
          </a:xfrm>
        </p:spPr>
        <p:txBody>
          <a:bodyPr/>
          <a:lstStyle/>
          <a:p>
            <a:r>
              <a:rPr lang="en-US"/>
              <a:t>CGPIT/201303100910043</a:t>
            </a:r>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D9946E71-C5CC-4F5E-84EB-25814C479331}" type="slidenum">
              <a:rPr lang="en-US" smtClean="0"/>
              <a:pPr/>
              <a:t>‹#›</a:t>
            </a:fld>
            <a:endParaRPr lang="en-US"/>
          </a:p>
        </p:txBody>
      </p:sp>
    </p:spTree>
  </p:cSld>
  <p:clrMapOvr>
    <a:masterClrMapping/>
  </p:clrMapOvr>
  <p:transition>
    <p:check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99DD997-AB42-4C4E-9201-C3D5C642518A}" type="datetime1">
              <a:rPr lang="en-US" smtClean="0"/>
              <a:pPr/>
              <a:t>5/17/2016</a:t>
            </a:fld>
            <a:endParaRPr lang="en-US"/>
          </a:p>
        </p:txBody>
      </p:sp>
      <p:sp>
        <p:nvSpPr>
          <p:cNvPr id="5" name="Footer Placeholder 4"/>
          <p:cNvSpPr>
            <a:spLocks noGrp="1"/>
          </p:cNvSpPr>
          <p:nvPr>
            <p:ph type="ftr" sz="quarter" idx="11"/>
          </p:nvPr>
        </p:nvSpPr>
        <p:spPr/>
        <p:txBody>
          <a:bodyPr/>
          <a:lstStyle/>
          <a:p>
            <a:r>
              <a:rPr lang="en-US"/>
              <a:t>CGPIT/201303100910043</a:t>
            </a:r>
          </a:p>
        </p:txBody>
      </p:sp>
      <p:sp>
        <p:nvSpPr>
          <p:cNvPr id="6" name="Slide Number Placeholder 5"/>
          <p:cNvSpPr>
            <a:spLocks noGrp="1"/>
          </p:cNvSpPr>
          <p:nvPr>
            <p:ph type="sldNum" sz="quarter" idx="12"/>
          </p:nvPr>
        </p:nvSpPr>
        <p:spPr/>
        <p:txBody>
          <a:bodyPr/>
          <a:lstStyle/>
          <a:p>
            <a:fld id="{D9946E71-C5CC-4F5E-84EB-25814C479331}" type="slidenum">
              <a:rPr lang="en-US" smtClean="0"/>
              <a:pPr/>
              <a:t>‹#›</a:t>
            </a:fld>
            <a:endParaRPr lang="en-US"/>
          </a:p>
        </p:txBody>
      </p:sp>
    </p:spTree>
  </p:cSld>
  <p:clrMapOvr>
    <a:masterClrMapping/>
  </p:clrMapOvr>
  <p:transition>
    <p:check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a:t>Click to edit Master title style</a:t>
            </a:r>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C7091D72-66D1-4DED-97F0-09C72084ED31}" type="datetime1">
              <a:rPr lang="en-US" smtClean="0"/>
              <a:pPr/>
              <a:t>5/17/2016</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r>
              <a:rPr lang="en-US"/>
              <a:t>CGPIT/201303100910043</a:t>
            </a:r>
          </a:p>
        </p:txBody>
      </p:sp>
      <p:sp>
        <p:nvSpPr>
          <p:cNvPr id="6" name="Slide Number Placeholder 5"/>
          <p:cNvSpPr>
            <a:spLocks noGrp="1"/>
          </p:cNvSpPr>
          <p:nvPr>
            <p:ph type="sldNum" sz="quarter" idx="12"/>
          </p:nvPr>
        </p:nvSpPr>
        <p:spPr>
          <a:xfrm>
            <a:off x="6733952" y="6555112"/>
            <a:ext cx="588336" cy="228600"/>
          </a:xfrm>
        </p:spPr>
        <p:txBody>
          <a:bodyPr/>
          <a:lstStyle/>
          <a:p>
            <a:fld id="{D9946E71-C5CC-4F5E-84EB-25814C47933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check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F856A00-6FF7-4B4C-A3CC-058EF4C6EAD4}" type="datetime1">
              <a:rPr lang="en-US" smtClean="0"/>
              <a:pPr/>
              <a:t>5/17/2016</a:t>
            </a:fld>
            <a:endParaRPr lang="en-US"/>
          </a:p>
        </p:txBody>
      </p:sp>
      <p:sp>
        <p:nvSpPr>
          <p:cNvPr id="6" name="Footer Placeholder 5"/>
          <p:cNvSpPr>
            <a:spLocks noGrp="1"/>
          </p:cNvSpPr>
          <p:nvPr>
            <p:ph type="ftr" sz="quarter" idx="11"/>
          </p:nvPr>
        </p:nvSpPr>
        <p:spPr/>
        <p:txBody>
          <a:bodyPr/>
          <a:lstStyle/>
          <a:p>
            <a:r>
              <a:rPr lang="en-US"/>
              <a:t>CGPIT/201303100910043</a:t>
            </a:r>
          </a:p>
        </p:txBody>
      </p:sp>
      <p:sp>
        <p:nvSpPr>
          <p:cNvPr id="7" name="Slide Number Placeholder 6"/>
          <p:cNvSpPr>
            <a:spLocks noGrp="1"/>
          </p:cNvSpPr>
          <p:nvPr>
            <p:ph type="sldNum" sz="quarter" idx="12"/>
          </p:nvPr>
        </p:nvSpPr>
        <p:spPr/>
        <p:txBody>
          <a:bodyPr/>
          <a:lstStyle/>
          <a:p>
            <a:fld id="{D9946E71-C5CC-4F5E-84EB-25814C479331}" type="slidenum">
              <a:rPr lang="en-US" smtClean="0"/>
              <a:pPr/>
              <a:t>‹#›</a:t>
            </a:fld>
            <a:endParaRPr lang="en-US"/>
          </a:p>
        </p:txBody>
      </p:sp>
    </p:spTree>
  </p:cSld>
  <p:clrMapOvr>
    <a:masterClrMapping/>
  </p:clrMapOvr>
  <p:transition>
    <p:check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F36AB0DE-9E7B-4B26-931A-64E354E37E45}" type="datetime1">
              <a:rPr lang="en-US" smtClean="0"/>
              <a:pPr/>
              <a:t>5/17/2016</a:t>
            </a:fld>
            <a:endParaRPr lang="en-US"/>
          </a:p>
        </p:txBody>
      </p:sp>
      <p:sp>
        <p:nvSpPr>
          <p:cNvPr id="8" name="Footer Placeholder 7"/>
          <p:cNvSpPr>
            <a:spLocks noGrp="1"/>
          </p:cNvSpPr>
          <p:nvPr>
            <p:ph type="ftr" sz="quarter" idx="11"/>
          </p:nvPr>
        </p:nvSpPr>
        <p:spPr/>
        <p:txBody>
          <a:bodyPr/>
          <a:lstStyle/>
          <a:p>
            <a:r>
              <a:rPr lang="en-US"/>
              <a:t>CGPIT/201303100910043</a:t>
            </a:r>
          </a:p>
        </p:txBody>
      </p:sp>
      <p:sp>
        <p:nvSpPr>
          <p:cNvPr id="9" name="Slide Number Placeholder 8"/>
          <p:cNvSpPr>
            <a:spLocks noGrp="1"/>
          </p:cNvSpPr>
          <p:nvPr>
            <p:ph type="sldNum" sz="quarter" idx="12"/>
          </p:nvPr>
        </p:nvSpPr>
        <p:spPr/>
        <p:txBody>
          <a:bodyPr/>
          <a:lstStyle/>
          <a:p>
            <a:fld id="{D9946E71-C5CC-4F5E-84EB-25814C479331}" type="slidenum">
              <a:rPr lang="en-US" smtClean="0"/>
              <a:pPr/>
              <a:t>‹#›</a:t>
            </a:fld>
            <a:endParaRPr lang="en-US"/>
          </a:p>
        </p:txBody>
      </p:sp>
    </p:spTree>
  </p:cSld>
  <p:clrMapOvr>
    <a:masterClrMapping/>
  </p:clrMapOvr>
  <p:transition>
    <p:check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66BEA43E-B26D-4E76-8245-73F9FA3B448F}" type="datetime1">
              <a:rPr lang="en-US" smtClean="0"/>
              <a:pPr/>
              <a:t>5/17/2016</a:t>
            </a:fld>
            <a:endParaRPr lang="en-US"/>
          </a:p>
        </p:txBody>
      </p:sp>
      <p:sp>
        <p:nvSpPr>
          <p:cNvPr id="4" name="Footer Placeholder 3"/>
          <p:cNvSpPr>
            <a:spLocks noGrp="1"/>
          </p:cNvSpPr>
          <p:nvPr>
            <p:ph type="ftr" sz="quarter" idx="11"/>
          </p:nvPr>
        </p:nvSpPr>
        <p:spPr/>
        <p:txBody>
          <a:bodyPr/>
          <a:lstStyle/>
          <a:p>
            <a:r>
              <a:rPr lang="en-US"/>
              <a:t>CGPIT/201303100910043</a:t>
            </a:r>
          </a:p>
        </p:txBody>
      </p:sp>
      <p:sp>
        <p:nvSpPr>
          <p:cNvPr id="5" name="Slide Number Placeholder 4"/>
          <p:cNvSpPr>
            <a:spLocks noGrp="1"/>
          </p:cNvSpPr>
          <p:nvPr>
            <p:ph type="sldNum" sz="quarter" idx="12"/>
          </p:nvPr>
        </p:nvSpPr>
        <p:spPr/>
        <p:txBody>
          <a:bodyPr/>
          <a:lstStyle/>
          <a:p>
            <a:fld id="{D9946E71-C5CC-4F5E-84EB-25814C479331}" type="slidenum">
              <a:rPr lang="en-US" smtClean="0"/>
              <a:pPr/>
              <a:t>‹#›</a:t>
            </a:fld>
            <a:endParaRPr lang="en-US"/>
          </a:p>
        </p:txBody>
      </p:sp>
    </p:spTree>
  </p:cSld>
  <p:clrMapOvr>
    <a:masterClrMapping/>
  </p:clrMapOvr>
  <p:transition>
    <p:check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72ACAA3A-27B5-43BF-AD15-B916CF8EA9E0}" type="datetime1">
              <a:rPr lang="en-US" smtClean="0"/>
              <a:pPr/>
              <a:t>5/17/2016</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r>
              <a:rPr lang="en-US"/>
              <a:t>CGPIT/201303100910043</a:t>
            </a:r>
          </a:p>
        </p:txBody>
      </p:sp>
      <p:sp>
        <p:nvSpPr>
          <p:cNvPr id="4" name="Slide Number Placeholder 3"/>
          <p:cNvSpPr>
            <a:spLocks noGrp="1"/>
          </p:cNvSpPr>
          <p:nvPr>
            <p:ph type="sldNum" sz="quarter" idx="12"/>
          </p:nvPr>
        </p:nvSpPr>
        <p:spPr/>
        <p:txBody>
          <a:bodyPr/>
          <a:lstStyle/>
          <a:p>
            <a:fld id="{D9946E71-C5CC-4F5E-84EB-25814C479331}" type="slidenum">
              <a:rPr lang="en-US" smtClean="0"/>
              <a:pPr/>
              <a:t>‹#›</a:t>
            </a:fld>
            <a:endParaRPr lang="en-US"/>
          </a:p>
        </p:txBody>
      </p:sp>
    </p:spTree>
  </p:cSld>
  <p:clrMapOvr>
    <a:masterClrMapping/>
  </p:clrMapOvr>
  <p:transition>
    <p:check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a:t>Click to edit Master title style</a:t>
            </a:r>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9E99177-6D75-4794-894D-204B47F5F6A2}" type="datetime1">
              <a:rPr lang="en-US" smtClean="0"/>
              <a:pPr/>
              <a:t>5/17/2016</a:t>
            </a:fld>
            <a:endParaRPr lang="en-US"/>
          </a:p>
        </p:txBody>
      </p:sp>
      <p:sp>
        <p:nvSpPr>
          <p:cNvPr id="6" name="Footer Placeholder 5"/>
          <p:cNvSpPr>
            <a:spLocks noGrp="1"/>
          </p:cNvSpPr>
          <p:nvPr>
            <p:ph type="ftr" sz="quarter" idx="11"/>
          </p:nvPr>
        </p:nvSpPr>
        <p:spPr/>
        <p:txBody>
          <a:bodyPr/>
          <a:lstStyle/>
          <a:p>
            <a:r>
              <a:rPr lang="en-US"/>
              <a:t>CGPIT/201303100910043</a:t>
            </a:r>
          </a:p>
        </p:txBody>
      </p:sp>
      <p:sp>
        <p:nvSpPr>
          <p:cNvPr id="7" name="Slide Number Placeholder 6"/>
          <p:cNvSpPr>
            <a:spLocks noGrp="1"/>
          </p:cNvSpPr>
          <p:nvPr>
            <p:ph type="sldNum" sz="quarter" idx="12"/>
          </p:nvPr>
        </p:nvSpPr>
        <p:spPr/>
        <p:txBody>
          <a:bodyPr/>
          <a:lstStyle/>
          <a:p>
            <a:fld id="{D9946E71-C5CC-4F5E-84EB-25814C479331}" type="slidenum">
              <a:rPr lang="en-US" smtClean="0"/>
              <a:pPr/>
              <a:t>‹#›</a:t>
            </a:fld>
            <a:endParaRPr lang="en-US"/>
          </a:p>
        </p:txBody>
      </p:sp>
    </p:spTree>
  </p:cSld>
  <p:clrMapOvr>
    <a:masterClrMapping/>
  </p:clrMapOvr>
  <p:transition>
    <p:check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a:t>Click to edit Master text styles</a:t>
            </a:r>
          </a:p>
        </p:txBody>
      </p:sp>
      <p:sp>
        <p:nvSpPr>
          <p:cNvPr id="5" name="Date Placeholder 4"/>
          <p:cNvSpPr>
            <a:spLocks noGrp="1"/>
          </p:cNvSpPr>
          <p:nvPr>
            <p:ph type="dt" sz="half" idx="10"/>
          </p:nvPr>
        </p:nvSpPr>
        <p:spPr/>
        <p:txBody>
          <a:bodyPr/>
          <a:lstStyle/>
          <a:p>
            <a:fld id="{CD0FC1F8-E83D-414A-ADEB-B97790BF3CEC}" type="datetime1">
              <a:rPr lang="en-US" smtClean="0"/>
              <a:pPr/>
              <a:t>5/17/2016</a:t>
            </a:fld>
            <a:endParaRPr lang="en-US"/>
          </a:p>
        </p:txBody>
      </p:sp>
      <p:sp>
        <p:nvSpPr>
          <p:cNvPr id="6" name="Footer Placeholder 5"/>
          <p:cNvSpPr>
            <a:spLocks noGrp="1"/>
          </p:cNvSpPr>
          <p:nvPr>
            <p:ph type="ftr" sz="quarter" idx="11"/>
          </p:nvPr>
        </p:nvSpPr>
        <p:spPr/>
        <p:txBody>
          <a:bodyPr/>
          <a:lstStyle/>
          <a:p>
            <a:r>
              <a:rPr lang="en-US"/>
              <a:t>CGPIT/201303100910043</a:t>
            </a:r>
          </a:p>
        </p:txBody>
      </p:sp>
      <p:sp>
        <p:nvSpPr>
          <p:cNvPr id="7" name="Slide Number Placeholder 6"/>
          <p:cNvSpPr>
            <a:spLocks noGrp="1"/>
          </p:cNvSpPr>
          <p:nvPr>
            <p:ph type="sldNum" sz="quarter" idx="12"/>
          </p:nvPr>
        </p:nvSpPr>
        <p:spPr/>
        <p:txBody>
          <a:bodyPr/>
          <a:lstStyle/>
          <a:p>
            <a:fld id="{D9946E71-C5CC-4F5E-84EB-25814C479331}"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transition>
    <p:check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p>
            <a:r>
              <a:rPr kumimoji="0" lang="en-US"/>
              <a:t>Click to edit Master title style</a:t>
            </a:r>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746252D4-E737-482E-A729-082D85742D38}" type="datetime1">
              <a:rPr lang="en-US" smtClean="0"/>
              <a:pPr/>
              <a:t>5/17/2016</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r>
              <a:rPr lang="en-US"/>
              <a:t>CGPIT/201303100910043</a:t>
            </a:r>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D9946E71-C5CC-4F5E-84EB-25814C47933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ransition>
    <p:checker/>
  </p:transition>
  <p:hf hdr="0" dt="0"/>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a:xfrm>
            <a:off x="3020509" y="5076333"/>
            <a:ext cx="5544616" cy="2319488"/>
          </a:xfrm>
        </p:spPr>
        <p:txBody>
          <a:bodyPr/>
          <a:lstStyle/>
          <a:p>
            <a:pPr algn="l"/>
            <a:r>
              <a:rPr lang="en-IN" sz="2400" u="sng" dirty="0"/>
              <a:t>Prepared By:</a:t>
            </a:r>
            <a:r>
              <a:rPr lang="en-IN" dirty="0"/>
              <a:t/>
            </a:r>
            <a:br>
              <a:rPr lang="en-IN" dirty="0"/>
            </a:br>
            <a:r>
              <a:rPr lang="en-IN" dirty="0"/>
              <a:t>	</a:t>
            </a:r>
            <a:r>
              <a:rPr lang="en-IN" sz="2000" dirty="0">
                <a:latin typeface="Berlin Sans FB" pitchFamily="34" charset="0"/>
              </a:rPr>
              <a:t>Enrollment No.:</a:t>
            </a:r>
            <a:br>
              <a:rPr lang="en-IN" sz="2000" dirty="0">
                <a:latin typeface="Berlin Sans FB" pitchFamily="34" charset="0"/>
              </a:rPr>
            </a:br>
            <a:r>
              <a:rPr lang="en-IN" sz="2000" dirty="0">
                <a:latin typeface="Berlin Sans FB" pitchFamily="34" charset="0"/>
              </a:rPr>
              <a:t>		201303100910043</a:t>
            </a:r>
            <a:br>
              <a:rPr lang="en-IN" sz="2000" dirty="0">
                <a:latin typeface="Berlin Sans FB" pitchFamily="34" charset="0"/>
              </a:rPr>
            </a:br>
            <a:r>
              <a:rPr lang="en-IN" sz="2000" dirty="0">
                <a:latin typeface="Berlin Sans FB" pitchFamily="34" charset="0"/>
              </a:rPr>
              <a:t>	Name:</a:t>
            </a:r>
            <a:br>
              <a:rPr lang="en-IN" sz="2000" dirty="0">
                <a:latin typeface="Berlin Sans FB" pitchFamily="34" charset="0"/>
              </a:rPr>
            </a:br>
            <a:r>
              <a:rPr lang="en-IN" sz="2000" dirty="0">
                <a:latin typeface="Berlin Sans FB" pitchFamily="34" charset="0"/>
              </a:rPr>
              <a:t>		</a:t>
            </a:r>
            <a:r>
              <a:rPr lang="en-IN" sz="2000" dirty="0" err="1">
                <a:latin typeface="Berlin Sans FB" pitchFamily="34" charset="0"/>
              </a:rPr>
              <a:t>Aarzin</a:t>
            </a:r>
            <a:r>
              <a:rPr lang="en-IN" sz="2000" dirty="0">
                <a:latin typeface="Berlin Sans FB" pitchFamily="34" charset="0"/>
              </a:rPr>
              <a:t> M. </a:t>
            </a:r>
            <a:r>
              <a:rPr lang="en-IN" sz="2000" dirty="0" err="1">
                <a:latin typeface="Berlin Sans FB" pitchFamily="34" charset="0"/>
              </a:rPr>
              <a:t>Todiwala</a:t>
            </a:r>
            <a:r>
              <a:rPr lang="en-IN" sz="2000" dirty="0">
                <a:latin typeface="Berlin Sans FB" pitchFamily="34" charset="0"/>
              </a:rPr>
              <a:t/>
            </a:r>
            <a:br>
              <a:rPr lang="en-IN" sz="2000" dirty="0">
                <a:latin typeface="Berlin Sans FB" pitchFamily="34" charset="0"/>
              </a:rPr>
            </a:br>
            <a:r>
              <a:rPr lang="en-IN" sz="2000" dirty="0">
                <a:latin typeface="Berlin Sans FB" pitchFamily="34" charset="0"/>
              </a:rPr>
              <a:t>	Semester:</a:t>
            </a:r>
            <a:br>
              <a:rPr lang="en-IN" sz="2000" dirty="0">
                <a:latin typeface="Berlin Sans FB" pitchFamily="34" charset="0"/>
              </a:rPr>
            </a:br>
            <a:r>
              <a:rPr lang="en-IN" sz="2000" dirty="0">
                <a:latin typeface="Berlin Sans FB" pitchFamily="34" charset="0"/>
              </a:rPr>
              <a:t>		</a:t>
            </a:r>
            <a:r>
              <a:rPr lang="en-GB" sz="2000" dirty="0">
                <a:latin typeface="Berlin Sans FB" pitchFamily="34" charset="0"/>
              </a:rPr>
              <a:t>6</a:t>
            </a:r>
            <a:r>
              <a:rPr lang="en-GB" sz="2000" baseline="30000" dirty="0">
                <a:latin typeface="Berlin Sans FB" pitchFamily="34" charset="0"/>
              </a:rPr>
              <a:t>th </a:t>
            </a:r>
            <a:r>
              <a:rPr lang="en-IN" sz="2000" dirty="0">
                <a:latin typeface="Berlin Sans FB" pitchFamily="34" charset="0"/>
              </a:rPr>
              <a:t>semester</a:t>
            </a:r>
            <a:br>
              <a:rPr lang="en-IN" sz="2000" dirty="0">
                <a:latin typeface="Berlin Sans FB" pitchFamily="34" charset="0"/>
              </a:rPr>
            </a:br>
            <a:r>
              <a:rPr lang="en-IN" sz="2000" dirty="0">
                <a:latin typeface="Berlin Sans FB" pitchFamily="34" charset="0"/>
              </a:rPr>
              <a:t>	Department:</a:t>
            </a:r>
            <a:br>
              <a:rPr lang="en-IN" sz="2000" dirty="0">
                <a:latin typeface="Berlin Sans FB" pitchFamily="34" charset="0"/>
              </a:rPr>
            </a:br>
            <a:r>
              <a:rPr lang="en-IN" sz="2000" dirty="0">
                <a:latin typeface="Berlin Sans FB" pitchFamily="34" charset="0"/>
              </a:rPr>
              <a:t>		</a:t>
            </a:r>
            <a:r>
              <a:rPr lang="en-IN" sz="2000" dirty="0" err="1">
                <a:latin typeface="Berlin Sans FB" pitchFamily="34" charset="0"/>
              </a:rPr>
              <a:t>Comupter</a:t>
            </a:r>
            <a:r>
              <a:rPr lang="en-IN" sz="2000" dirty="0">
                <a:latin typeface="Berlin Sans FB" pitchFamily="34" charset="0"/>
              </a:rPr>
              <a:t> </a:t>
            </a:r>
            <a:r>
              <a:rPr lang="en-IN" sz="2000" dirty="0" err="1">
                <a:latin typeface="Berlin Sans FB" pitchFamily="34" charset="0"/>
              </a:rPr>
              <a:t>Engg</a:t>
            </a:r>
            <a:r>
              <a:rPr lang="en-IN" sz="2000" dirty="0">
                <a:latin typeface="Berlin Sans FB" pitchFamily="34" charset="0"/>
              </a:rPr>
              <a:t/>
            </a:r>
            <a:br>
              <a:rPr lang="en-IN" sz="2000" dirty="0">
                <a:latin typeface="Berlin Sans FB" pitchFamily="34" charset="0"/>
              </a:rPr>
            </a:br>
            <a:r>
              <a:rPr lang="en-IN" sz="2400" u="sng" dirty="0"/>
              <a:t>guided By: </a:t>
            </a:r>
            <a:br>
              <a:rPr lang="en-IN" sz="2400" u="sng" dirty="0"/>
            </a:br>
            <a:r>
              <a:rPr lang="en-IN" sz="2400" dirty="0"/>
              <a:t>	</a:t>
            </a:r>
            <a:r>
              <a:rPr lang="en-IN" sz="2000" dirty="0">
                <a:latin typeface="Berlin Sans FB" pitchFamily="34" charset="0"/>
              </a:rPr>
              <a:t>faculty:</a:t>
            </a:r>
            <a:br>
              <a:rPr lang="en-IN" sz="2000" dirty="0">
                <a:latin typeface="Berlin Sans FB" pitchFamily="34" charset="0"/>
              </a:rPr>
            </a:br>
            <a:r>
              <a:rPr lang="en-IN" sz="2000" dirty="0">
                <a:latin typeface="Berlin Sans FB" pitchFamily="34" charset="0"/>
              </a:rPr>
              <a:t>		</a:t>
            </a:r>
            <a:r>
              <a:rPr lang="en-IN" sz="2000" dirty="0" smtClean="0">
                <a:latin typeface="Berlin Sans FB" pitchFamily="34" charset="0"/>
              </a:rPr>
              <a:t>Mr. </a:t>
            </a:r>
            <a:r>
              <a:rPr lang="en-IN" sz="2000" dirty="0" err="1" smtClean="0">
                <a:latin typeface="Berlin Sans FB" pitchFamily="34" charset="0"/>
              </a:rPr>
              <a:t>Dipak</a:t>
            </a:r>
            <a:r>
              <a:rPr lang="en-IN" sz="2000" dirty="0" smtClean="0">
                <a:latin typeface="Berlin Sans FB" pitchFamily="34" charset="0"/>
              </a:rPr>
              <a:t> </a:t>
            </a:r>
            <a:r>
              <a:rPr lang="en-IN" sz="2000" dirty="0" err="1">
                <a:latin typeface="Berlin Sans FB" pitchFamily="34" charset="0"/>
              </a:rPr>
              <a:t>dabhi</a:t>
            </a:r>
            <a:r>
              <a:rPr lang="en-IN" sz="2000" dirty="0">
                <a:latin typeface="Berlin Sans FB" pitchFamily="34" charset="0"/>
              </a:rPr>
              <a:t/>
            </a:r>
            <a:br>
              <a:rPr lang="en-IN" sz="2000" dirty="0">
                <a:latin typeface="Berlin Sans FB" pitchFamily="34" charset="0"/>
              </a:rPr>
            </a:br>
            <a:r>
              <a:rPr lang="en-IN" sz="2000" dirty="0">
                <a:latin typeface="Berlin Sans FB" pitchFamily="34" charset="0"/>
              </a:rPr>
              <a:t>	designation:</a:t>
            </a:r>
            <a:br>
              <a:rPr lang="en-IN" sz="2000" dirty="0">
                <a:latin typeface="Berlin Sans FB" pitchFamily="34" charset="0"/>
              </a:rPr>
            </a:br>
            <a:r>
              <a:rPr lang="en-IN" sz="2000" dirty="0">
                <a:latin typeface="Berlin Sans FB" pitchFamily="34" charset="0"/>
              </a:rPr>
              <a:t>		asst. </a:t>
            </a:r>
            <a:r>
              <a:rPr lang="en-IN" sz="2000" dirty="0" err="1">
                <a:latin typeface="Berlin Sans FB" pitchFamily="34" charset="0"/>
              </a:rPr>
              <a:t>proffesor</a:t>
            </a:r>
            <a:r>
              <a:rPr lang="en-IN" sz="2000" dirty="0">
                <a:latin typeface="Berlin Sans FB" pitchFamily="34" charset="0"/>
              </a:rPr>
              <a:t/>
            </a:r>
            <a:br>
              <a:rPr lang="en-IN" sz="2000" dirty="0">
                <a:latin typeface="Berlin Sans FB" pitchFamily="34" charset="0"/>
              </a:rPr>
            </a:br>
            <a:r>
              <a:rPr lang="en-IN" sz="2000" dirty="0">
                <a:latin typeface="Berlin Sans FB" pitchFamily="34" charset="0"/>
              </a:rPr>
              <a:t>	department:</a:t>
            </a:r>
            <a:br>
              <a:rPr lang="en-IN" sz="2000" dirty="0">
                <a:latin typeface="Berlin Sans FB" pitchFamily="34" charset="0"/>
              </a:rPr>
            </a:br>
            <a:r>
              <a:rPr lang="en-IN" sz="2000" dirty="0">
                <a:latin typeface="Berlin Sans FB" pitchFamily="34" charset="0"/>
              </a:rPr>
              <a:t>		Co/it department</a:t>
            </a:r>
            <a:br>
              <a:rPr lang="en-IN" sz="2000" dirty="0">
                <a:latin typeface="Berlin Sans FB" pitchFamily="34" charset="0"/>
              </a:rPr>
            </a:br>
            <a:r>
              <a:rPr lang="en-IN" sz="2000" dirty="0">
                <a:latin typeface="Berlin Sans FB" pitchFamily="34" charset="0"/>
              </a:rPr>
              <a:t>		</a:t>
            </a:r>
            <a:r>
              <a:rPr lang="en-IN" sz="2400" dirty="0">
                <a:latin typeface="Berlin Sans FB" pitchFamily="34" charset="0"/>
              </a:rPr>
              <a:t/>
            </a:r>
            <a:br>
              <a:rPr lang="en-IN" sz="2400" dirty="0">
                <a:latin typeface="Berlin Sans FB" pitchFamily="34" charset="0"/>
              </a:rPr>
            </a:br>
            <a:r>
              <a:rPr lang="en-IN" sz="2400" u="sng" dirty="0"/>
              <a:t/>
            </a:r>
            <a:br>
              <a:rPr lang="en-IN" sz="2400" u="sng" dirty="0"/>
            </a:br>
            <a:endParaRPr lang="en-US" sz="2400" dirty="0">
              <a:latin typeface="Berlin Sans FB" pitchFamily="34" charset="0"/>
            </a:endParaRPr>
          </a:p>
        </p:txBody>
      </p:sp>
      <p:pic>
        <p:nvPicPr>
          <p:cNvPr id="1026" name="Picture 2" descr="C:\Users\Admin\Desktop\6thSemester\Seminar\UTU LOGO.png"/>
          <p:cNvPicPr>
            <a:picLocks noChangeAspect="1" noChangeArrowheads="1"/>
          </p:cNvPicPr>
          <p:nvPr/>
        </p:nvPicPr>
        <p:blipFill>
          <a:blip r:embed="rId2" cstate="print"/>
          <a:srcRect/>
          <a:stretch>
            <a:fillRect/>
          </a:stretch>
        </p:blipFill>
        <p:spPr bwMode="auto">
          <a:xfrm>
            <a:off x="179512" y="4149080"/>
            <a:ext cx="2339752" cy="2522953"/>
          </a:xfrm>
          <a:prstGeom prst="rect">
            <a:avLst/>
          </a:prstGeom>
          <a:noFill/>
        </p:spPr>
      </p:pic>
      <p:pic>
        <p:nvPicPr>
          <p:cNvPr id="1028" name="Picture 4" descr="C:\Users\Admin\Desktop\6thSemester\Seminar\cgpit.png"/>
          <p:cNvPicPr>
            <a:picLocks noChangeAspect="1" noChangeArrowheads="1"/>
          </p:cNvPicPr>
          <p:nvPr/>
        </p:nvPicPr>
        <p:blipFill>
          <a:blip r:embed="rId3" cstate="print"/>
          <a:srcRect/>
          <a:stretch>
            <a:fillRect/>
          </a:stretch>
        </p:blipFill>
        <p:spPr bwMode="auto">
          <a:xfrm>
            <a:off x="611560" y="188640"/>
            <a:ext cx="1440160" cy="1440160"/>
          </a:xfrm>
          <a:prstGeom prst="rect">
            <a:avLst/>
          </a:prstGeom>
          <a:noFill/>
        </p:spPr>
      </p:pic>
      <p:sp>
        <p:nvSpPr>
          <p:cNvPr id="14" name="TextBox 13"/>
          <p:cNvSpPr txBox="1"/>
          <p:nvPr/>
        </p:nvSpPr>
        <p:spPr>
          <a:xfrm>
            <a:off x="755576" y="1700808"/>
            <a:ext cx="1032655" cy="461665"/>
          </a:xfrm>
          <a:prstGeom prst="rect">
            <a:avLst/>
          </a:prstGeom>
          <a:noFill/>
        </p:spPr>
        <p:txBody>
          <a:bodyPr wrap="none" rtlCol="0">
            <a:spAutoFit/>
          </a:bodyPr>
          <a:lstStyle/>
          <a:p>
            <a:r>
              <a:rPr lang="en-IN" sz="2400" b="1" dirty="0">
                <a:solidFill>
                  <a:srgbClr val="000066"/>
                </a:solidFill>
              </a:rPr>
              <a:t>CGPIT</a:t>
            </a:r>
            <a:endParaRPr lang="en-US" sz="2400" b="1" dirty="0">
              <a:solidFill>
                <a:srgbClr val="000066"/>
              </a:solidFill>
            </a:endParaRPr>
          </a:p>
        </p:txBody>
      </p:sp>
      <p:sp>
        <p:nvSpPr>
          <p:cNvPr id="16" name="TextBox 15"/>
          <p:cNvSpPr txBox="1"/>
          <p:nvPr/>
        </p:nvSpPr>
        <p:spPr>
          <a:xfrm>
            <a:off x="2771800" y="0"/>
            <a:ext cx="6372200" cy="1323439"/>
          </a:xfrm>
          <a:prstGeom prst="rect">
            <a:avLst/>
          </a:prstGeom>
          <a:noFill/>
        </p:spPr>
        <p:txBody>
          <a:bodyPr wrap="square" rtlCol="0">
            <a:spAutoFit/>
          </a:bodyPr>
          <a:lstStyle/>
          <a:p>
            <a:pPr algn="ctr"/>
            <a:r>
              <a:rPr lang="en-IN" sz="4000" dirty="0">
                <a:solidFill>
                  <a:srgbClr val="FFFF00"/>
                </a:solidFill>
                <a:latin typeface="AR BLANCA" pitchFamily="2" charset="0"/>
              </a:rPr>
              <a:t>“Phishing Detection on Websites”</a:t>
            </a:r>
            <a:endParaRPr lang="en-US" sz="4000" dirty="0">
              <a:solidFill>
                <a:srgbClr val="FFFF00"/>
              </a:solidFill>
              <a:latin typeface="AR BLANCA" pitchFamily="2" charset="0"/>
            </a:endParaRPr>
          </a:p>
        </p:txBody>
      </p:sp>
    </p:spTree>
  </p:cSld>
  <p:clrMapOvr>
    <a:masterClrMapping/>
  </p:clrMapOvr>
  <p:transition>
    <p:checke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By Explaining Example </a:t>
            </a:r>
            <a:r>
              <a:rPr lang="en-IN" dirty="0"/>
              <a:t>Of Phishing:</a:t>
            </a:r>
            <a:endParaRPr lang="en-US" dirty="0"/>
          </a:p>
        </p:txBody>
      </p:sp>
      <p:pic>
        <p:nvPicPr>
          <p:cNvPr id="8" name="Content Placeholder 7" descr="Screenshot (61).png"/>
          <p:cNvPicPr>
            <a:picLocks noGrp="1" noChangeAspect="1"/>
          </p:cNvPicPr>
          <p:nvPr>
            <p:ph idx="1"/>
          </p:nvPr>
        </p:nvPicPr>
        <p:blipFill>
          <a:blip r:embed="rId2" cstate="print"/>
          <a:stretch>
            <a:fillRect/>
          </a:stretch>
        </p:blipFill>
        <p:spPr>
          <a:xfrm>
            <a:off x="457200" y="1998069"/>
            <a:ext cx="7239000" cy="4069950"/>
          </a:xfrm>
        </p:spPr>
      </p:pic>
      <p:sp>
        <p:nvSpPr>
          <p:cNvPr id="9" name="TextBox 8"/>
          <p:cNvSpPr txBox="1"/>
          <p:nvPr/>
        </p:nvSpPr>
        <p:spPr>
          <a:xfrm>
            <a:off x="2339752" y="6093296"/>
            <a:ext cx="2534668" cy="584775"/>
          </a:xfrm>
          <a:prstGeom prst="rect">
            <a:avLst/>
          </a:prstGeom>
          <a:noFill/>
        </p:spPr>
        <p:txBody>
          <a:bodyPr wrap="none" rtlCol="0">
            <a:spAutoFit/>
          </a:bodyPr>
          <a:lstStyle/>
          <a:p>
            <a:r>
              <a:rPr lang="en-IN" sz="3200" b="1" dirty="0"/>
              <a:t>Original Site</a:t>
            </a:r>
            <a:endParaRPr lang="en-US" sz="3200" b="1" dirty="0"/>
          </a:p>
        </p:txBody>
      </p:sp>
      <p:sp>
        <p:nvSpPr>
          <p:cNvPr id="10" name="Slide Number Placeholder 9"/>
          <p:cNvSpPr>
            <a:spLocks noGrp="1"/>
          </p:cNvSpPr>
          <p:nvPr>
            <p:ph type="sldNum" sz="quarter" idx="12"/>
          </p:nvPr>
        </p:nvSpPr>
        <p:spPr/>
        <p:txBody>
          <a:bodyPr/>
          <a:lstStyle/>
          <a:p>
            <a:fld id="{D9946E71-C5CC-4F5E-84EB-25814C479331}" type="slidenum">
              <a:rPr lang="en-US" smtClean="0"/>
              <a:pPr/>
              <a:t>10</a:t>
            </a:fld>
            <a:endParaRPr lang="en-US"/>
          </a:p>
        </p:txBody>
      </p:sp>
      <p:sp>
        <p:nvSpPr>
          <p:cNvPr id="11" name="Footer Placeholder 10"/>
          <p:cNvSpPr>
            <a:spLocks noGrp="1"/>
          </p:cNvSpPr>
          <p:nvPr>
            <p:ph type="ftr" sz="quarter" idx="11"/>
          </p:nvPr>
        </p:nvSpPr>
        <p:spPr/>
        <p:txBody>
          <a:bodyPr/>
          <a:lstStyle/>
          <a:p>
            <a:r>
              <a:rPr lang="en-US"/>
              <a:t>CGPIT/201303100910043</a:t>
            </a:r>
          </a:p>
        </p:txBody>
      </p:sp>
    </p:spTree>
  </p:cSld>
  <p:clrMapOvr>
    <a:masterClrMapping/>
  </p:clrMapOvr>
  <p:transition>
    <p:check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339172_10150380283841582_335587996581_8686106_572404673_o.jpg"/>
          <p:cNvPicPr>
            <a:picLocks noGrp="1" noChangeAspect="1"/>
          </p:cNvPicPr>
          <p:nvPr>
            <p:ph sz="half" idx="1"/>
          </p:nvPr>
        </p:nvPicPr>
        <p:blipFill>
          <a:blip r:embed="rId2" cstate="print"/>
          <a:stretch>
            <a:fillRect/>
          </a:stretch>
        </p:blipFill>
        <p:spPr>
          <a:xfrm>
            <a:off x="395536" y="188913"/>
            <a:ext cx="7632848" cy="2808287"/>
          </a:xfrm>
        </p:spPr>
      </p:pic>
      <p:pic>
        <p:nvPicPr>
          <p:cNvPr id="9" name="Content Placeholder 8" descr="Hackers url.jpg"/>
          <p:cNvPicPr>
            <a:picLocks noGrp="1" noChangeAspect="1"/>
          </p:cNvPicPr>
          <p:nvPr>
            <p:ph sz="half" idx="2"/>
          </p:nvPr>
        </p:nvPicPr>
        <p:blipFill>
          <a:blip r:embed="rId3" cstate="print"/>
          <a:stretch>
            <a:fillRect/>
          </a:stretch>
        </p:blipFill>
        <p:spPr>
          <a:xfrm>
            <a:off x="395536" y="3284984"/>
            <a:ext cx="7560840" cy="2914650"/>
          </a:xfrm>
        </p:spPr>
      </p:pic>
      <p:pic>
        <p:nvPicPr>
          <p:cNvPr id="2050" name="Picture 2"/>
          <p:cNvPicPr>
            <a:picLocks noChangeAspect="1" noChangeArrowheads="1"/>
          </p:cNvPicPr>
          <p:nvPr/>
        </p:nvPicPr>
        <p:blipFill>
          <a:blip r:embed="rId4" cstate="print"/>
          <a:srcRect/>
          <a:stretch>
            <a:fillRect/>
          </a:stretch>
        </p:blipFill>
        <p:spPr bwMode="auto">
          <a:xfrm>
            <a:off x="2195736" y="2996952"/>
            <a:ext cx="4320480" cy="288032"/>
          </a:xfrm>
          <a:prstGeom prst="rect">
            <a:avLst/>
          </a:prstGeom>
          <a:noFill/>
          <a:ln w="9525">
            <a:noFill/>
            <a:miter lim="800000"/>
            <a:headEnd/>
            <a:tailEnd/>
          </a:ln>
        </p:spPr>
      </p:pic>
      <p:pic>
        <p:nvPicPr>
          <p:cNvPr id="2051" name="Picture 3"/>
          <p:cNvPicPr>
            <a:picLocks noChangeAspect="1" noChangeArrowheads="1"/>
          </p:cNvPicPr>
          <p:nvPr/>
        </p:nvPicPr>
        <p:blipFill>
          <a:blip r:embed="rId5" cstate="print"/>
          <a:srcRect/>
          <a:stretch>
            <a:fillRect/>
          </a:stretch>
        </p:blipFill>
        <p:spPr bwMode="auto">
          <a:xfrm>
            <a:off x="1259632" y="6165304"/>
            <a:ext cx="6120680" cy="432048"/>
          </a:xfrm>
          <a:prstGeom prst="rect">
            <a:avLst/>
          </a:prstGeom>
          <a:noFill/>
          <a:ln w="9525">
            <a:noFill/>
            <a:miter lim="800000"/>
            <a:headEnd/>
            <a:tailEnd/>
          </a:ln>
        </p:spPr>
      </p:pic>
      <p:sp>
        <p:nvSpPr>
          <p:cNvPr id="11" name="Slide Number Placeholder 10"/>
          <p:cNvSpPr>
            <a:spLocks noGrp="1"/>
          </p:cNvSpPr>
          <p:nvPr>
            <p:ph type="sldNum" sz="quarter" idx="12"/>
          </p:nvPr>
        </p:nvSpPr>
        <p:spPr/>
        <p:txBody>
          <a:bodyPr/>
          <a:lstStyle/>
          <a:p>
            <a:fld id="{D9946E71-C5CC-4F5E-84EB-25814C479331}" type="slidenum">
              <a:rPr lang="en-US" smtClean="0"/>
              <a:pPr/>
              <a:t>11</a:t>
            </a:fld>
            <a:endParaRPr lang="en-US"/>
          </a:p>
        </p:txBody>
      </p:sp>
      <p:sp>
        <p:nvSpPr>
          <p:cNvPr id="12" name="Footer Placeholder 11"/>
          <p:cNvSpPr>
            <a:spLocks noGrp="1"/>
          </p:cNvSpPr>
          <p:nvPr>
            <p:ph type="ftr" sz="quarter" idx="11"/>
          </p:nvPr>
        </p:nvSpPr>
        <p:spPr/>
        <p:txBody>
          <a:bodyPr/>
          <a:lstStyle/>
          <a:p>
            <a:r>
              <a:rPr lang="en-US"/>
              <a:t>CGPIT/201303100910043</a:t>
            </a:r>
          </a:p>
        </p:txBody>
      </p:sp>
    </p:spTree>
  </p:cSld>
  <p:clrMapOvr>
    <a:masterClrMapping/>
  </p:clrMapOvr>
  <p:transition>
    <p:check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2.PNG"/>
          <p:cNvPicPr>
            <a:picLocks noGrp="1" noChangeAspect="1"/>
          </p:cNvPicPr>
          <p:nvPr>
            <p:ph idx="1"/>
          </p:nvPr>
        </p:nvPicPr>
        <p:blipFill>
          <a:blip r:embed="rId2" cstate="print"/>
          <a:stretch>
            <a:fillRect/>
          </a:stretch>
        </p:blipFill>
        <p:spPr>
          <a:xfrm>
            <a:off x="323528" y="1124744"/>
            <a:ext cx="7820695" cy="3537276"/>
          </a:xfrm>
        </p:spPr>
      </p:pic>
      <p:sp>
        <p:nvSpPr>
          <p:cNvPr id="3" name="Footer Placeholder 2"/>
          <p:cNvSpPr>
            <a:spLocks noGrp="1"/>
          </p:cNvSpPr>
          <p:nvPr>
            <p:ph type="ftr" sz="quarter" idx="11"/>
          </p:nvPr>
        </p:nvSpPr>
        <p:spPr/>
        <p:txBody>
          <a:bodyPr/>
          <a:lstStyle/>
          <a:p>
            <a:r>
              <a:rPr lang="en-US" smtClean="0"/>
              <a:t>CGPIT/201303100910043</a:t>
            </a:r>
            <a:endParaRPr lang="en-US"/>
          </a:p>
        </p:txBody>
      </p:sp>
      <p:sp>
        <p:nvSpPr>
          <p:cNvPr id="4" name="Slide Number Placeholder 3"/>
          <p:cNvSpPr>
            <a:spLocks noGrp="1"/>
          </p:cNvSpPr>
          <p:nvPr>
            <p:ph type="sldNum" sz="quarter" idx="12"/>
          </p:nvPr>
        </p:nvSpPr>
        <p:spPr/>
        <p:txBody>
          <a:bodyPr/>
          <a:lstStyle/>
          <a:p>
            <a:fld id="{D9946E71-C5CC-4F5E-84EB-25814C479331}" type="slidenum">
              <a:rPr lang="en-US" smtClean="0"/>
              <a:pPr/>
              <a:t>12</a:t>
            </a:fld>
            <a:endParaRPr lang="en-US"/>
          </a:p>
        </p:txBody>
      </p:sp>
      <p:sp>
        <p:nvSpPr>
          <p:cNvPr id="8" name="TextBox 7"/>
          <p:cNvSpPr txBox="1"/>
          <p:nvPr/>
        </p:nvSpPr>
        <p:spPr>
          <a:xfrm>
            <a:off x="6084168" y="4149080"/>
            <a:ext cx="476412" cy="369332"/>
          </a:xfrm>
          <a:prstGeom prst="rect">
            <a:avLst/>
          </a:prstGeom>
          <a:noFill/>
        </p:spPr>
        <p:txBody>
          <a:bodyPr wrap="none" rtlCol="0">
            <a:spAutoFit/>
          </a:bodyPr>
          <a:lstStyle/>
          <a:p>
            <a:r>
              <a:rPr lang="en-IN" dirty="0" smtClean="0"/>
              <a:t>[1]</a:t>
            </a:r>
            <a:endParaRPr lang="en-US" dirty="0"/>
          </a:p>
        </p:txBody>
      </p:sp>
    </p:spTree>
  </p:cSld>
  <p:clrMapOvr>
    <a:masterClrMapping/>
  </p:clrMapOvr>
  <p:transition>
    <p:check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95536" y="1988840"/>
            <a:ext cx="7560840" cy="1512168"/>
          </a:xfrm>
        </p:spPr>
        <p:txBody>
          <a:bodyPr>
            <a:noAutofit/>
          </a:bodyPr>
          <a:lstStyle/>
          <a:p>
            <a:pPr algn="ctr"/>
            <a:r>
              <a:rPr lang="en-IN" sz="5400" dirty="0" smtClean="0"/>
              <a:t>Method of </a:t>
            </a:r>
            <a:r>
              <a:rPr lang="en-IN" sz="5400" dirty="0" smtClean="0"/>
              <a:t>URL </a:t>
            </a:r>
            <a:r>
              <a:rPr lang="en-IN" sz="5400" dirty="0" smtClean="0"/>
              <a:t>Classification:</a:t>
            </a:r>
            <a:endParaRPr lang="en-US" sz="5400" dirty="0"/>
          </a:p>
        </p:txBody>
      </p:sp>
      <p:sp>
        <p:nvSpPr>
          <p:cNvPr id="4" name="Footer Placeholder 3"/>
          <p:cNvSpPr>
            <a:spLocks noGrp="1"/>
          </p:cNvSpPr>
          <p:nvPr>
            <p:ph type="ftr" sz="quarter" idx="11"/>
          </p:nvPr>
        </p:nvSpPr>
        <p:spPr/>
        <p:txBody>
          <a:bodyPr/>
          <a:lstStyle/>
          <a:p>
            <a:r>
              <a:rPr lang="en-US" smtClean="0"/>
              <a:t>CGPIT/201303100910043</a:t>
            </a:r>
            <a:endParaRPr lang="en-US"/>
          </a:p>
        </p:txBody>
      </p:sp>
      <p:sp>
        <p:nvSpPr>
          <p:cNvPr id="5" name="Slide Number Placeholder 4"/>
          <p:cNvSpPr>
            <a:spLocks noGrp="1"/>
          </p:cNvSpPr>
          <p:nvPr>
            <p:ph type="sldNum" sz="quarter" idx="12"/>
          </p:nvPr>
        </p:nvSpPr>
        <p:spPr/>
        <p:txBody>
          <a:bodyPr/>
          <a:lstStyle/>
          <a:p>
            <a:fld id="{D9946E71-C5CC-4F5E-84EB-25814C479331}" type="slidenum">
              <a:rPr lang="en-US" smtClean="0"/>
              <a:pPr/>
              <a:t>13</a:t>
            </a:fld>
            <a:endParaRPr lang="en-US"/>
          </a:p>
        </p:txBody>
      </p:sp>
    </p:spTree>
  </p:cSld>
  <p:clrMapOvr>
    <a:masterClrMapping/>
  </p:clrMapOvr>
  <p:transition>
    <p:checke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CGPIT/201303100910043</a:t>
            </a:r>
            <a:endParaRPr lang="en-US"/>
          </a:p>
        </p:txBody>
      </p:sp>
      <p:sp>
        <p:nvSpPr>
          <p:cNvPr id="5" name="Slide Number Placeholder 4"/>
          <p:cNvSpPr>
            <a:spLocks noGrp="1"/>
          </p:cNvSpPr>
          <p:nvPr>
            <p:ph type="sldNum" sz="quarter" idx="12"/>
          </p:nvPr>
        </p:nvSpPr>
        <p:spPr/>
        <p:txBody>
          <a:bodyPr/>
          <a:lstStyle/>
          <a:p>
            <a:fld id="{D9946E71-C5CC-4F5E-84EB-25814C479331}" type="slidenum">
              <a:rPr lang="en-US" smtClean="0"/>
              <a:pPr/>
              <a:t>14</a:t>
            </a:fld>
            <a:endParaRPr lang="en-US"/>
          </a:p>
        </p:txBody>
      </p:sp>
      <p:sp>
        <p:nvSpPr>
          <p:cNvPr id="9" name="TextBox 8"/>
          <p:cNvSpPr txBox="1"/>
          <p:nvPr/>
        </p:nvSpPr>
        <p:spPr>
          <a:xfrm>
            <a:off x="6660232" y="5949280"/>
            <a:ext cx="476412" cy="369332"/>
          </a:xfrm>
          <a:prstGeom prst="rect">
            <a:avLst/>
          </a:prstGeom>
          <a:noFill/>
        </p:spPr>
        <p:txBody>
          <a:bodyPr wrap="none" rtlCol="0">
            <a:spAutoFit/>
          </a:bodyPr>
          <a:lstStyle/>
          <a:p>
            <a:r>
              <a:rPr lang="en-IN" dirty="0" smtClean="0"/>
              <a:t>[1]</a:t>
            </a:r>
            <a:endParaRPr lang="en-US" dirty="0"/>
          </a:p>
        </p:txBody>
      </p:sp>
      <p:pic>
        <p:nvPicPr>
          <p:cNvPr id="7" name="Content Placeholder 6" descr="1.PNG"/>
          <p:cNvPicPr>
            <a:picLocks noGrp="1" noChangeAspect="1"/>
          </p:cNvPicPr>
          <p:nvPr>
            <p:ph idx="1"/>
          </p:nvPr>
        </p:nvPicPr>
        <p:blipFill>
          <a:blip r:embed="rId2" cstate="print"/>
          <a:stretch>
            <a:fillRect/>
          </a:stretch>
        </p:blipFill>
        <p:spPr>
          <a:xfrm>
            <a:off x="899592" y="-119718"/>
            <a:ext cx="6918851" cy="6576082"/>
          </a:xfrm>
        </p:spPr>
      </p:pic>
      <p:sp>
        <p:nvSpPr>
          <p:cNvPr id="11" name="Rectangle 10"/>
          <p:cNvSpPr/>
          <p:nvPr/>
        </p:nvSpPr>
        <p:spPr>
          <a:xfrm>
            <a:off x="8244408" y="548680"/>
            <a:ext cx="648072" cy="369332"/>
          </a:xfrm>
          <a:prstGeom prst="rect">
            <a:avLst/>
          </a:prstGeom>
        </p:spPr>
        <p:txBody>
          <a:bodyPr wrap="square">
            <a:spAutoFit/>
          </a:bodyPr>
          <a:lstStyle/>
          <a:p>
            <a:r>
              <a:rPr lang="en-IN" b="1" dirty="0" smtClean="0">
                <a:solidFill>
                  <a:schemeClr val="tx2">
                    <a:lumMod val="20000"/>
                    <a:lumOff val="80000"/>
                  </a:schemeClr>
                </a:solidFill>
              </a:rPr>
              <a:t>[1]</a:t>
            </a:r>
            <a:endParaRPr lang="en-US" b="1" dirty="0">
              <a:solidFill>
                <a:schemeClr val="tx2">
                  <a:lumMod val="20000"/>
                  <a:lumOff val="80000"/>
                </a:schemeClr>
              </a:solidFill>
            </a:endParaRPr>
          </a:p>
        </p:txBody>
      </p:sp>
    </p:spTree>
  </p:cSld>
  <p:clrMapOvr>
    <a:masterClrMapping/>
  </p:clrMapOvr>
  <p:transition>
    <p:check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For </a:t>
            </a:r>
            <a:r>
              <a:rPr lang="en-IN" dirty="0" err="1" smtClean="0"/>
              <a:t>ip</a:t>
            </a:r>
            <a:r>
              <a:rPr lang="en-IN" dirty="0" smtClean="0"/>
              <a:t> Address:</a:t>
            </a:r>
            <a:r>
              <a:rPr lang="en-IN" sz="2000" dirty="0" smtClean="0"/>
              <a:t>[1]</a:t>
            </a:r>
            <a:endParaRPr lang="en-US" dirty="0"/>
          </a:p>
        </p:txBody>
      </p:sp>
      <p:pic>
        <p:nvPicPr>
          <p:cNvPr id="8" name="Content Placeholder 7" descr="F1.PNG"/>
          <p:cNvPicPr>
            <a:picLocks noGrp="1" noChangeAspect="1"/>
          </p:cNvPicPr>
          <p:nvPr>
            <p:ph idx="1"/>
          </p:nvPr>
        </p:nvPicPr>
        <p:blipFill>
          <a:blip r:embed="rId2" cstate="print"/>
          <a:stretch>
            <a:fillRect/>
          </a:stretch>
        </p:blipFill>
        <p:spPr>
          <a:xfrm>
            <a:off x="251520" y="2420888"/>
            <a:ext cx="7507293" cy="1944216"/>
          </a:xfrm>
        </p:spPr>
      </p:pic>
      <p:sp>
        <p:nvSpPr>
          <p:cNvPr id="5" name="Footer Placeholder 4"/>
          <p:cNvSpPr>
            <a:spLocks noGrp="1"/>
          </p:cNvSpPr>
          <p:nvPr>
            <p:ph type="ftr" sz="quarter" idx="11"/>
          </p:nvPr>
        </p:nvSpPr>
        <p:spPr/>
        <p:txBody>
          <a:bodyPr/>
          <a:lstStyle/>
          <a:p>
            <a:r>
              <a:rPr lang="en-US" smtClean="0"/>
              <a:t>CGPIT/201303100910043</a:t>
            </a:r>
            <a:endParaRPr lang="en-US"/>
          </a:p>
        </p:txBody>
      </p:sp>
      <p:sp>
        <p:nvSpPr>
          <p:cNvPr id="6" name="Slide Number Placeholder 5"/>
          <p:cNvSpPr>
            <a:spLocks noGrp="1"/>
          </p:cNvSpPr>
          <p:nvPr>
            <p:ph type="sldNum" sz="quarter" idx="12"/>
          </p:nvPr>
        </p:nvSpPr>
        <p:spPr/>
        <p:txBody>
          <a:bodyPr/>
          <a:lstStyle/>
          <a:p>
            <a:fld id="{D9946E71-C5CC-4F5E-84EB-25814C479331}" type="slidenum">
              <a:rPr lang="en-US" smtClean="0"/>
              <a:pPr/>
              <a:t>15</a:t>
            </a:fld>
            <a:endParaRPr lang="en-US"/>
          </a:p>
        </p:txBody>
      </p:sp>
    </p:spTree>
  </p:cSld>
  <p:clrMapOvr>
    <a:masterClrMapping/>
  </p:clrMapOvr>
  <p:transition>
    <p:checke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For host name:</a:t>
            </a:r>
            <a:r>
              <a:rPr lang="en-IN" sz="2700" dirty="0" smtClean="0"/>
              <a:t>[1]</a:t>
            </a:r>
            <a:r>
              <a:rPr lang="en-IN" dirty="0" smtClean="0"/>
              <a:t/>
            </a:r>
            <a:br>
              <a:rPr lang="en-IN" dirty="0" smtClean="0"/>
            </a:br>
            <a:r>
              <a:rPr lang="en-IN" dirty="0" smtClean="0"/>
              <a:t>	1. </a:t>
            </a:r>
            <a:r>
              <a:rPr lang="en-IN" dirty="0" err="1" smtClean="0"/>
              <a:t>lcs</a:t>
            </a:r>
            <a:endParaRPr lang="en-US" dirty="0"/>
          </a:p>
        </p:txBody>
      </p:sp>
      <p:pic>
        <p:nvPicPr>
          <p:cNvPr id="6" name="Content Placeholder 5" descr="F2.PNG"/>
          <p:cNvPicPr>
            <a:picLocks noGrp="1" noChangeAspect="1"/>
          </p:cNvPicPr>
          <p:nvPr>
            <p:ph idx="1"/>
          </p:nvPr>
        </p:nvPicPr>
        <p:blipFill>
          <a:blip r:embed="rId2" cstate="print"/>
          <a:stretch>
            <a:fillRect/>
          </a:stretch>
        </p:blipFill>
        <p:spPr>
          <a:xfrm>
            <a:off x="-612576" y="1844824"/>
            <a:ext cx="8784976" cy="2665104"/>
          </a:xfrm>
        </p:spPr>
      </p:pic>
      <p:sp>
        <p:nvSpPr>
          <p:cNvPr id="4" name="Footer Placeholder 3"/>
          <p:cNvSpPr>
            <a:spLocks noGrp="1"/>
          </p:cNvSpPr>
          <p:nvPr>
            <p:ph type="ftr" sz="quarter" idx="11"/>
          </p:nvPr>
        </p:nvSpPr>
        <p:spPr/>
        <p:txBody>
          <a:bodyPr/>
          <a:lstStyle/>
          <a:p>
            <a:r>
              <a:rPr lang="en-US" smtClean="0"/>
              <a:t>CGPIT/201303100910043</a:t>
            </a:r>
            <a:endParaRPr lang="en-US"/>
          </a:p>
        </p:txBody>
      </p:sp>
      <p:sp>
        <p:nvSpPr>
          <p:cNvPr id="5" name="Slide Number Placeholder 4"/>
          <p:cNvSpPr>
            <a:spLocks noGrp="1"/>
          </p:cNvSpPr>
          <p:nvPr>
            <p:ph type="sldNum" sz="quarter" idx="12"/>
          </p:nvPr>
        </p:nvSpPr>
        <p:spPr/>
        <p:txBody>
          <a:bodyPr/>
          <a:lstStyle/>
          <a:p>
            <a:fld id="{D9946E71-C5CC-4F5E-84EB-25814C479331}" type="slidenum">
              <a:rPr lang="en-US" smtClean="0"/>
              <a:pPr/>
              <a:t>16</a:t>
            </a:fld>
            <a:endParaRPr lang="en-US"/>
          </a:p>
        </p:txBody>
      </p:sp>
    </p:spTree>
  </p:cSld>
  <p:clrMapOvr>
    <a:masterClrMapping/>
  </p:clrMapOvr>
  <p:transition>
    <p:checke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For host name:</a:t>
            </a:r>
            <a:r>
              <a:rPr lang="en-IN" sz="2700" dirty="0" smtClean="0"/>
              <a:t>[1]</a:t>
            </a:r>
            <a:r>
              <a:rPr lang="en-IN" dirty="0" smtClean="0"/>
              <a:t/>
            </a:r>
            <a:br>
              <a:rPr lang="en-IN" dirty="0" smtClean="0"/>
            </a:br>
            <a:r>
              <a:rPr lang="en-IN" dirty="0" smtClean="0"/>
              <a:t>	2. Edit distance</a:t>
            </a:r>
            <a:endParaRPr lang="en-US" dirty="0"/>
          </a:p>
        </p:txBody>
      </p:sp>
      <p:pic>
        <p:nvPicPr>
          <p:cNvPr id="6" name="Content Placeholder 5" descr="F3.PNG"/>
          <p:cNvPicPr>
            <a:picLocks noGrp="1" noChangeAspect="1"/>
          </p:cNvPicPr>
          <p:nvPr>
            <p:ph idx="1"/>
          </p:nvPr>
        </p:nvPicPr>
        <p:blipFill>
          <a:blip r:embed="rId2" cstate="print"/>
          <a:stretch>
            <a:fillRect/>
          </a:stretch>
        </p:blipFill>
        <p:spPr>
          <a:xfrm>
            <a:off x="323528" y="1556792"/>
            <a:ext cx="7725241" cy="2383788"/>
          </a:xfrm>
        </p:spPr>
      </p:pic>
      <p:sp>
        <p:nvSpPr>
          <p:cNvPr id="4" name="Footer Placeholder 3"/>
          <p:cNvSpPr>
            <a:spLocks noGrp="1"/>
          </p:cNvSpPr>
          <p:nvPr>
            <p:ph type="ftr" sz="quarter" idx="11"/>
          </p:nvPr>
        </p:nvSpPr>
        <p:spPr/>
        <p:txBody>
          <a:bodyPr/>
          <a:lstStyle/>
          <a:p>
            <a:r>
              <a:rPr lang="en-US" smtClean="0"/>
              <a:t>CGPIT/201303100910043</a:t>
            </a:r>
            <a:endParaRPr lang="en-US"/>
          </a:p>
        </p:txBody>
      </p:sp>
      <p:sp>
        <p:nvSpPr>
          <p:cNvPr id="5" name="Slide Number Placeholder 4"/>
          <p:cNvSpPr>
            <a:spLocks noGrp="1"/>
          </p:cNvSpPr>
          <p:nvPr>
            <p:ph type="sldNum" sz="quarter" idx="12"/>
          </p:nvPr>
        </p:nvSpPr>
        <p:spPr/>
        <p:txBody>
          <a:bodyPr/>
          <a:lstStyle/>
          <a:p>
            <a:fld id="{D9946E71-C5CC-4F5E-84EB-25814C479331}" type="slidenum">
              <a:rPr lang="en-US" smtClean="0"/>
              <a:pPr/>
              <a:t>17</a:t>
            </a:fld>
            <a:endParaRPr lang="en-US"/>
          </a:p>
        </p:txBody>
      </p:sp>
      <p:pic>
        <p:nvPicPr>
          <p:cNvPr id="1026" name="Picture 2" descr="C:\Users\Admin\Desktop\6thSemester\Seminar\F4.PNG"/>
          <p:cNvPicPr>
            <a:picLocks noChangeAspect="1" noChangeArrowheads="1"/>
          </p:cNvPicPr>
          <p:nvPr/>
        </p:nvPicPr>
        <p:blipFill>
          <a:blip r:embed="rId3" cstate="print"/>
          <a:srcRect/>
          <a:stretch>
            <a:fillRect/>
          </a:stretch>
        </p:blipFill>
        <p:spPr bwMode="auto">
          <a:xfrm>
            <a:off x="323528" y="5013176"/>
            <a:ext cx="7776864" cy="880400"/>
          </a:xfrm>
          <a:prstGeom prst="rect">
            <a:avLst/>
          </a:prstGeom>
          <a:noFill/>
        </p:spPr>
      </p:pic>
    </p:spTree>
  </p:cSld>
  <p:clrMapOvr>
    <a:masterClrMapping/>
  </p:clrMapOvr>
  <p:transition>
    <p:checke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Directory Structure:</a:t>
            </a:r>
            <a:endParaRPr lang="en-US" dirty="0"/>
          </a:p>
        </p:txBody>
      </p:sp>
      <p:sp>
        <p:nvSpPr>
          <p:cNvPr id="3" name="Content Placeholder 2"/>
          <p:cNvSpPr>
            <a:spLocks noGrp="1"/>
          </p:cNvSpPr>
          <p:nvPr>
            <p:ph idx="1"/>
          </p:nvPr>
        </p:nvSpPr>
        <p:spPr>
          <a:xfrm>
            <a:off x="457200" y="1609416"/>
            <a:ext cx="7139136" cy="4411872"/>
          </a:xfrm>
        </p:spPr>
        <p:txBody>
          <a:bodyPr/>
          <a:lstStyle/>
          <a:p>
            <a:pPr algn="just"/>
            <a:r>
              <a:rPr lang="en-IN" dirty="0" smtClean="0"/>
              <a:t>Directory structure acquires the location of the requested source on web server.[1]</a:t>
            </a:r>
          </a:p>
          <a:p>
            <a:pPr algn="just"/>
            <a:r>
              <a:rPr lang="en-IN" dirty="0" smtClean="0"/>
              <a:t>By changing the filename of a URL, </a:t>
            </a:r>
            <a:r>
              <a:rPr lang="en-IN" dirty="0" err="1" smtClean="0"/>
              <a:t>phishers</a:t>
            </a:r>
            <a:r>
              <a:rPr lang="en-IN" dirty="0" smtClean="0"/>
              <a:t> can launch any number of attacks from a single directory.[1]</a:t>
            </a:r>
          </a:p>
          <a:p>
            <a:pPr algn="just"/>
            <a:r>
              <a:rPr lang="en-IN" dirty="0" smtClean="0"/>
              <a:t>The directories of each URL is organised to an indexed table as in the case of IP then the score for each directory is calculated based on the equation 1 where </a:t>
            </a:r>
            <a:r>
              <a:rPr lang="en-IN" dirty="0" err="1" smtClean="0"/>
              <a:t>n</a:t>
            </a:r>
            <a:r>
              <a:rPr lang="en-IN" baseline="-25000" dirty="0" err="1" smtClean="0"/>
              <a:t>i</a:t>
            </a:r>
            <a:r>
              <a:rPr lang="en-IN" baseline="-25000" dirty="0" smtClean="0"/>
              <a:t> </a:t>
            </a:r>
            <a:r>
              <a:rPr lang="en-IN" dirty="0" smtClean="0"/>
              <a:t> being the number of URLs with same directory.[1]</a:t>
            </a:r>
          </a:p>
          <a:p>
            <a:pPr>
              <a:buNone/>
            </a:pPr>
            <a:endParaRPr lang="en-US" baseline="-25000" dirty="0"/>
          </a:p>
        </p:txBody>
      </p:sp>
      <p:sp>
        <p:nvSpPr>
          <p:cNvPr id="4" name="Footer Placeholder 3"/>
          <p:cNvSpPr>
            <a:spLocks noGrp="1"/>
          </p:cNvSpPr>
          <p:nvPr>
            <p:ph type="ftr" sz="quarter" idx="11"/>
          </p:nvPr>
        </p:nvSpPr>
        <p:spPr/>
        <p:txBody>
          <a:bodyPr/>
          <a:lstStyle/>
          <a:p>
            <a:r>
              <a:rPr lang="en-US" smtClean="0"/>
              <a:t>CGPIT/201303100910043</a:t>
            </a:r>
            <a:endParaRPr lang="en-US"/>
          </a:p>
        </p:txBody>
      </p:sp>
      <p:sp>
        <p:nvSpPr>
          <p:cNvPr id="5" name="Slide Number Placeholder 4"/>
          <p:cNvSpPr>
            <a:spLocks noGrp="1"/>
          </p:cNvSpPr>
          <p:nvPr>
            <p:ph type="sldNum" sz="quarter" idx="12"/>
          </p:nvPr>
        </p:nvSpPr>
        <p:spPr/>
        <p:txBody>
          <a:bodyPr/>
          <a:lstStyle/>
          <a:p>
            <a:fld id="{D9946E71-C5CC-4F5E-84EB-25814C479331}" type="slidenum">
              <a:rPr lang="en-US" smtClean="0"/>
              <a:pPr/>
              <a:t>18</a:t>
            </a:fld>
            <a:endParaRPr lang="en-US"/>
          </a:p>
        </p:txBody>
      </p:sp>
    </p:spTree>
  </p:cSld>
  <p:clrMapOvr>
    <a:masterClrMapping/>
  </p:clrMapOvr>
  <p:transition>
    <p:checke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Brand name:</a:t>
            </a:r>
            <a:endParaRPr lang="en-US" dirty="0"/>
          </a:p>
        </p:txBody>
      </p:sp>
      <p:sp>
        <p:nvSpPr>
          <p:cNvPr id="3" name="Content Placeholder 2"/>
          <p:cNvSpPr>
            <a:spLocks noGrp="1"/>
          </p:cNvSpPr>
          <p:nvPr>
            <p:ph idx="1"/>
          </p:nvPr>
        </p:nvSpPr>
        <p:spPr/>
        <p:txBody>
          <a:bodyPr>
            <a:normAutofit lnSpcReduction="10000"/>
          </a:bodyPr>
          <a:lstStyle/>
          <a:p>
            <a:pPr algn="just"/>
            <a:r>
              <a:rPr lang="en-IN" dirty="0" err="1" smtClean="0"/>
              <a:t>Phisher</a:t>
            </a:r>
            <a:r>
              <a:rPr lang="en-IN" dirty="0" smtClean="0"/>
              <a:t> usually target on well reputed sites where money transactions take place.[1]</a:t>
            </a:r>
          </a:p>
          <a:p>
            <a:pPr algn="just"/>
            <a:r>
              <a:rPr lang="en-IN" dirty="0" smtClean="0"/>
              <a:t>Based on the </a:t>
            </a:r>
            <a:r>
              <a:rPr lang="en-IN" dirty="0" err="1" smtClean="0"/>
              <a:t>PhishTank</a:t>
            </a:r>
            <a:r>
              <a:rPr lang="en-IN" dirty="0" smtClean="0"/>
              <a:t> reports the affected brands are online shopping sites line </a:t>
            </a:r>
            <a:r>
              <a:rPr lang="en-IN" dirty="0" err="1" smtClean="0"/>
              <a:t>Paypal</a:t>
            </a:r>
            <a:r>
              <a:rPr lang="en-IN" dirty="0" smtClean="0"/>
              <a:t>, eBay, and bank websites. [1]</a:t>
            </a:r>
          </a:p>
          <a:p>
            <a:pPr algn="just"/>
            <a:r>
              <a:rPr lang="en-IN" dirty="0" smtClean="0"/>
              <a:t>A list of most affected brand names are generated with the help of </a:t>
            </a:r>
            <a:r>
              <a:rPr lang="en-IN" dirty="0" err="1" smtClean="0"/>
              <a:t>PhishTank</a:t>
            </a:r>
            <a:r>
              <a:rPr lang="en-IN" dirty="0" smtClean="0"/>
              <a:t> reports.[1]</a:t>
            </a:r>
          </a:p>
          <a:p>
            <a:pPr algn="just"/>
            <a:r>
              <a:rPr lang="en-IN" dirty="0" smtClean="0"/>
              <a:t>In our method, we check for the existence of any of these brands in the URL and a score is assigned based on the frequency of it using the equation(1).[1]</a:t>
            </a:r>
            <a:endParaRPr lang="en-US" dirty="0"/>
          </a:p>
        </p:txBody>
      </p:sp>
      <p:sp>
        <p:nvSpPr>
          <p:cNvPr id="4" name="Footer Placeholder 3"/>
          <p:cNvSpPr>
            <a:spLocks noGrp="1"/>
          </p:cNvSpPr>
          <p:nvPr>
            <p:ph type="ftr" sz="quarter" idx="11"/>
          </p:nvPr>
        </p:nvSpPr>
        <p:spPr/>
        <p:txBody>
          <a:bodyPr/>
          <a:lstStyle/>
          <a:p>
            <a:r>
              <a:rPr lang="en-US" smtClean="0"/>
              <a:t>CGPIT/201303100910043</a:t>
            </a:r>
            <a:endParaRPr lang="en-US"/>
          </a:p>
        </p:txBody>
      </p:sp>
      <p:sp>
        <p:nvSpPr>
          <p:cNvPr id="5" name="Slide Number Placeholder 4"/>
          <p:cNvSpPr>
            <a:spLocks noGrp="1"/>
          </p:cNvSpPr>
          <p:nvPr>
            <p:ph type="sldNum" sz="quarter" idx="12"/>
          </p:nvPr>
        </p:nvSpPr>
        <p:spPr/>
        <p:txBody>
          <a:bodyPr/>
          <a:lstStyle/>
          <a:p>
            <a:fld id="{D9946E71-C5CC-4F5E-84EB-25814C479331}" type="slidenum">
              <a:rPr lang="en-US" smtClean="0"/>
              <a:pPr/>
              <a:t>19</a:t>
            </a:fld>
            <a:endParaRPr lang="en-US"/>
          </a:p>
        </p:txBody>
      </p:sp>
    </p:spTree>
  </p:cSld>
  <p:clrMapOvr>
    <a:masterClrMapping/>
  </p:clrMapOvr>
  <p:transition>
    <p:check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algn="ctr"/>
            <a:r>
              <a:rPr lang="en-IN" sz="9600" dirty="0" smtClean="0"/>
              <a:t>Phishing</a:t>
            </a:r>
            <a:r>
              <a:rPr lang="en-IN" sz="2800" dirty="0" smtClean="0"/>
              <a:t>[3]</a:t>
            </a:r>
            <a:endParaRPr lang="en-US" sz="9600" dirty="0"/>
          </a:p>
        </p:txBody>
      </p:sp>
      <p:pic>
        <p:nvPicPr>
          <p:cNvPr id="6" name="Content Placeholder 5" descr="phishing-scammer.jpg"/>
          <p:cNvPicPr>
            <a:picLocks noGrp="1" noChangeAspect="1"/>
          </p:cNvPicPr>
          <p:nvPr>
            <p:ph idx="1"/>
          </p:nvPr>
        </p:nvPicPr>
        <p:blipFill>
          <a:blip r:embed="rId2" cstate="print"/>
          <a:stretch>
            <a:fillRect/>
          </a:stretch>
        </p:blipFill>
        <p:spPr>
          <a:xfrm>
            <a:off x="2483768" y="1903300"/>
            <a:ext cx="3456384" cy="4621173"/>
          </a:xfrm>
        </p:spPr>
      </p:pic>
      <p:sp>
        <p:nvSpPr>
          <p:cNvPr id="7" name="Slide Number Placeholder 6"/>
          <p:cNvSpPr>
            <a:spLocks noGrp="1"/>
          </p:cNvSpPr>
          <p:nvPr>
            <p:ph type="sldNum" sz="quarter" idx="12"/>
          </p:nvPr>
        </p:nvSpPr>
        <p:spPr/>
        <p:txBody>
          <a:bodyPr/>
          <a:lstStyle/>
          <a:p>
            <a:fld id="{D9946E71-C5CC-4F5E-84EB-25814C479331}" type="slidenum">
              <a:rPr lang="en-US" smtClean="0"/>
              <a:pPr/>
              <a:t>2</a:t>
            </a:fld>
            <a:endParaRPr lang="en-US"/>
          </a:p>
        </p:txBody>
      </p:sp>
      <p:sp>
        <p:nvSpPr>
          <p:cNvPr id="8" name="Footer Placeholder 7"/>
          <p:cNvSpPr>
            <a:spLocks noGrp="1"/>
          </p:cNvSpPr>
          <p:nvPr>
            <p:ph type="ftr" sz="quarter" idx="11"/>
          </p:nvPr>
        </p:nvSpPr>
        <p:spPr/>
        <p:txBody>
          <a:bodyPr/>
          <a:lstStyle/>
          <a:p>
            <a:r>
              <a:rPr lang="en-US"/>
              <a:t>CGPIT/201303100910043</a:t>
            </a:r>
          </a:p>
        </p:txBody>
      </p:sp>
    </p:spTree>
  </p:cSld>
  <p:clrMapOvr>
    <a:masterClrMapping/>
  </p:clrMapOvr>
  <p:transition>
    <p:checke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Sumation</a:t>
            </a:r>
            <a:r>
              <a:rPr lang="en-IN" dirty="0" smtClean="0"/>
              <a:t>:</a:t>
            </a:r>
            <a:r>
              <a:rPr lang="en-IN" sz="2400" dirty="0" smtClean="0"/>
              <a:t>[1]</a:t>
            </a:r>
            <a:endParaRPr lang="en-US" dirty="0"/>
          </a:p>
        </p:txBody>
      </p:sp>
      <p:pic>
        <p:nvPicPr>
          <p:cNvPr id="6" name="Content Placeholder 5" descr="1-2.PNG"/>
          <p:cNvPicPr>
            <a:picLocks noGrp="1" noChangeAspect="1"/>
          </p:cNvPicPr>
          <p:nvPr>
            <p:ph idx="1"/>
          </p:nvPr>
        </p:nvPicPr>
        <p:blipFill>
          <a:blip r:embed="rId2" cstate="print"/>
          <a:stretch>
            <a:fillRect/>
          </a:stretch>
        </p:blipFill>
        <p:spPr>
          <a:xfrm>
            <a:off x="903299" y="2132856"/>
            <a:ext cx="6786655" cy="2757557"/>
          </a:xfrm>
        </p:spPr>
      </p:pic>
      <p:sp>
        <p:nvSpPr>
          <p:cNvPr id="4" name="Footer Placeholder 3"/>
          <p:cNvSpPr>
            <a:spLocks noGrp="1"/>
          </p:cNvSpPr>
          <p:nvPr>
            <p:ph type="ftr" sz="quarter" idx="11"/>
          </p:nvPr>
        </p:nvSpPr>
        <p:spPr/>
        <p:txBody>
          <a:bodyPr/>
          <a:lstStyle/>
          <a:p>
            <a:r>
              <a:rPr lang="en-US" smtClean="0"/>
              <a:t>CGPIT/201303100910043</a:t>
            </a:r>
            <a:endParaRPr lang="en-US"/>
          </a:p>
        </p:txBody>
      </p:sp>
      <p:sp>
        <p:nvSpPr>
          <p:cNvPr id="5" name="Slide Number Placeholder 4"/>
          <p:cNvSpPr>
            <a:spLocks noGrp="1"/>
          </p:cNvSpPr>
          <p:nvPr>
            <p:ph type="sldNum" sz="quarter" idx="12"/>
          </p:nvPr>
        </p:nvSpPr>
        <p:spPr/>
        <p:txBody>
          <a:bodyPr/>
          <a:lstStyle/>
          <a:p>
            <a:fld id="{D9946E71-C5CC-4F5E-84EB-25814C479331}" type="slidenum">
              <a:rPr lang="en-US" smtClean="0"/>
              <a:pPr/>
              <a:t>20</a:t>
            </a:fld>
            <a:endParaRPr lang="en-US"/>
          </a:p>
        </p:txBody>
      </p:sp>
    </p:spTree>
  </p:cSld>
  <p:clrMapOvr>
    <a:masterClrMapping/>
  </p:clrMapOvr>
  <p:transition>
    <p:checke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67544" y="2780928"/>
            <a:ext cx="7242048" cy="1143000"/>
          </a:xfrm>
        </p:spPr>
        <p:txBody>
          <a:bodyPr/>
          <a:lstStyle/>
          <a:p>
            <a:pPr algn="ctr"/>
            <a:r>
              <a:rPr lang="en-IN" dirty="0" smtClean="0"/>
              <a:t>Link-guard Algorithm </a:t>
            </a:r>
            <a:endParaRPr lang="en-US" dirty="0"/>
          </a:p>
        </p:txBody>
      </p:sp>
      <p:sp>
        <p:nvSpPr>
          <p:cNvPr id="4" name="Footer Placeholder 3"/>
          <p:cNvSpPr>
            <a:spLocks noGrp="1"/>
          </p:cNvSpPr>
          <p:nvPr>
            <p:ph type="ftr" sz="quarter" idx="11"/>
          </p:nvPr>
        </p:nvSpPr>
        <p:spPr/>
        <p:txBody>
          <a:bodyPr/>
          <a:lstStyle/>
          <a:p>
            <a:r>
              <a:rPr lang="en-US" smtClean="0"/>
              <a:t>CGPIT/201303100910043</a:t>
            </a:r>
            <a:endParaRPr lang="en-US"/>
          </a:p>
        </p:txBody>
      </p:sp>
      <p:sp>
        <p:nvSpPr>
          <p:cNvPr id="5" name="Slide Number Placeholder 4"/>
          <p:cNvSpPr>
            <a:spLocks noGrp="1"/>
          </p:cNvSpPr>
          <p:nvPr>
            <p:ph type="sldNum" sz="quarter" idx="12"/>
          </p:nvPr>
        </p:nvSpPr>
        <p:spPr/>
        <p:txBody>
          <a:bodyPr/>
          <a:lstStyle/>
          <a:p>
            <a:fld id="{D9946E71-C5CC-4F5E-84EB-25814C479331}" type="slidenum">
              <a:rPr lang="en-US" smtClean="0"/>
              <a:pPr/>
              <a:t>21</a:t>
            </a:fld>
            <a:endParaRPr lang="en-US"/>
          </a:p>
        </p:txBody>
      </p:sp>
    </p:spTree>
  </p:cSld>
  <p:clrMapOvr>
    <a:masterClrMapping/>
  </p:clrMapOvr>
  <p:transition>
    <p:checke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3563888" y="188640"/>
            <a:ext cx="1008112" cy="720080"/>
          </a:xfrm>
        </p:spPr>
        <p:txBody>
          <a:bodyPr>
            <a:normAutofit/>
          </a:bodyPr>
          <a:lstStyle/>
          <a:p>
            <a:pPr algn="ctr"/>
            <a:r>
              <a:rPr lang="en-IN" sz="1600" dirty="0" smtClean="0"/>
              <a:t>[2]</a:t>
            </a:r>
            <a:br>
              <a:rPr lang="en-IN" sz="1600" dirty="0" smtClean="0"/>
            </a:br>
            <a:endParaRPr lang="en-US" sz="1600" dirty="0"/>
          </a:p>
        </p:txBody>
      </p:sp>
      <p:sp>
        <p:nvSpPr>
          <p:cNvPr id="3" name="Footer Placeholder 2"/>
          <p:cNvSpPr>
            <a:spLocks noGrp="1"/>
          </p:cNvSpPr>
          <p:nvPr>
            <p:ph type="ftr" sz="quarter" idx="11"/>
          </p:nvPr>
        </p:nvSpPr>
        <p:spPr/>
        <p:txBody>
          <a:bodyPr/>
          <a:lstStyle/>
          <a:p>
            <a:r>
              <a:rPr lang="en-US" smtClean="0"/>
              <a:t>CGPIT/201303100910043</a:t>
            </a:r>
            <a:endParaRPr lang="en-US"/>
          </a:p>
        </p:txBody>
      </p:sp>
      <p:sp>
        <p:nvSpPr>
          <p:cNvPr id="4" name="Slide Number Placeholder 3"/>
          <p:cNvSpPr>
            <a:spLocks noGrp="1"/>
          </p:cNvSpPr>
          <p:nvPr>
            <p:ph type="sldNum" sz="quarter" idx="12"/>
          </p:nvPr>
        </p:nvSpPr>
        <p:spPr/>
        <p:txBody>
          <a:bodyPr/>
          <a:lstStyle/>
          <a:p>
            <a:fld id="{D9946E71-C5CC-4F5E-84EB-25814C479331}" type="slidenum">
              <a:rPr lang="en-US" smtClean="0"/>
              <a:pPr/>
              <a:t>22</a:t>
            </a:fld>
            <a:endParaRPr lang="en-US"/>
          </a:p>
        </p:txBody>
      </p:sp>
      <p:pic>
        <p:nvPicPr>
          <p:cNvPr id="9" name="Content Placeholder 8" descr="8.PNG"/>
          <p:cNvPicPr>
            <a:picLocks noGrp="1" noChangeAspect="1"/>
          </p:cNvPicPr>
          <p:nvPr>
            <p:ph idx="4294967295"/>
          </p:nvPr>
        </p:nvPicPr>
        <p:blipFill>
          <a:blip r:embed="rId2" cstate="print"/>
          <a:stretch>
            <a:fillRect/>
          </a:stretch>
        </p:blipFill>
        <p:spPr>
          <a:xfrm>
            <a:off x="0" y="692150"/>
            <a:ext cx="8101013" cy="5113338"/>
          </a:xfrm>
        </p:spPr>
      </p:pic>
    </p:spTree>
  </p:cSld>
  <p:clrMapOvr>
    <a:masterClrMapping/>
  </p:clrMapOvr>
  <p:transition>
    <p:checke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7544" y="476672"/>
            <a:ext cx="7242048" cy="1143000"/>
          </a:xfrm>
        </p:spPr>
        <p:txBody>
          <a:bodyPr>
            <a:normAutofit fontScale="90000"/>
          </a:bodyPr>
          <a:lstStyle/>
          <a:p>
            <a:pPr algn="ctr"/>
            <a:r>
              <a:rPr lang="en-IN" dirty="0" err="1" smtClean="0"/>
              <a:t>Diffrence</a:t>
            </a:r>
            <a:r>
              <a:rPr lang="en-IN" dirty="0" smtClean="0"/>
              <a:t> between Link Guard </a:t>
            </a:r>
            <a:r>
              <a:rPr lang="en-IN" dirty="0" err="1" smtClean="0"/>
              <a:t>Algo</a:t>
            </a:r>
            <a:r>
              <a:rPr lang="en-IN" dirty="0" smtClean="0"/>
              <a:t> and URL Classification </a:t>
            </a:r>
            <a:r>
              <a:rPr lang="en-IN" dirty="0" err="1" smtClean="0"/>
              <a:t>Algo</a:t>
            </a:r>
            <a:r>
              <a:rPr lang="en-IN" dirty="0" smtClean="0"/>
              <a:t>:</a:t>
            </a:r>
            <a:endParaRPr lang="en-US" dirty="0"/>
          </a:p>
        </p:txBody>
      </p:sp>
      <p:sp>
        <p:nvSpPr>
          <p:cNvPr id="8" name="Text Placeholder 7"/>
          <p:cNvSpPr>
            <a:spLocks noGrp="1"/>
          </p:cNvSpPr>
          <p:nvPr>
            <p:ph type="body" idx="1"/>
          </p:nvPr>
        </p:nvSpPr>
        <p:spPr>
          <a:xfrm>
            <a:off x="467544" y="1844824"/>
            <a:ext cx="3520440" cy="457200"/>
          </a:xfrm>
        </p:spPr>
        <p:txBody>
          <a:bodyPr/>
          <a:lstStyle/>
          <a:p>
            <a:r>
              <a:rPr lang="en-IN" dirty="0" smtClean="0"/>
              <a:t>Link-Guard</a:t>
            </a:r>
            <a:endParaRPr lang="en-US" dirty="0"/>
          </a:p>
        </p:txBody>
      </p:sp>
      <p:sp>
        <p:nvSpPr>
          <p:cNvPr id="10" name="Text Placeholder 9"/>
          <p:cNvSpPr>
            <a:spLocks noGrp="1"/>
          </p:cNvSpPr>
          <p:nvPr>
            <p:ph type="body" sz="half" idx="3"/>
          </p:nvPr>
        </p:nvSpPr>
        <p:spPr>
          <a:xfrm>
            <a:off x="4211960" y="1844824"/>
            <a:ext cx="3520440" cy="457200"/>
          </a:xfrm>
        </p:spPr>
        <p:txBody>
          <a:bodyPr/>
          <a:lstStyle/>
          <a:p>
            <a:r>
              <a:rPr lang="en-IN" dirty="0" smtClean="0"/>
              <a:t>URL</a:t>
            </a:r>
            <a:endParaRPr lang="en-US" dirty="0"/>
          </a:p>
        </p:txBody>
      </p:sp>
      <p:sp>
        <p:nvSpPr>
          <p:cNvPr id="9" name="Content Placeholder 8"/>
          <p:cNvSpPr>
            <a:spLocks noGrp="1"/>
          </p:cNvSpPr>
          <p:nvPr>
            <p:ph sz="quarter" idx="2"/>
          </p:nvPr>
        </p:nvSpPr>
        <p:spPr>
          <a:xfrm>
            <a:off x="467544" y="2348880"/>
            <a:ext cx="3600400" cy="4176464"/>
          </a:xfrm>
        </p:spPr>
        <p:txBody>
          <a:bodyPr/>
          <a:lstStyle/>
          <a:p>
            <a:pPr algn="just"/>
            <a:r>
              <a:rPr lang="en-IN" dirty="0" smtClean="0"/>
              <a:t>Using some software like:</a:t>
            </a:r>
            <a:r>
              <a:rPr lang="en-US" dirty="0" smtClean="0"/>
              <a:t>BHO(browser helper object) and </a:t>
            </a:r>
            <a:r>
              <a:rPr lang="en-US" i="1" dirty="0" err="1" smtClean="0"/>
              <a:t>SetWinEventHook</a:t>
            </a:r>
            <a:r>
              <a:rPr lang="en-US" i="1" dirty="0" smtClean="0"/>
              <a:t>.[2]</a:t>
            </a:r>
            <a:r>
              <a:rPr lang="en-US" dirty="0" smtClean="0"/>
              <a:t>  </a:t>
            </a:r>
          </a:p>
          <a:p>
            <a:pPr algn="just"/>
            <a:r>
              <a:rPr lang="en-IN" dirty="0" smtClean="0"/>
              <a:t>It is used for Emails.[2]</a:t>
            </a:r>
          </a:p>
          <a:p>
            <a:pPr algn="just"/>
            <a:r>
              <a:rPr lang="en-IN" dirty="0" smtClean="0"/>
              <a:t>It can’t identify websites spoofing.[2]</a:t>
            </a:r>
          </a:p>
          <a:p>
            <a:pPr algn="just"/>
            <a:r>
              <a:rPr lang="en-IN" dirty="0" smtClean="0"/>
              <a:t>It has 96% Accuracy.[2]</a:t>
            </a:r>
          </a:p>
          <a:p>
            <a:pPr algn="just">
              <a:buNone/>
            </a:pPr>
            <a:endParaRPr lang="en-US" dirty="0"/>
          </a:p>
        </p:txBody>
      </p:sp>
      <p:sp>
        <p:nvSpPr>
          <p:cNvPr id="11" name="Content Placeholder 10"/>
          <p:cNvSpPr>
            <a:spLocks noGrp="1"/>
          </p:cNvSpPr>
          <p:nvPr>
            <p:ph sz="quarter" idx="4"/>
          </p:nvPr>
        </p:nvSpPr>
        <p:spPr>
          <a:xfrm>
            <a:off x="4211960" y="2348880"/>
            <a:ext cx="3672408" cy="4114800"/>
          </a:xfrm>
        </p:spPr>
        <p:txBody>
          <a:bodyPr/>
          <a:lstStyle/>
          <a:p>
            <a:pPr algn="just"/>
            <a:r>
              <a:rPr lang="en-IN" dirty="0" smtClean="0"/>
              <a:t>Using some formulas we can derive the phishing attack.[1]</a:t>
            </a:r>
          </a:p>
          <a:p>
            <a:pPr algn="just"/>
            <a:endParaRPr lang="en-IN" dirty="0" smtClean="0"/>
          </a:p>
          <a:p>
            <a:pPr algn="just"/>
            <a:r>
              <a:rPr lang="en-IN" dirty="0" smtClean="0"/>
              <a:t>It is used for websites.[1]</a:t>
            </a:r>
          </a:p>
          <a:p>
            <a:pPr algn="just"/>
            <a:r>
              <a:rPr lang="en-IN" dirty="0" smtClean="0"/>
              <a:t>It can also identify email spoofing.[1]</a:t>
            </a:r>
          </a:p>
          <a:p>
            <a:pPr algn="just"/>
            <a:r>
              <a:rPr lang="en-IN" dirty="0" smtClean="0"/>
              <a:t>It </a:t>
            </a:r>
            <a:r>
              <a:rPr lang="en-IN" smtClean="0"/>
              <a:t>has 99% </a:t>
            </a:r>
            <a:r>
              <a:rPr lang="en-IN" dirty="0" smtClean="0"/>
              <a:t>Accuracy.[1]</a:t>
            </a:r>
            <a:endParaRPr lang="en-US" dirty="0"/>
          </a:p>
        </p:txBody>
      </p:sp>
      <p:sp>
        <p:nvSpPr>
          <p:cNvPr id="3" name="Footer Placeholder 2"/>
          <p:cNvSpPr>
            <a:spLocks noGrp="1"/>
          </p:cNvSpPr>
          <p:nvPr>
            <p:ph type="ftr" sz="quarter" idx="11"/>
          </p:nvPr>
        </p:nvSpPr>
        <p:spPr/>
        <p:txBody>
          <a:bodyPr/>
          <a:lstStyle/>
          <a:p>
            <a:pPr algn="just"/>
            <a:r>
              <a:rPr lang="en-US" smtClean="0"/>
              <a:t>CGPIT/201303100910043</a:t>
            </a:r>
            <a:endParaRPr lang="en-US"/>
          </a:p>
        </p:txBody>
      </p:sp>
      <p:sp>
        <p:nvSpPr>
          <p:cNvPr id="4" name="Slide Number Placeholder 3"/>
          <p:cNvSpPr>
            <a:spLocks noGrp="1"/>
          </p:cNvSpPr>
          <p:nvPr>
            <p:ph type="sldNum" sz="quarter" idx="12"/>
          </p:nvPr>
        </p:nvSpPr>
        <p:spPr/>
        <p:txBody>
          <a:bodyPr/>
          <a:lstStyle/>
          <a:p>
            <a:pPr algn="just"/>
            <a:fld id="{D9946E71-C5CC-4F5E-84EB-25814C479331}" type="slidenum">
              <a:rPr lang="en-US" smtClean="0"/>
              <a:pPr algn="just"/>
              <a:t>23</a:t>
            </a:fld>
            <a:endParaRPr lang="en-US"/>
          </a:p>
        </p:txBody>
      </p:sp>
    </p:spTree>
  </p:cSld>
  <p:clrMapOvr>
    <a:masterClrMapping/>
  </p:clrMapOvr>
  <p:transition>
    <p:checke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04664"/>
            <a:ext cx="7239000" cy="698336"/>
          </a:xfrm>
        </p:spPr>
        <p:txBody>
          <a:bodyPr/>
          <a:lstStyle/>
          <a:p>
            <a:pPr algn="ctr"/>
            <a:r>
              <a:rPr lang="en-IN" dirty="0"/>
              <a:t>Conclusion:</a:t>
            </a:r>
            <a:endParaRPr lang="en-US" dirty="0"/>
          </a:p>
        </p:txBody>
      </p:sp>
      <p:sp>
        <p:nvSpPr>
          <p:cNvPr id="5" name="Content Placeholder 4"/>
          <p:cNvSpPr>
            <a:spLocks noGrp="1"/>
          </p:cNvSpPr>
          <p:nvPr>
            <p:ph idx="1"/>
          </p:nvPr>
        </p:nvSpPr>
        <p:spPr>
          <a:xfrm>
            <a:off x="323528" y="1484784"/>
            <a:ext cx="7488832" cy="4824536"/>
          </a:xfrm>
        </p:spPr>
        <p:txBody>
          <a:bodyPr>
            <a:normAutofit/>
          </a:bodyPr>
          <a:lstStyle/>
          <a:p>
            <a:pPr algn="just"/>
            <a:r>
              <a:rPr lang="en-US" dirty="0" smtClean="0"/>
              <a:t>Phishing has becoming a serious network security problem, causing finical lose of billions of dollars to both consumers and e-commerce companies. </a:t>
            </a:r>
          </a:p>
          <a:p>
            <a:pPr algn="just"/>
            <a:r>
              <a:rPr lang="en-US" dirty="0" smtClean="0"/>
              <a:t>In this research paper, we have studied the characteristics of the hyperlinks that were embedded in phishing e-mails. We then designed an anti phishing algorithm, Link-Guard, based on the derived characteristics and URL classification.</a:t>
            </a:r>
            <a:endParaRPr lang="en-US" dirty="0"/>
          </a:p>
        </p:txBody>
      </p:sp>
      <p:sp>
        <p:nvSpPr>
          <p:cNvPr id="6" name="Slide Number Placeholder 5"/>
          <p:cNvSpPr>
            <a:spLocks noGrp="1"/>
          </p:cNvSpPr>
          <p:nvPr>
            <p:ph type="sldNum" sz="quarter" idx="12"/>
          </p:nvPr>
        </p:nvSpPr>
        <p:spPr/>
        <p:txBody>
          <a:bodyPr/>
          <a:lstStyle/>
          <a:p>
            <a:fld id="{D9946E71-C5CC-4F5E-84EB-25814C479331}" type="slidenum">
              <a:rPr lang="en-US" smtClean="0"/>
              <a:pPr/>
              <a:t>24</a:t>
            </a:fld>
            <a:endParaRPr lang="en-US"/>
          </a:p>
        </p:txBody>
      </p:sp>
      <p:sp>
        <p:nvSpPr>
          <p:cNvPr id="7" name="Footer Placeholder 6"/>
          <p:cNvSpPr>
            <a:spLocks noGrp="1"/>
          </p:cNvSpPr>
          <p:nvPr>
            <p:ph type="ftr" sz="quarter" idx="11"/>
          </p:nvPr>
        </p:nvSpPr>
        <p:spPr/>
        <p:txBody>
          <a:bodyPr/>
          <a:lstStyle/>
          <a:p>
            <a:r>
              <a:rPr lang="en-US"/>
              <a:t>CGPIT/201303100910043</a:t>
            </a:r>
          </a:p>
        </p:txBody>
      </p:sp>
    </p:spTree>
  </p:cSld>
  <p:clrMapOvr>
    <a:masterClrMapping/>
  </p:clrMapOvr>
  <p:transition>
    <p:checke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88640"/>
            <a:ext cx="7242048" cy="1143000"/>
          </a:xfrm>
        </p:spPr>
        <p:txBody>
          <a:bodyPr/>
          <a:lstStyle/>
          <a:p>
            <a:pPr algn="ctr"/>
            <a:r>
              <a:rPr lang="en-IN" dirty="0"/>
              <a:t>Reference:</a:t>
            </a:r>
            <a:endParaRPr lang="en-US" dirty="0"/>
          </a:p>
        </p:txBody>
      </p:sp>
      <p:sp>
        <p:nvSpPr>
          <p:cNvPr id="3" name="Content Placeholder 2"/>
          <p:cNvSpPr>
            <a:spLocks noGrp="1"/>
          </p:cNvSpPr>
          <p:nvPr>
            <p:ph sz="half" idx="1"/>
          </p:nvPr>
        </p:nvSpPr>
        <p:spPr>
          <a:xfrm>
            <a:off x="683568" y="1628800"/>
            <a:ext cx="7272808" cy="4608512"/>
          </a:xfrm>
        </p:spPr>
        <p:txBody>
          <a:bodyPr>
            <a:normAutofit fontScale="92500" lnSpcReduction="10000"/>
          </a:bodyPr>
          <a:lstStyle/>
          <a:p>
            <a:pPr algn="just">
              <a:buNone/>
            </a:pPr>
            <a:r>
              <a:rPr lang="en-IN" sz="2600" dirty="0" smtClean="0"/>
              <a:t> [1] </a:t>
            </a:r>
            <a:r>
              <a:rPr lang="en-US" sz="2600" dirty="0" smtClean="0"/>
              <a:t>Dona Abraham and </a:t>
            </a:r>
            <a:r>
              <a:rPr lang="en-US" sz="2600" dirty="0" err="1" smtClean="0"/>
              <a:t>Nisha</a:t>
            </a:r>
            <a:r>
              <a:rPr lang="en-US" sz="2600" dirty="0" smtClean="0"/>
              <a:t> S. Raj, Approximate String Matching Algorithm for Phishing </a:t>
            </a:r>
            <a:r>
              <a:rPr lang="en-US" sz="2600" dirty="0" err="1" smtClean="0"/>
              <a:t>Detection,In</a:t>
            </a:r>
            <a:r>
              <a:rPr lang="en-US" sz="2600" dirty="0" smtClean="0"/>
              <a:t> SCMS School of </a:t>
            </a:r>
            <a:r>
              <a:rPr lang="en-US" sz="2600" dirty="0" err="1" smtClean="0"/>
              <a:t>Enggineering</a:t>
            </a:r>
            <a:r>
              <a:rPr lang="en-US" sz="2600" dirty="0" smtClean="0"/>
              <a:t> and Technology,2014 IEEE.</a:t>
            </a:r>
          </a:p>
          <a:p>
            <a:pPr algn="just">
              <a:buNone/>
            </a:pPr>
            <a:endParaRPr lang="en-US" sz="2600" dirty="0" smtClean="0"/>
          </a:p>
          <a:p>
            <a:pPr algn="just">
              <a:buNone/>
            </a:pPr>
            <a:r>
              <a:rPr lang="en-US" sz="2600" dirty="0" smtClean="0"/>
              <a:t>[2] U. </a:t>
            </a:r>
            <a:r>
              <a:rPr lang="en-US" sz="2600" dirty="0" err="1" smtClean="0"/>
              <a:t>Naresh</a:t>
            </a:r>
            <a:r>
              <a:rPr lang="en-US" sz="2600" dirty="0" smtClean="0"/>
              <a:t> , U. </a:t>
            </a:r>
            <a:r>
              <a:rPr lang="en-US" sz="2600" dirty="0" err="1" smtClean="0"/>
              <a:t>Vidya</a:t>
            </a:r>
            <a:r>
              <a:rPr lang="en-US" sz="2600" dirty="0" smtClean="0"/>
              <a:t> </a:t>
            </a:r>
            <a:r>
              <a:rPr lang="en-US" sz="2600" dirty="0" err="1" smtClean="0"/>
              <a:t>Sagar</a:t>
            </a:r>
            <a:r>
              <a:rPr lang="en-US" sz="2600" dirty="0" smtClean="0"/>
              <a:t> and </a:t>
            </a:r>
            <a:r>
              <a:rPr lang="en-US" sz="2600" dirty="0" err="1" smtClean="0"/>
              <a:t>C.V.Madhusudan</a:t>
            </a:r>
            <a:r>
              <a:rPr lang="en-US" sz="2600" dirty="0" smtClean="0"/>
              <a:t> </a:t>
            </a:r>
            <a:r>
              <a:rPr lang="en-US" sz="2600" dirty="0" err="1" smtClean="0"/>
              <a:t>Reddy,Intelligent</a:t>
            </a:r>
            <a:r>
              <a:rPr lang="en-US" sz="2600" dirty="0" smtClean="0"/>
              <a:t> Phishing Website Detection and Prevention System by Using Link Guard Algorithm, IOSR Journal of Computer Engineering, 2013. </a:t>
            </a:r>
          </a:p>
          <a:p>
            <a:pPr algn="just">
              <a:buNone/>
            </a:pPr>
            <a:endParaRPr lang="en-IN" sz="2600" dirty="0" smtClean="0"/>
          </a:p>
          <a:p>
            <a:pPr algn="just">
              <a:buNone/>
            </a:pPr>
            <a:r>
              <a:rPr lang="en-IN" sz="2600" dirty="0" smtClean="0"/>
              <a:t>[3]www.google.com</a:t>
            </a:r>
            <a:endParaRPr lang="en-US" sz="2600" dirty="0"/>
          </a:p>
        </p:txBody>
      </p:sp>
      <p:sp>
        <p:nvSpPr>
          <p:cNvPr id="5" name="Slide Number Placeholder 4"/>
          <p:cNvSpPr>
            <a:spLocks noGrp="1"/>
          </p:cNvSpPr>
          <p:nvPr>
            <p:ph type="sldNum" sz="quarter" idx="12"/>
          </p:nvPr>
        </p:nvSpPr>
        <p:spPr/>
        <p:txBody>
          <a:bodyPr/>
          <a:lstStyle/>
          <a:p>
            <a:fld id="{D9946E71-C5CC-4F5E-84EB-25814C479331}" type="slidenum">
              <a:rPr lang="en-US" smtClean="0"/>
              <a:pPr/>
              <a:t>25</a:t>
            </a:fld>
            <a:endParaRPr lang="en-US"/>
          </a:p>
        </p:txBody>
      </p:sp>
      <p:sp>
        <p:nvSpPr>
          <p:cNvPr id="6" name="Footer Placeholder 5"/>
          <p:cNvSpPr>
            <a:spLocks noGrp="1"/>
          </p:cNvSpPr>
          <p:nvPr>
            <p:ph type="ftr" sz="quarter" idx="11"/>
          </p:nvPr>
        </p:nvSpPr>
        <p:spPr/>
        <p:txBody>
          <a:bodyPr/>
          <a:lstStyle/>
          <a:p>
            <a:r>
              <a:rPr lang="en-US"/>
              <a:t>CGPIT/201303100910043</a:t>
            </a:r>
          </a:p>
        </p:txBody>
      </p:sp>
    </p:spTree>
  </p:cSld>
  <p:clrMapOvr>
    <a:masterClrMapping/>
  </p:clrMapOvr>
  <p:transition>
    <p:checke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7544" y="2420888"/>
            <a:ext cx="7242048" cy="1143000"/>
          </a:xfrm>
        </p:spPr>
        <p:txBody>
          <a:bodyPr>
            <a:normAutofit/>
          </a:bodyPr>
          <a:lstStyle/>
          <a:p>
            <a:pPr algn="ctr"/>
            <a:r>
              <a:rPr lang="en-IN" sz="7200" dirty="0"/>
              <a:t>Thank you</a:t>
            </a:r>
            <a:endParaRPr lang="en-US" sz="7200" dirty="0"/>
          </a:p>
        </p:txBody>
      </p:sp>
      <p:sp>
        <p:nvSpPr>
          <p:cNvPr id="6" name="Slide Number Placeholder 5"/>
          <p:cNvSpPr>
            <a:spLocks noGrp="1"/>
          </p:cNvSpPr>
          <p:nvPr>
            <p:ph type="sldNum" sz="quarter" idx="12"/>
          </p:nvPr>
        </p:nvSpPr>
        <p:spPr/>
        <p:txBody>
          <a:bodyPr/>
          <a:lstStyle/>
          <a:p>
            <a:fld id="{D9946E71-C5CC-4F5E-84EB-25814C479331}" type="slidenum">
              <a:rPr lang="en-US" smtClean="0"/>
              <a:pPr/>
              <a:t>26</a:t>
            </a:fld>
            <a:endParaRPr lang="en-US"/>
          </a:p>
        </p:txBody>
      </p:sp>
      <p:sp>
        <p:nvSpPr>
          <p:cNvPr id="7" name="Footer Placeholder 6"/>
          <p:cNvSpPr>
            <a:spLocks noGrp="1"/>
          </p:cNvSpPr>
          <p:nvPr>
            <p:ph type="ftr" sz="quarter" idx="11"/>
          </p:nvPr>
        </p:nvSpPr>
        <p:spPr/>
        <p:txBody>
          <a:bodyPr/>
          <a:lstStyle/>
          <a:p>
            <a:r>
              <a:rPr lang="en-US"/>
              <a:t>CGPIT/201303100910043</a:t>
            </a:r>
          </a:p>
        </p:txBody>
      </p:sp>
    </p:spTree>
  </p:cSld>
  <p:clrMapOvr>
    <a:masterClrMapping/>
  </p:clrMapOvr>
  <p:transition>
    <p:check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What is phishing?</a:t>
            </a:r>
            <a:endParaRPr lang="en-US" dirty="0"/>
          </a:p>
        </p:txBody>
      </p:sp>
      <p:sp>
        <p:nvSpPr>
          <p:cNvPr id="5" name="Content Placeholder 4"/>
          <p:cNvSpPr>
            <a:spLocks noGrp="1"/>
          </p:cNvSpPr>
          <p:nvPr>
            <p:ph idx="1"/>
          </p:nvPr>
        </p:nvSpPr>
        <p:spPr>
          <a:xfrm>
            <a:off x="395536" y="2060848"/>
            <a:ext cx="7488832" cy="4320480"/>
          </a:xfrm>
        </p:spPr>
        <p:txBody>
          <a:bodyPr>
            <a:normAutofit/>
          </a:bodyPr>
          <a:lstStyle/>
          <a:p>
            <a:pPr algn="just">
              <a:buNone/>
            </a:pPr>
            <a:r>
              <a:rPr lang="en-US" dirty="0"/>
              <a:t>   Phishing is the attempt to acquire sensitive information such as usernames, passwords, and credit card details (and sometimes, indirectly, money), often for malicious reasons, by masquerading as a trustworthy entity in an electronic communication</a:t>
            </a:r>
            <a:r>
              <a:rPr lang="en-US" dirty="0" smtClean="0"/>
              <a:t>.[3]</a:t>
            </a:r>
          </a:p>
          <a:p>
            <a:pPr algn="just">
              <a:buNone/>
            </a:pPr>
            <a:endParaRPr lang="en-IN" dirty="0" smtClean="0"/>
          </a:p>
          <a:p>
            <a:pPr algn="just">
              <a:buNone/>
            </a:pPr>
            <a:r>
              <a:rPr lang="en-IN" dirty="0" smtClean="0"/>
              <a:t>	</a:t>
            </a:r>
            <a:r>
              <a:rPr lang="en-IN" dirty="0" err="1" smtClean="0"/>
              <a:t>Phisher</a:t>
            </a:r>
            <a:r>
              <a:rPr lang="en-IN" dirty="0" smtClean="0"/>
              <a:t>-man: A person who hacks our details.[3]</a:t>
            </a:r>
            <a:endParaRPr lang="en-US" dirty="0"/>
          </a:p>
        </p:txBody>
      </p:sp>
      <p:sp>
        <p:nvSpPr>
          <p:cNvPr id="6" name="Slide Number Placeholder 5"/>
          <p:cNvSpPr>
            <a:spLocks noGrp="1"/>
          </p:cNvSpPr>
          <p:nvPr>
            <p:ph type="sldNum" sz="quarter" idx="12"/>
          </p:nvPr>
        </p:nvSpPr>
        <p:spPr/>
        <p:txBody>
          <a:bodyPr/>
          <a:lstStyle/>
          <a:p>
            <a:fld id="{D9946E71-C5CC-4F5E-84EB-25814C479331}" type="slidenum">
              <a:rPr lang="en-US" smtClean="0"/>
              <a:pPr/>
              <a:t>3</a:t>
            </a:fld>
            <a:endParaRPr lang="en-US"/>
          </a:p>
        </p:txBody>
      </p:sp>
      <p:sp>
        <p:nvSpPr>
          <p:cNvPr id="7" name="Footer Placeholder 6"/>
          <p:cNvSpPr>
            <a:spLocks noGrp="1"/>
          </p:cNvSpPr>
          <p:nvPr>
            <p:ph type="ftr" sz="quarter" idx="11"/>
          </p:nvPr>
        </p:nvSpPr>
        <p:spPr/>
        <p:txBody>
          <a:bodyPr/>
          <a:lstStyle/>
          <a:p>
            <a:r>
              <a:rPr lang="en-US" dirty="0"/>
              <a:t>CGPIT/201303100910043</a:t>
            </a:r>
          </a:p>
        </p:txBody>
      </p:sp>
    </p:spTree>
  </p:cSld>
  <p:clrMapOvr>
    <a:masterClrMapping/>
  </p:clrMapOvr>
  <p:transition>
    <p:check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43408"/>
            <a:ext cx="7239000" cy="810344"/>
          </a:xfrm>
        </p:spPr>
        <p:txBody>
          <a:bodyPr/>
          <a:lstStyle/>
          <a:p>
            <a:r>
              <a:rPr lang="en-IN" dirty="0" smtClean="0"/>
              <a:t>  Literature Survey:</a:t>
            </a:r>
            <a:endParaRPr lang="en-US" dirty="0"/>
          </a:p>
        </p:txBody>
      </p:sp>
      <p:sp>
        <p:nvSpPr>
          <p:cNvPr id="3" name="Content Placeholder 2"/>
          <p:cNvSpPr>
            <a:spLocks noGrp="1"/>
          </p:cNvSpPr>
          <p:nvPr>
            <p:ph idx="1"/>
          </p:nvPr>
        </p:nvSpPr>
        <p:spPr>
          <a:xfrm>
            <a:off x="395536" y="692696"/>
            <a:ext cx="7560840" cy="5760640"/>
          </a:xfrm>
        </p:spPr>
        <p:txBody>
          <a:bodyPr>
            <a:normAutofit fontScale="55000" lnSpcReduction="20000"/>
          </a:bodyPr>
          <a:lstStyle/>
          <a:p>
            <a:pPr algn="just">
              <a:buNone/>
            </a:pPr>
            <a:r>
              <a:rPr lang="en-IN" dirty="0" smtClean="0"/>
              <a:t>	</a:t>
            </a:r>
            <a:r>
              <a:rPr lang="en-IN" sz="3800" u="sng" dirty="0" smtClean="0"/>
              <a:t>Paper:1</a:t>
            </a:r>
            <a:r>
              <a:rPr lang="en-IN" sz="3800" dirty="0" smtClean="0"/>
              <a:t>=&gt; </a:t>
            </a:r>
            <a:r>
              <a:rPr lang="en-US" sz="3800" dirty="0" smtClean="0"/>
              <a:t>Approximate String Matching Algorithm for Phishing Detection.</a:t>
            </a:r>
          </a:p>
          <a:p>
            <a:pPr algn="just">
              <a:buNone/>
            </a:pPr>
            <a:endParaRPr lang="en-IN" sz="3800" dirty="0" smtClean="0"/>
          </a:p>
          <a:p>
            <a:pPr algn="just"/>
            <a:r>
              <a:rPr lang="en-US" sz="3800" dirty="0" smtClean="0"/>
              <a:t>Many methods have been developed to fight against phishing attacks. </a:t>
            </a:r>
          </a:p>
          <a:p>
            <a:pPr algn="just"/>
            <a:r>
              <a:rPr lang="en-US" sz="3800" dirty="0" smtClean="0"/>
              <a:t>But, as the attacker uses more sophisticated techniques each method fails to perform well in detecting the attacks. </a:t>
            </a:r>
          </a:p>
          <a:p>
            <a:pPr algn="just"/>
            <a:r>
              <a:rPr lang="en-US" sz="3800" dirty="0" smtClean="0"/>
              <a:t>Here we propose a string matching method for detecting phishing attacks, which determines the degree of similarity a URL is having with the blacklisted URLs. </a:t>
            </a:r>
          </a:p>
          <a:p>
            <a:pPr algn="just"/>
            <a:r>
              <a:rPr lang="en-US" sz="3800" dirty="0" smtClean="0"/>
              <a:t>Thus based on the textual properties of a URL it can be classified as phishing or non-phishing. Two string matching algorithms i.e. Longest Common Subsequence (LCS) and Edit Distance are used in the hostname comparison. </a:t>
            </a:r>
          </a:p>
          <a:p>
            <a:pPr algn="just"/>
            <a:r>
              <a:rPr lang="en-US" sz="3800" dirty="0" smtClean="0"/>
              <a:t>The accuracy rate obtained for LCS is 99.1% and for Edit Distance it is 99.5%.</a:t>
            </a:r>
          </a:p>
          <a:p>
            <a:endParaRPr lang="en-US" dirty="0"/>
          </a:p>
        </p:txBody>
      </p:sp>
      <p:sp>
        <p:nvSpPr>
          <p:cNvPr id="4" name="Footer Placeholder 3"/>
          <p:cNvSpPr>
            <a:spLocks noGrp="1"/>
          </p:cNvSpPr>
          <p:nvPr>
            <p:ph type="ftr" sz="quarter" idx="11"/>
          </p:nvPr>
        </p:nvSpPr>
        <p:spPr/>
        <p:txBody>
          <a:bodyPr/>
          <a:lstStyle/>
          <a:p>
            <a:r>
              <a:rPr lang="en-US" smtClean="0"/>
              <a:t>CGPIT/201303100910043</a:t>
            </a:r>
            <a:endParaRPr lang="en-US"/>
          </a:p>
        </p:txBody>
      </p:sp>
      <p:sp>
        <p:nvSpPr>
          <p:cNvPr id="5" name="Slide Number Placeholder 4"/>
          <p:cNvSpPr>
            <a:spLocks noGrp="1"/>
          </p:cNvSpPr>
          <p:nvPr>
            <p:ph type="sldNum" sz="quarter" idx="12"/>
          </p:nvPr>
        </p:nvSpPr>
        <p:spPr/>
        <p:txBody>
          <a:bodyPr/>
          <a:lstStyle/>
          <a:p>
            <a:fld id="{D9946E71-C5CC-4F5E-84EB-25814C479331}" type="slidenum">
              <a:rPr lang="en-US" smtClean="0"/>
              <a:pPr/>
              <a:t>4</a:t>
            </a:fld>
            <a:endParaRPr lang="en-US"/>
          </a:p>
        </p:txBody>
      </p:sp>
    </p:spTree>
  </p:cSld>
  <p:clrMapOvr>
    <a:masterClrMapping/>
  </p:clrMapOvr>
  <p:transition>
    <p:check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0"/>
            <a:ext cx="7239000" cy="594320"/>
          </a:xfrm>
        </p:spPr>
        <p:txBody>
          <a:bodyPr/>
          <a:lstStyle/>
          <a:p>
            <a:r>
              <a:rPr lang="en-IN" dirty="0" smtClean="0"/>
              <a:t> Literature Survey:</a:t>
            </a:r>
            <a:endParaRPr lang="en-US" dirty="0"/>
          </a:p>
        </p:txBody>
      </p:sp>
      <p:sp>
        <p:nvSpPr>
          <p:cNvPr id="3" name="Content Placeholder 2"/>
          <p:cNvSpPr>
            <a:spLocks noGrp="1"/>
          </p:cNvSpPr>
          <p:nvPr>
            <p:ph idx="1"/>
          </p:nvPr>
        </p:nvSpPr>
        <p:spPr>
          <a:xfrm>
            <a:off x="323528" y="764704"/>
            <a:ext cx="7560840" cy="5760640"/>
          </a:xfrm>
        </p:spPr>
        <p:txBody>
          <a:bodyPr>
            <a:normAutofit fontScale="25000" lnSpcReduction="20000"/>
          </a:bodyPr>
          <a:lstStyle/>
          <a:p>
            <a:pPr algn="just">
              <a:buNone/>
            </a:pPr>
            <a:r>
              <a:rPr lang="en-IN" dirty="0" smtClean="0"/>
              <a:t>	</a:t>
            </a:r>
            <a:r>
              <a:rPr lang="en-IN" sz="8400" dirty="0" smtClean="0"/>
              <a:t>Paper:2=&gt;</a:t>
            </a:r>
            <a:r>
              <a:rPr lang="en-US" sz="8400" dirty="0" smtClean="0"/>
              <a:t> Intelligent Phishing Website Detection and Prevention System by Using Link Guard Algorithm</a:t>
            </a:r>
          </a:p>
          <a:p>
            <a:pPr algn="just">
              <a:buNone/>
            </a:pPr>
            <a:endParaRPr lang="en-IN" sz="8400" b="1" dirty="0" smtClean="0">
              <a:latin typeface="Trebuchet MS (Body)"/>
            </a:endParaRPr>
          </a:p>
          <a:p>
            <a:pPr algn="just"/>
            <a:r>
              <a:rPr lang="en-US" sz="8400" dirty="0" smtClean="0"/>
              <a:t>By utilizing the generic characteristics of the hyperlinks in phishing attacks. </a:t>
            </a:r>
          </a:p>
          <a:p>
            <a:pPr algn="just"/>
            <a:r>
              <a:rPr lang="en-US" sz="8400" dirty="0" smtClean="0"/>
              <a:t>These characteristics are derived by analyzing the phishing data archive provided by the Anti-Phishing Working Group (APWG). </a:t>
            </a:r>
          </a:p>
          <a:p>
            <a:pPr algn="just"/>
            <a:r>
              <a:rPr lang="en-US" sz="8400" dirty="0" smtClean="0"/>
              <a:t>Because it is based on the generic characteristics of phishing attacks, Link Guard can detect not only known but also unknown phishing attacks. </a:t>
            </a:r>
          </a:p>
          <a:p>
            <a:pPr algn="just"/>
            <a:r>
              <a:rPr lang="en-US" sz="8400" dirty="0" smtClean="0"/>
              <a:t>We have implemented Link Guard in Windows XP. Our experiments verified that Link Guard is effective to detect and prevent both known and unknown phishing attacks with minimal false negatives. </a:t>
            </a:r>
          </a:p>
          <a:p>
            <a:pPr algn="just"/>
            <a:r>
              <a:rPr lang="en-US" sz="8400" dirty="0" smtClean="0"/>
              <a:t>Link Guard successfully detects 195 out of the 203 phishing attacks. Our experiments also showed that Link Guard is light weighted and can detect and prevent phishing attacks in real time.</a:t>
            </a:r>
          </a:p>
          <a:p>
            <a:pPr algn="just">
              <a:buNone/>
            </a:pPr>
            <a:endParaRPr lang="en-US" dirty="0"/>
          </a:p>
        </p:txBody>
      </p:sp>
      <p:sp>
        <p:nvSpPr>
          <p:cNvPr id="4" name="Footer Placeholder 3"/>
          <p:cNvSpPr>
            <a:spLocks noGrp="1"/>
          </p:cNvSpPr>
          <p:nvPr>
            <p:ph type="ftr" sz="quarter" idx="11"/>
          </p:nvPr>
        </p:nvSpPr>
        <p:spPr/>
        <p:txBody>
          <a:bodyPr/>
          <a:lstStyle/>
          <a:p>
            <a:r>
              <a:rPr lang="en-US" smtClean="0"/>
              <a:t>CGPIT/201303100910043</a:t>
            </a:r>
            <a:endParaRPr lang="en-US"/>
          </a:p>
        </p:txBody>
      </p:sp>
      <p:sp>
        <p:nvSpPr>
          <p:cNvPr id="5" name="Slide Number Placeholder 4"/>
          <p:cNvSpPr>
            <a:spLocks noGrp="1"/>
          </p:cNvSpPr>
          <p:nvPr>
            <p:ph type="sldNum" sz="quarter" idx="12"/>
          </p:nvPr>
        </p:nvSpPr>
        <p:spPr/>
        <p:txBody>
          <a:bodyPr/>
          <a:lstStyle/>
          <a:p>
            <a:fld id="{D9946E71-C5CC-4F5E-84EB-25814C479331}" type="slidenum">
              <a:rPr lang="en-US" smtClean="0"/>
              <a:pPr/>
              <a:t>5</a:t>
            </a:fld>
            <a:endParaRPr lang="en-US"/>
          </a:p>
        </p:txBody>
      </p:sp>
    </p:spTree>
  </p:cSld>
  <p:clrMapOvr>
    <a:masterClrMapping/>
  </p:clrMapOvr>
  <p:transition>
    <p:check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Phishing:</a:t>
            </a:r>
            <a:endParaRPr lang="en-US" dirty="0"/>
          </a:p>
        </p:txBody>
      </p:sp>
      <p:sp>
        <p:nvSpPr>
          <p:cNvPr id="3" name="Content Placeholder 2"/>
          <p:cNvSpPr>
            <a:spLocks noGrp="1"/>
          </p:cNvSpPr>
          <p:nvPr>
            <p:ph idx="1"/>
          </p:nvPr>
        </p:nvSpPr>
        <p:spPr>
          <a:xfrm>
            <a:off x="539552" y="1916832"/>
            <a:ext cx="7239000" cy="3259744"/>
          </a:xfrm>
        </p:spPr>
        <p:txBody>
          <a:bodyPr>
            <a:normAutofit/>
          </a:bodyPr>
          <a:lstStyle/>
          <a:p>
            <a:r>
              <a:rPr lang="en-IN" sz="4000" dirty="0" smtClean="0"/>
              <a:t>Phishing</a:t>
            </a:r>
            <a:endParaRPr lang="en-IN" sz="4000" dirty="0" smtClean="0"/>
          </a:p>
          <a:p>
            <a:r>
              <a:rPr lang="en-IN" sz="4000" dirty="0" smtClean="0"/>
              <a:t>Sphere </a:t>
            </a:r>
            <a:r>
              <a:rPr lang="en-IN" sz="4000" dirty="0" smtClean="0"/>
              <a:t>Phishing</a:t>
            </a:r>
            <a:endParaRPr lang="en-IN" sz="4000" dirty="0" smtClean="0"/>
          </a:p>
          <a:p>
            <a:r>
              <a:rPr lang="en-IN" sz="4000" dirty="0" smtClean="0"/>
              <a:t>Clone Phishing</a:t>
            </a:r>
          </a:p>
          <a:p>
            <a:r>
              <a:rPr lang="en-IN" sz="4000" dirty="0" smtClean="0"/>
              <a:t>Whaling</a:t>
            </a:r>
          </a:p>
        </p:txBody>
      </p:sp>
      <p:sp>
        <p:nvSpPr>
          <p:cNvPr id="4" name="Slide Number Placeholder 3"/>
          <p:cNvSpPr>
            <a:spLocks noGrp="1"/>
          </p:cNvSpPr>
          <p:nvPr>
            <p:ph type="sldNum" sz="quarter" idx="12"/>
          </p:nvPr>
        </p:nvSpPr>
        <p:spPr/>
        <p:txBody>
          <a:bodyPr/>
          <a:lstStyle/>
          <a:p>
            <a:fld id="{D9946E71-C5CC-4F5E-84EB-25814C479331}" type="slidenum">
              <a:rPr lang="en-US" smtClean="0"/>
              <a:pPr/>
              <a:t>6</a:t>
            </a:fld>
            <a:endParaRPr lang="en-US"/>
          </a:p>
        </p:txBody>
      </p:sp>
      <p:sp>
        <p:nvSpPr>
          <p:cNvPr id="5" name="Footer Placeholder 4"/>
          <p:cNvSpPr>
            <a:spLocks noGrp="1"/>
          </p:cNvSpPr>
          <p:nvPr>
            <p:ph type="ftr" sz="quarter" idx="11"/>
          </p:nvPr>
        </p:nvSpPr>
        <p:spPr/>
        <p:txBody>
          <a:bodyPr/>
          <a:lstStyle/>
          <a:p>
            <a:r>
              <a:rPr lang="en-US" smtClean="0"/>
              <a:t>CGPIT/201303100910043</a:t>
            </a:r>
            <a:endParaRPr lang="en-US"/>
          </a:p>
        </p:txBody>
      </p:sp>
    </p:spTree>
  </p:cSld>
  <p:clrMapOvr>
    <a:masterClrMapping/>
  </p:clrMapOvr>
  <p:transition>
    <p:check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0" dirty="0" smtClean="0"/>
              <a:t>Approaches to Prevent Phishing Attacks </a:t>
            </a:r>
            <a:r>
              <a:rPr lang="en-IN" b="0" dirty="0" smtClean="0"/>
              <a:t>:</a:t>
            </a:r>
            <a:endParaRPr lang="en-US" b="0" dirty="0"/>
          </a:p>
        </p:txBody>
      </p:sp>
      <p:sp>
        <p:nvSpPr>
          <p:cNvPr id="5" name="Content Placeholder 4"/>
          <p:cNvSpPr>
            <a:spLocks noGrp="1"/>
          </p:cNvSpPr>
          <p:nvPr>
            <p:ph idx="1"/>
          </p:nvPr>
        </p:nvSpPr>
        <p:spPr>
          <a:xfrm>
            <a:off x="467544" y="2204864"/>
            <a:ext cx="7056784" cy="3865592"/>
          </a:xfrm>
        </p:spPr>
        <p:txBody>
          <a:bodyPr/>
          <a:lstStyle/>
          <a:p>
            <a:pPr algn="just"/>
            <a:r>
              <a:rPr lang="en-US" b="1" i="1" dirty="0" smtClean="0"/>
              <a:t>Detect and block the phishing Web sites in time.[2]</a:t>
            </a:r>
          </a:p>
          <a:p>
            <a:pPr algn="just"/>
            <a:r>
              <a:rPr lang="en-US" b="1" i="1" dirty="0" smtClean="0"/>
              <a:t>Enhance the security of the web sites.[2]</a:t>
            </a:r>
          </a:p>
          <a:p>
            <a:pPr algn="just"/>
            <a:r>
              <a:rPr lang="en-US" b="1" i="1" dirty="0" smtClean="0"/>
              <a:t>Block the phishing e-mails by various spam filters.[2]</a:t>
            </a:r>
          </a:p>
          <a:p>
            <a:pPr algn="just"/>
            <a:r>
              <a:rPr lang="en-US" b="1" i="1" dirty="0" smtClean="0"/>
              <a:t>Install online anti-phishing software in user’s computers.[2]</a:t>
            </a:r>
            <a:endParaRPr lang="en-US" dirty="0"/>
          </a:p>
        </p:txBody>
      </p:sp>
      <p:sp>
        <p:nvSpPr>
          <p:cNvPr id="3" name="Footer Placeholder 2"/>
          <p:cNvSpPr>
            <a:spLocks noGrp="1"/>
          </p:cNvSpPr>
          <p:nvPr>
            <p:ph type="ftr" sz="quarter" idx="11"/>
          </p:nvPr>
        </p:nvSpPr>
        <p:spPr/>
        <p:txBody>
          <a:bodyPr/>
          <a:lstStyle/>
          <a:p>
            <a:r>
              <a:rPr lang="en-US" smtClean="0"/>
              <a:t>CGPIT/201303100910043</a:t>
            </a:r>
            <a:endParaRPr lang="en-US"/>
          </a:p>
        </p:txBody>
      </p:sp>
      <p:sp>
        <p:nvSpPr>
          <p:cNvPr id="4" name="Slide Number Placeholder 3"/>
          <p:cNvSpPr>
            <a:spLocks noGrp="1"/>
          </p:cNvSpPr>
          <p:nvPr>
            <p:ph type="sldNum" sz="quarter" idx="12"/>
          </p:nvPr>
        </p:nvSpPr>
        <p:spPr/>
        <p:txBody>
          <a:bodyPr/>
          <a:lstStyle/>
          <a:p>
            <a:fld id="{D9946E71-C5CC-4F5E-84EB-25814C479331}" type="slidenum">
              <a:rPr lang="en-US" smtClean="0"/>
              <a:pPr/>
              <a:t>7</a:t>
            </a:fld>
            <a:endParaRPr lang="en-US"/>
          </a:p>
        </p:txBody>
      </p:sp>
    </p:spTree>
  </p:cSld>
  <p:clrMapOvr>
    <a:masterClrMapping/>
  </p:clrMapOvr>
  <p:transition>
    <p:check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IN" sz="4800" dirty="0" smtClean="0"/>
              <a:t>Algorithm For phishing detection</a:t>
            </a:r>
            <a:endParaRPr lang="en-US" sz="4800" dirty="0"/>
          </a:p>
        </p:txBody>
      </p:sp>
      <p:sp>
        <p:nvSpPr>
          <p:cNvPr id="3" name="Content Placeholder 2"/>
          <p:cNvSpPr>
            <a:spLocks noGrp="1"/>
          </p:cNvSpPr>
          <p:nvPr>
            <p:ph idx="1"/>
          </p:nvPr>
        </p:nvSpPr>
        <p:spPr>
          <a:xfrm>
            <a:off x="899592" y="2420888"/>
            <a:ext cx="6408712" cy="2736304"/>
          </a:xfrm>
        </p:spPr>
        <p:txBody>
          <a:bodyPr>
            <a:normAutofit/>
          </a:bodyPr>
          <a:lstStyle/>
          <a:p>
            <a:pPr algn="just"/>
            <a:r>
              <a:rPr lang="en-IN" sz="4000" dirty="0" smtClean="0"/>
              <a:t>URL Classification.</a:t>
            </a:r>
          </a:p>
          <a:p>
            <a:pPr algn="just"/>
            <a:endParaRPr lang="en-IN" sz="4000" dirty="0" smtClean="0"/>
          </a:p>
          <a:p>
            <a:pPr algn="just"/>
            <a:r>
              <a:rPr lang="en-IN" sz="4000" dirty="0" smtClean="0"/>
              <a:t>Link-Guard Algorithm.</a:t>
            </a:r>
          </a:p>
          <a:p>
            <a:pPr algn="just">
              <a:buNone/>
            </a:pPr>
            <a:endParaRPr lang="en-IN" sz="4000" dirty="0" smtClean="0"/>
          </a:p>
        </p:txBody>
      </p:sp>
      <p:sp>
        <p:nvSpPr>
          <p:cNvPr id="4" name="Footer Placeholder 3"/>
          <p:cNvSpPr>
            <a:spLocks noGrp="1"/>
          </p:cNvSpPr>
          <p:nvPr>
            <p:ph type="ftr" sz="quarter" idx="11"/>
          </p:nvPr>
        </p:nvSpPr>
        <p:spPr/>
        <p:txBody>
          <a:bodyPr/>
          <a:lstStyle/>
          <a:p>
            <a:r>
              <a:rPr lang="en-US" smtClean="0"/>
              <a:t>CGPIT/201303100910043</a:t>
            </a:r>
            <a:endParaRPr lang="en-US"/>
          </a:p>
        </p:txBody>
      </p:sp>
      <p:sp>
        <p:nvSpPr>
          <p:cNvPr id="5" name="Slide Number Placeholder 4"/>
          <p:cNvSpPr>
            <a:spLocks noGrp="1"/>
          </p:cNvSpPr>
          <p:nvPr>
            <p:ph type="sldNum" sz="quarter" idx="12"/>
          </p:nvPr>
        </p:nvSpPr>
        <p:spPr/>
        <p:txBody>
          <a:bodyPr/>
          <a:lstStyle/>
          <a:p>
            <a:fld id="{D9946E71-C5CC-4F5E-84EB-25814C479331}" type="slidenum">
              <a:rPr lang="en-US" smtClean="0"/>
              <a:pPr/>
              <a:t>8</a:t>
            </a:fld>
            <a:endParaRPr lang="en-US"/>
          </a:p>
        </p:txBody>
      </p:sp>
    </p:spTree>
  </p:cSld>
  <p:clrMapOvr>
    <a:masterClrMapping/>
  </p:clrMapOvr>
  <p:transition>
    <p:check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39552" y="2348880"/>
            <a:ext cx="7242048" cy="1143000"/>
          </a:xfrm>
        </p:spPr>
        <p:txBody>
          <a:bodyPr>
            <a:normAutofit/>
          </a:bodyPr>
          <a:lstStyle/>
          <a:p>
            <a:pPr algn="ctr"/>
            <a:r>
              <a:rPr lang="en-IN" sz="5400" dirty="0" smtClean="0"/>
              <a:t>URL </a:t>
            </a:r>
            <a:r>
              <a:rPr lang="en-IN" sz="5400" dirty="0" err="1" smtClean="0"/>
              <a:t>CLASsification</a:t>
            </a:r>
            <a:r>
              <a:rPr lang="en-IN" sz="5400" dirty="0" smtClean="0"/>
              <a:t>:</a:t>
            </a:r>
            <a:endParaRPr lang="en-US" sz="5400" dirty="0"/>
          </a:p>
        </p:txBody>
      </p:sp>
      <p:sp>
        <p:nvSpPr>
          <p:cNvPr id="4" name="Footer Placeholder 3"/>
          <p:cNvSpPr>
            <a:spLocks noGrp="1"/>
          </p:cNvSpPr>
          <p:nvPr>
            <p:ph type="ftr" sz="quarter" idx="11"/>
          </p:nvPr>
        </p:nvSpPr>
        <p:spPr/>
        <p:txBody>
          <a:bodyPr/>
          <a:lstStyle/>
          <a:p>
            <a:r>
              <a:rPr lang="en-US" smtClean="0"/>
              <a:t>CGPIT/201303100910043</a:t>
            </a:r>
            <a:endParaRPr lang="en-US"/>
          </a:p>
        </p:txBody>
      </p:sp>
      <p:sp>
        <p:nvSpPr>
          <p:cNvPr id="5" name="Slide Number Placeholder 4"/>
          <p:cNvSpPr>
            <a:spLocks noGrp="1"/>
          </p:cNvSpPr>
          <p:nvPr>
            <p:ph type="sldNum" sz="quarter" idx="12"/>
          </p:nvPr>
        </p:nvSpPr>
        <p:spPr/>
        <p:txBody>
          <a:bodyPr/>
          <a:lstStyle/>
          <a:p>
            <a:fld id="{D9946E71-C5CC-4F5E-84EB-25814C479331}" type="slidenum">
              <a:rPr lang="en-US" smtClean="0"/>
              <a:pPr/>
              <a:t>9</a:t>
            </a:fld>
            <a:endParaRPr lang="en-US"/>
          </a:p>
        </p:txBody>
      </p:sp>
    </p:spTree>
  </p:cSld>
  <p:clrMapOvr>
    <a:masterClrMapping/>
  </p:clrMapOvr>
  <p:transition>
    <p:checke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Custom 7">
      <a:dk1>
        <a:sysClr val="windowText" lastClr="000000"/>
      </a:dk1>
      <a:lt1>
        <a:sysClr val="window" lastClr="FFFFFF"/>
      </a:lt1>
      <a:dk2>
        <a:srgbClr val="B14C1D"/>
      </a:dk2>
      <a:lt2>
        <a:srgbClr val="F4E7ED"/>
      </a:lt2>
      <a:accent1>
        <a:srgbClr val="F8E1D6"/>
      </a:accent1>
      <a:accent2>
        <a:srgbClr val="EBA686"/>
      </a:accent2>
      <a:accent3>
        <a:srgbClr val="F1C4AE"/>
      </a:accent3>
      <a:accent4>
        <a:srgbClr val="F1C4AE"/>
      </a:accent4>
      <a:accent5>
        <a:srgbClr val="FBD388"/>
      </a:accent5>
      <a:accent6>
        <a:srgbClr val="FA8D3D"/>
      </a:accent6>
      <a:hlink>
        <a:srgbClr val="FCE1AF"/>
      </a:hlink>
      <a:folHlink>
        <a:srgbClr val="F1C4AE"/>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3061</TotalTime>
  <Words>611</Words>
  <Application>Microsoft Office PowerPoint</Application>
  <PresentationFormat>On-screen Show (4:3)</PresentationFormat>
  <Paragraphs>149</Paragraphs>
  <Slides>26</Slides>
  <Notes>3</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Opulent</vt:lpstr>
      <vt:lpstr>Prepared By:  Enrollment No.:   201303100910043  Name:   Aarzin M. Todiwala  Semester:   6th semester  Department:   Comupter Engg guided By:   faculty:   Mr. Dipak dabhi  designation:   asst. proffesor  department:   Co/it department     </vt:lpstr>
      <vt:lpstr>Phishing[3]</vt:lpstr>
      <vt:lpstr>What is phishing?</vt:lpstr>
      <vt:lpstr>  Literature Survey:</vt:lpstr>
      <vt:lpstr> Literature Survey:</vt:lpstr>
      <vt:lpstr>Types Of Phishing:</vt:lpstr>
      <vt:lpstr>Approaches to Prevent Phishing Attacks :</vt:lpstr>
      <vt:lpstr>Algorithm For phishing detection</vt:lpstr>
      <vt:lpstr>URL CLASsification:</vt:lpstr>
      <vt:lpstr>By Explaining Example Of Phishing:</vt:lpstr>
      <vt:lpstr>Slide 11</vt:lpstr>
      <vt:lpstr>Slide 12</vt:lpstr>
      <vt:lpstr>Method of URL Classification:</vt:lpstr>
      <vt:lpstr>Slide 14</vt:lpstr>
      <vt:lpstr>For ip Address:[1]</vt:lpstr>
      <vt:lpstr>For host name:[1]  1. lcs</vt:lpstr>
      <vt:lpstr>For host name:[1]  2. Edit distance</vt:lpstr>
      <vt:lpstr>Directory Structure:</vt:lpstr>
      <vt:lpstr>Brand name:</vt:lpstr>
      <vt:lpstr>Sumation:[1]</vt:lpstr>
      <vt:lpstr>Link-guard Algorithm </vt:lpstr>
      <vt:lpstr>[2] </vt:lpstr>
      <vt:lpstr>Diffrence between Link Guard Algo and URL Classification Algo:</vt:lpstr>
      <vt:lpstr>Conclusion:</vt:lpstr>
      <vt:lpstr>Reference: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74</cp:revision>
  <dcterms:created xsi:type="dcterms:W3CDTF">2016-03-03T02:26:49Z</dcterms:created>
  <dcterms:modified xsi:type="dcterms:W3CDTF">2016-05-17T16:21:34Z</dcterms:modified>
</cp:coreProperties>
</file>