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Maven Pro" panose="020B0604020202020204" charset="0"/>
      <p:regular r:id="rId27"/>
      <p:bold r:id="rId28"/>
    </p:embeddedFon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jMXLJnPR+w5ErUhKNg+A7bS1C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a:t>Hello Everyone..  and Welcome….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Thank you for your precious time. </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The day we have been preparing for over a month has finally arrived. We faced so many challenges, acquired new skills, learned new technologies, and built this application from scratch.</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 The application that we have built  is SwiftQ Solution which is providing a solution such that we no longer need to wait in a queue in any customer service center.</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Now let's go further to the upcoming slides where will give detailed information about the Microservices and UI that our team has built.</a:t>
            </a: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
              <a:t>Before that Let me introduce to our Tech developers who have worked on this SwiftQ Solution project.</a:t>
            </a:r>
            <a:endParaRPr/>
          </a:p>
          <a:p>
            <a:pPr marL="0" lvl="0" indent="0" algn="l" rtl="0">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fa8e54e6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fa8e54e6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second one is mysql database which is used in authentication service to store email ids and passwords for users and service-center users because   </a:t>
            </a:r>
            <a:endParaRPr/>
          </a:p>
          <a:p>
            <a:pPr marL="0" lvl="0" indent="0" algn="l" rtl="0">
              <a:spcBef>
                <a:spcPts val="0"/>
              </a:spcBef>
              <a:spcAft>
                <a:spcPts val="0"/>
              </a:spcAft>
              <a:buNone/>
            </a:pPr>
            <a:r>
              <a:rPr lang="en"/>
              <a:t>Mysql is  focused on consistency, Data Security, where every action is important.</a:t>
            </a:r>
            <a:endParaRPr/>
          </a:p>
          <a:p>
            <a:pPr marL="0" lvl="0" indent="0" algn="l" rtl="0">
              <a:spcBef>
                <a:spcPts val="0"/>
              </a:spcBef>
              <a:spcAft>
                <a:spcPts val="0"/>
              </a:spcAft>
              <a:buNone/>
            </a:pPr>
            <a:endParaRPr/>
          </a:p>
          <a:p>
            <a:pPr marL="0" lvl="0" indent="0" algn="l" rtl="0">
              <a:spcBef>
                <a:spcPts val="0"/>
              </a:spcBef>
              <a:spcAft>
                <a:spcPts val="0"/>
              </a:spcAft>
              <a:buNone/>
            </a:pPr>
            <a:r>
              <a:rPr lang="en"/>
              <a:t>MySQL is a Relational Database Management System which means that it stores data in tabular form. it consists of a solid data security layer to protect sensitive data like email and passwords.</a:t>
            </a:r>
            <a:endParaRPr/>
          </a:p>
          <a:p>
            <a:pPr marL="0" lvl="0" indent="0" algn="l" rtl="0">
              <a:spcBef>
                <a:spcPts val="0"/>
              </a:spcBef>
              <a:spcAft>
                <a:spcPts val="0"/>
              </a:spcAft>
              <a:buNone/>
            </a:pPr>
            <a:endParaRPr/>
          </a:p>
          <a:p>
            <a:pPr marL="0" lvl="0" indent="0" algn="l" rtl="0">
              <a:spcBef>
                <a:spcPts val="0"/>
              </a:spcBef>
              <a:spcAft>
                <a:spcPts val="0"/>
              </a:spcAft>
              <a:buNone/>
            </a:pPr>
            <a:r>
              <a:rPr lang="en"/>
              <a:t>Now, move to Next slide.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fa8e54e6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fa8e54e6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This slide provides an overview of the Data Flow.</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When a User or Servicecenter registers from Registration UI the data will received by Registration service and stores in the MongoDb database and then it publish the message to Rabbitmq and  the Published message is consumed by the Authentication service for login and this detail stored in the MYSQL database.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then we have slot handling service, where service center can create a slot after that user can book that slot. This details  stored in mongodb database and then it publish the msg to rabbitmq  so i hope you get an brief idea how data flow  works.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(so that notification service consume the detail like booking id,  user desc,  etc while sending a email notification.)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Thank you, thats it from my side,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(Now pravin  will give you a detail demo.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Over to you pravin)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br>
              <a:rPr lang="en">
                <a:solidFill>
                  <a:schemeClr val="dk1"/>
                </a:solidFill>
              </a:rPr>
            </a:br>
            <a:r>
              <a:rPr lang="en">
                <a:solidFill>
                  <a:schemeClr val="dk1"/>
                </a:solidFill>
              </a:rPr>
              <a:t>Pravin : registration , update profile and update password for sc create slots and </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Nanita : go to user side and explain registration , update profile and update password for user and go to book a slot and details and email notifications.</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Suresh : create tickets and handover to tarannum </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Tarannum : explain all the ticket status and chat service</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Abinash : close the booking by adding price.</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a:solidFill>
                  <a:schemeClr val="dk1"/>
                </a:solidFill>
              </a:rPr>
              <a:t>Pravin : register new user and update profile and update password</a:t>
            </a:r>
            <a:endParaRPr>
              <a:solidFill>
                <a:schemeClr val="dk1"/>
              </a:solidFill>
            </a:endParaRPr>
          </a:p>
          <a:p>
            <a:pPr marL="0" lvl="0" indent="0" algn="l" rtl="0">
              <a:spcBef>
                <a:spcPts val="0"/>
              </a:spcBef>
              <a:spcAft>
                <a:spcPts val="0"/>
              </a:spcAft>
              <a:buSzPts val="1100"/>
              <a:buNone/>
            </a:pPr>
            <a:r>
              <a:rPr lang="en">
                <a:solidFill>
                  <a:schemeClr val="dk1"/>
                </a:solidFill>
              </a:rPr>
              <a:t>Nanita : create a booking and show all bookings and download pdf</a:t>
            </a:r>
            <a:endParaRPr>
              <a:solidFill>
                <a:schemeClr val="dk1"/>
              </a:solidFill>
            </a:endParaRPr>
          </a:p>
          <a:p>
            <a:pPr marL="0" lvl="0" indent="0" algn="l" rtl="0">
              <a:spcBef>
                <a:spcPts val="0"/>
              </a:spcBef>
              <a:spcAft>
                <a:spcPts val="0"/>
              </a:spcAft>
              <a:buSzPts val="1100"/>
              <a:buNone/>
            </a:pPr>
            <a:r>
              <a:rPr lang="en">
                <a:solidFill>
                  <a:schemeClr val="dk1"/>
                </a:solidFill>
              </a:rPr>
              <a:t>Suresh : create ticket </a:t>
            </a:r>
            <a:br>
              <a:rPr lang="en">
                <a:solidFill>
                  <a:schemeClr val="dk1"/>
                </a:solidFill>
              </a:rPr>
            </a:br>
            <a:r>
              <a:rPr lang="en">
                <a:solidFill>
                  <a:schemeClr val="dk1"/>
                </a:solidFill>
              </a:rPr>
              <a:t>Tarannum : from ticket status, will explain chat service from both sides and will close the ticket from service side</a:t>
            </a:r>
            <a:endParaRPr>
              <a:solidFill>
                <a:schemeClr val="dk1"/>
              </a:solidFill>
            </a:endParaRPr>
          </a:p>
          <a:p>
            <a:pPr marL="0" lvl="0" indent="0" algn="l" rtl="0">
              <a:spcBef>
                <a:spcPts val="0"/>
              </a:spcBef>
              <a:spcAft>
                <a:spcPts val="0"/>
              </a:spcAft>
              <a:buSzPts val="1100"/>
              <a:buNone/>
            </a:pPr>
            <a:r>
              <a:rPr lang="en">
                <a:solidFill>
                  <a:schemeClr val="dk1"/>
                </a:solidFill>
              </a:rPr>
              <a:t>Abinash : will complete the booking by adding price </a:t>
            </a:r>
            <a:br>
              <a:rPr lang="en">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There are 3 microservices pattern in our application:</a:t>
            </a:r>
            <a:endParaRPr/>
          </a:p>
          <a:p>
            <a:pPr marL="0" lvl="0" indent="0" algn="l" rtl="0">
              <a:lnSpc>
                <a:spcPct val="100000"/>
              </a:lnSpc>
              <a:spcBef>
                <a:spcPts val="0"/>
              </a:spcBef>
              <a:spcAft>
                <a:spcPts val="0"/>
              </a:spcAft>
              <a:buSzPts val="1100"/>
              <a:buNone/>
            </a:pPr>
            <a:r>
              <a:rPr lang="en"/>
              <a:t>Eureka server, api gateway and config server.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fa8e54e6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fa8e54e6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200">
                <a:solidFill>
                  <a:srgbClr val="202124"/>
                </a:solidFill>
                <a:highlight>
                  <a:schemeClr val="lt1"/>
                </a:highlight>
              </a:rPr>
              <a:t>Eureka Server is an application that holds the information about all client-service applications.</a:t>
            </a:r>
            <a:endParaRPr sz="1200">
              <a:solidFill>
                <a:srgbClr val="202124"/>
              </a:solidFill>
              <a:highlight>
                <a:schemeClr val="lt1"/>
              </a:highlight>
            </a:endParaRPr>
          </a:p>
          <a:p>
            <a:pPr marL="0" lvl="0" indent="0" algn="l" rtl="0">
              <a:lnSpc>
                <a:spcPct val="120000"/>
              </a:lnSpc>
              <a:spcBef>
                <a:spcPts val="0"/>
              </a:spcBef>
              <a:spcAft>
                <a:spcPts val="0"/>
              </a:spcAft>
              <a:buClr>
                <a:schemeClr val="dk1"/>
              </a:buClr>
              <a:buSzPts val="1100"/>
              <a:buFont typeface="Arial"/>
              <a:buNone/>
            </a:pPr>
            <a:r>
              <a:rPr lang="en" sz="1200">
                <a:solidFill>
                  <a:srgbClr val="202124"/>
                </a:solidFill>
                <a:highlight>
                  <a:schemeClr val="lt1"/>
                </a:highlight>
              </a:rPr>
              <a:t>Every Microservice will register into the Eureka server and Eureka server knows all the client applications running on each port and IP address.</a:t>
            </a:r>
            <a:endParaRPr sz="1200">
              <a:solidFill>
                <a:srgbClr val="202124"/>
              </a:solidFill>
              <a:highlight>
                <a:schemeClr val="lt1"/>
              </a:highlight>
            </a:endParaRPr>
          </a:p>
          <a:p>
            <a:pPr marL="0" lvl="0" indent="0" algn="l" rtl="0">
              <a:lnSpc>
                <a:spcPct val="120000"/>
              </a:lnSpc>
              <a:spcBef>
                <a:spcPts val="0"/>
              </a:spcBef>
              <a:spcAft>
                <a:spcPts val="0"/>
              </a:spcAft>
              <a:buClr>
                <a:schemeClr val="dk1"/>
              </a:buClr>
              <a:buSzPts val="1100"/>
              <a:buFont typeface="Arial"/>
              <a:buNone/>
            </a:pPr>
            <a:r>
              <a:rPr lang="en" sz="1200">
                <a:solidFill>
                  <a:srgbClr val="202124"/>
                </a:solidFill>
                <a:highlight>
                  <a:schemeClr val="lt1"/>
                </a:highlight>
              </a:rPr>
              <a:t>It is used for monitoring by developers, For better understanding in large applications. So to monitor all services, we use eureka server.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5fa8e54e6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5fa8e54e6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200">
                <a:solidFill>
                  <a:srgbClr val="202124"/>
                </a:solidFill>
                <a:highlight>
                  <a:schemeClr val="lt1"/>
                </a:highlight>
              </a:rPr>
              <a:t>An API gateway is a software application between a client and a set of backend microservices.</a:t>
            </a:r>
            <a:endParaRPr sz="1200">
              <a:solidFill>
                <a:srgbClr val="202124"/>
              </a:solidFill>
              <a:highlight>
                <a:schemeClr val="lt1"/>
              </a:highlight>
            </a:endParaRPr>
          </a:p>
          <a:p>
            <a:pPr marL="0" lvl="0" indent="0" algn="l" rtl="0">
              <a:lnSpc>
                <a:spcPct val="120000"/>
              </a:lnSpc>
              <a:spcBef>
                <a:spcPts val="0"/>
              </a:spcBef>
              <a:spcAft>
                <a:spcPts val="0"/>
              </a:spcAft>
              <a:buClr>
                <a:schemeClr val="dk1"/>
              </a:buClr>
              <a:buSzPts val="1100"/>
              <a:buFont typeface="Arial"/>
              <a:buNone/>
            </a:pPr>
            <a:r>
              <a:rPr lang="en" sz="1200">
                <a:solidFill>
                  <a:srgbClr val="202124"/>
                </a:solidFill>
                <a:highlight>
                  <a:schemeClr val="lt1"/>
                </a:highlight>
              </a:rPr>
              <a:t>The API Gateway serves as a reverse proxy to accept API calls from the client application, forwarding this traffic to the appropriate service.</a:t>
            </a:r>
            <a:endParaRPr sz="1200">
              <a:solidFill>
                <a:srgbClr val="202124"/>
              </a:solidFill>
              <a:highlight>
                <a:schemeClr val="lt1"/>
              </a:highlight>
            </a:endParaRPr>
          </a:p>
          <a:p>
            <a:pPr marL="0" lvl="0" indent="0" algn="l" rtl="0">
              <a:lnSpc>
                <a:spcPct val="120000"/>
              </a:lnSpc>
              <a:spcBef>
                <a:spcPts val="0"/>
              </a:spcBef>
              <a:spcAft>
                <a:spcPts val="0"/>
              </a:spcAft>
              <a:buClr>
                <a:schemeClr val="dk1"/>
              </a:buClr>
              <a:buSzPts val="1100"/>
              <a:buFont typeface="Arial"/>
              <a:buNone/>
            </a:pPr>
            <a:r>
              <a:rPr lang="en" sz="1200">
                <a:solidFill>
                  <a:srgbClr val="202124"/>
                </a:solidFill>
                <a:highlight>
                  <a:schemeClr val="lt1"/>
                </a:highlight>
              </a:rPr>
              <a:t>It is used to route all services and keep all port numbers.</a:t>
            </a:r>
            <a:endParaRPr sz="1200">
              <a:solidFill>
                <a:srgbClr val="202124"/>
              </a:solidFill>
              <a:highlight>
                <a:schemeClr val="lt1"/>
              </a:highlight>
            </a:endParaRPr>
          </a:p>
          <a:p>
            <a:pPr marL="0" lvl="0" indent="0" algn="l" rtl="0">
              <a:lnSpc>
                <a:spcPct val="120000"/>
              </a:lnSpc>
              <a:spcBef>
                <a:spcPts val="0"/>
              </a:spcBef>
              <a:spcAft>
                <a:spcPts val="0"/>
              </a:spcAft>
              <a:buClr>
                <a:schemeClr val="dk1"/>
              </a:buClr>
              <a:buSzPts val="1100"/>
              <a:buFont typeface="Arial"/>
              <a:buNone/>
            </a:pPr>
            <a:r>
              <a:rPr lang="en" sz="1200">
                <a:solidFill>
                  <a:schemeClr val="dk1"/>
                </a:solidFill>
                <a:highlight>
                  <a:schemeClr val="lt1"/>
                </a:highlight>
              </a:rPr>
              <a:t>The API gateway also enforces security and ensures scalability and high availability.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5fa8e54e6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5fa8e54e6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solidFill>
                <a:srgbClr val="111111"/>
              </a:solidFill>
              <a:highlight>
                <a:srgbClr val="F9CB9C"/>
              </a:highlight>
            </a:endParaRPr>
          </a:p>
          <a:p>
            <a:pPr marL="0" lvl="0" indent="0" algn="l" rtl="0">
              <a:lnSpc>
                <a:spcPct val="100000"/>
              </a:lnSpc>
              <a:spcBef>
                <a:spcPts val="0"/>
              </a:spcBef>
              <a:spcAft>
                <a:spcPts val="0"/>
              </a:spcAft>
              <a:buSzPts val="1100"/>
              <a:buNone/>
            </a:pPr>
            <a:endParaRPr sz="1200">
              <a:solidFill>
                <a:srgbClr val="202124"/>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
              <a:t>Before that Let me introduce to our Tech developers who have worked on this </a:t>
            </a:r>
            <a:r>
              <a:rPr lang="en" b="1"/>
              <a:t>SwiftQ Solution</a:t>
            </a:r>
            <a:r>
              <a:rPr lang="en"/>
              <a:t> project.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First one is me AchalKumar Ajmera then we have Alok Singh Kushwah and Bandi Bhadraiah</a:t>
            </a:r>
            <a:r>
              <a:rPr lang="en"/>
              <a:t> we are the Backend Team who have built all the microservices.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Then we have</a:t>
            </a:r>
            <a:r>
              <a:rPr lang="en"/>
              <a:t> </a:t>
            </a:r>
            <a:r>
              <a:rPr lang="en" b="1"/>
              <a:t>Abinash Nahak, Nanita, Pathlavath Suresh,Pravin Devkar and Tarannum Afshan</a:t>
            </a:r>
            <a:r>
              <a:rPr lang="en"/>
              <a:t> they are the </a:t>
            </a:r>
            <a:r>
              <a:rPr lang="en">
                <a:solidFill>
                  <a:schemeClr val="dk1"/>
                </a:solidFill>
              </a:rPr>
              <a:t>Front-End team</a:t>
            </a:r>
            <a:r>
              <a:rPr lang="en"/>
              <a:t> who have built an elegant UI components..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And Our Mentor </a:t>
            </a:r>
            <a:r>
              <a:rPr lang="en" b="1"/>
              <a:t>Chaitali Chatterjee.</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order to sustain a project, financial support plays vital role. So here we figured out the scopes of earning from this platform.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Now we are going to have a look on next version product enhancement which is left over for this product.</a:t>
            </a:r>
            <a:endParaRPr/>
          </a:p>
          <a:p>
            <a:pPr marL="0" lvl="0" indent="0" algn="l" rtl="0">
              <a:lnSpc>
                <a:spcPct val="100000"/>
              </a:lnSpc>
              <a:spcBef>
                <a:spcPts val="0"/>
              </a:spcBef>
              <a:spcAft>
                <a:spcPts val="0"/>
              </a:spcAft>
              <a:buSzPts val="1100"/>
              <a:buNone/>
            </a:pPr>
            <a:r>
              <a:rPr lang="en"/>
              <a:t>&amp; how we can generate revenue from it.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endParaRPr/>
          </a:p>
          <a:p>
            <a:pPr marL="0" lvl="0" indent="0" algn="l" rtl="0">
              <a:lnSpc>
                <a:spcPct val="120000"/>
              </a:lnSpc>
              <a:spcBef>
                <a:spcPts val="0"/>
              </a:spcBef>
              <a:spcAft>
                <a:spcPts val="0"/>
              </a:spcAft>
              <a:buClr>
                <a:schemeClr val="dk1"/>
              </a:buClr>
              <a:buSzPts val="1100"/>
              <a:buFont typeface="Arial"/>
              <a:buNone/>
            </a:pPr>
            <a:r>
              <a:rPr lang="en">
                <a:solidFill>
                  <a:schemeClr val="dk1"/>
                </a:solidFill>
              </a:rPr>
              <a:t>For the next product release we are planning to add  few more features which will benefit us in terms of value and  revenue.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5fa8e54e6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5fa8e54e6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have used technologies in frontend are </a:t>
            </a:r>
            <a:r>
              <a:rPr lang="en" b="1"/>
              <a:t>HTML</a:t>
            </a:r>
            <a:r>
              <a:rPr lang="en"/>
              <a:t>, </a:t>
            </a:r>
            <a:r>
              <a:rPr lang="en" b="1"/>
              <a:t>CSS</a:t>
            </a:r>
            <a:r>
              <a:rPr lang="en"/>
              <a:t> </a:t>
            </a:r>
            <a:r>
              <a:rPr lang="en" b="1"/>
              <a:t>JavaScript</a:t>
            </a:r>
            <a:r>
              <a:rPr lang="en"/>
              <a:t>, </a:t>
            </a:r>
            <a:r>
              <a:rPr lang="en" b="1"/>
              <a:t>ReactJS</a:t>
            </a:r>
            <a:r>
              <a:rPr lang="en"/>
              <a:t>.</a:t>
            </a:r>
            <a:endParaRPr/>
          </a:p>
          <a:p>
            <a:pPr marL="0" lvl="0" indent="0" algn="l" rtl="0">
              <a:spcBef>
                <a:spcPts val="0"/>
              </a:spcBef>
              <a:spcAft>
                <a:spcPts val="0"/>
              </a:spcAft>
              <a:buClr>
                <a:schemeClr val="dk1"/>
              </a:buClr>
              <a:buSzPts val="1100"/>
              <a:buFont typeface="Arial"/>
              <a:buNone/>
            </a:pPr>
            <a:r>
              <a:rPr lang="en"/>
              <a:t>For Backend we  have used </a:t>
            </a:r>
            <a:r>
              <a:rPr lang="en" b="1"/>
              <a:t>Java</a:t>
            </a:r>
            <a:r>
              <a:rPr lang="en"/>
              <a:t> and  </a:t>
            </a:r>
            <a:r>
              <a:rPr lang="en" b="1"/>
              <a:t>Spring</a:t>
            </a:r>
            <a:r>
              <a:rPr lang="en"/>
              <a:t> </a:t>
            </a:r>
            <a:r>
              <a:rPr lang="en" b="1"/>
              <a:t>Boot</a:t>
            </a:r>
            <a:r>
              <a:rPr lang="en"/>
              <a:t>.</a:t>
            </a:r>
            <a:endParaRPr/>
          </a:p>
          <a:p>
            <a:pPr marL="0" lvl="0" indent="0" algn="l" rtl="0">
              <a:spcBef>
                <a:spcPts val="0"/>
              </a:spcBef>
              <a:spcAft>
                <a:spcPts val="0"/>
              </a:spcAft>
              <a:buClr>
                <a:schemeClr val="dk1"/>
              </a:buClr>
              <a:buSzPts val="1100"/>
              <a:buFont typeface="Arial"/>
              <a:buNone/>
            </a:pPr>
            <a:r>
              <a:rPr lang="en"/>
              <a:t>Databases- We have used </a:t>
            </a:r>
            <a:r>
              <a:rPr lang="en" b="1"/>
              <a:t>MYSQL</a:t>
            </a:r>
            <a:r>
              <a:rPr lang="en"/>
              <a:t> and </a:t>
            </a:r>
            <a:r>
              <a:rPr lang="en" b="1"/>
              <a:t>MongoDB</a:t>
            </a:r>
            <a:r>
              <a:rPr lang="en"/>
              <a:t> </a:t>
            </a:r>
            <a:br>
              <a:rPr lang="en"/>
            </a:br>
            <a:r>
              <a:rPr lang="en" b="1"/>
              <a:t>RabbitMQ</a:t>
            </a:r>
            <a:r>
              <a:rPr lang="en"/>
              <a:t>- We are using RabbitMQ as a message broker and </a:t>
            </a:r>
            <a:r>
              <a:rPr lang="en" b="1"/>
              <a:t>DOCKER</a:t>
            </a:r>
            <a:r>
              <a:rPr lang="en"/>
              <a:t>- to create containers and images for all the microservices and databases.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This is all about our product….I hope you guys enjoyed our product glimpse..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It was a pleasure to show our product to GL and StackRoute mentors..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Sincerely thanking to Global Logic for giving us the ascend opportunity to upgrade our skills and also thanks to Chaitali Chatterjee our mentor who resolved all our queries and bugs on time, and Thanks to all stackroute mentors for giving us a wonderful training.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Thank you so much for your time and Have a Great Day!!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Now If you have any questions please feel free to ask..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a:t>As you can see this are the some of Pain points that we found out during brainstorming of the abstract problem/scenario.</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Some of this points are Like user may not be sure which is the nearest service center that they can visit also </a:t>
            </a:r>
            <a:r>
              <a:rPr lang="en">
                <a:solidFill>
                  <a:schemeClr val="dk1"/>
                </a:solidFill>
              </a:rPr>
              <a:t>we have</a:t>
            </a:r>
            <a:r>
              <a:rPr lang="en"/>
              <a:t> observed that user has to wait in a queue which consumes lot of time.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Their could be a possibility that Users are not aware which service center to visit in terms of the quality of service and also their is also a  possibility that user are unaware of the services that a particular service center is providing.</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Apart from it During our brainstorming session we have also observed that user are not able to get all the notifications from the service center and even of all the transaction that they have made.</a:t>
            </a:r>
            <a:endParaRPr/>
          </a:p>
          <a:p>
            <a:pPr marL="0" lvl="0" indent="0" algn="l" rtl="0">
              <a:spcBef>
                <a:spcPts val="0"/>
              </a:spcBef>
              <a:spcAft>
                <a:spcPts val="0"/>
              </a:spcAft>
              <a:buSzPts val="1100"/>
              <a:buNone/>
            </a:pPr>
            <a:endParaRPr/>
          </a:p>
          <a:p>
            <a:pPr marL="0" lvl="0" indent="0" algn="l" rtl="0">
              <a:spcBef>
                <a:spcPts val="0"/>
              </a:spcBef>
              <a:spcAft>
                <a:spcPts val="0"/>
              </a:spcAft>
              <a:buNone/>
            </a:pPr>
            <a:r>
              <a:rPr lang="en"/>
              <a:t>The last thing is that suppose If some days lot of customers visit the service center at a time then it  may result in sudden increase in workload of service center that may lead to manual errors and appointment mixups.</a:t>
            </a: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a:t>Here is the solution that is SwiftQ Solution  to overcome all difficulties which we discussed in our previous slide..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Like to overcome the issue of finding nearest location We are providing location for each service center which further can be filtered  based on state and city.</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Similarly we are giving option to user to book the slot based on their desired date and time which may decreased the queue time for the user also it will remove the problem for overcrowding.</a:t>
            </a:r>
            <a:endParaRPr/>
          </a:p>
          <a:p>
            <a:pPr marL="0" lvl="0" indent="0" algn="l" rtl="0">
              <a:spcBef>
                <a:spcPts val="0"/>
              </a:spcBef>
              <a:spcAft>
                <a:spcPts val="0"/>
              </a:spcAft>
              <a:buSzPts val="1100"/>
              <a:buNone/>
            </a:pPr>
            <a:endParaRPr/>
          </a:p>
          <a:p>
            <a:pPr marL="0" lvl="0" indent="0" algn="l" rtl="0">
              <a:spcBef>
                <a:spcPts val="0"/>
              </a:spcBef>
              <a:spcAft>
                <a:spcPts val="0"/>
              </a:spcAft>
              <a:buNone/>
            </a:pPr>
            <a:r>
              <a:rPr lang="en"/>
              <a:t>We are also  providing features like review and rating for service center hence user can pick best service center based on reviews and ratings also we are providing feature where service center can add all the services that they are offering so that users can be aware of all the services.</a:t>
            </a:r>
            <a:endParaRPr/>
          </a:p>
          <a:p>
            <a:pPr marL="0" lvl="0" indent="0" algn="l" rtl="0">
              <a:spcBef>
                <a:spcPts val="0"/>
              </a:spcBef>
              <a:spcAft>
                <a:spcPts val="0"/>
              </a:spcAft>
              <a:buNone/>
            </a:pPr>
            <a:endParaRPr/>
          </a:p>
          <a:p>
            <a:pPr marL="0" lvl="0" indent="0" algn="l" rtl="0">
              <a:spcBef>
                <a:spcPts val="0"/>
              </a:spcBef>
              <a:spcAft>
                <a:spcPts val="0"/>
              </a:spcAft>
              <a:buNone/>
            </a:pPr>
            <a:r>
              <a:rPr lang="en"/>
              <a:t>We are also providing a notification feature so that user can get notification when they are booking any slot or creating any ticket or if they close those.</a:t>
            </a:r>
            <a:endParaRPr/>
          </a:p>
          <a:p>
            <a:pPr marL="0" lvl="0" indent="0" algn="l" rtl="0">
              <a:spcBef>
                <a:spcPts val="0"/>
              </a:spcBef>
              <a:spcAft>
                <a:spcPts val="0"/>
              </a:spcAft>
              <a:buNone/>
            </a:pPr>
            <a:endParaRPr/>
          </a:p>
          <a:p>
            <a:pPr marL="0" lvl="0" indent="0" algn="l" rtl="0">
              <a:spcBef>
                <a:spcPts val="0"/>
              </a:spcBef>
              <a:spcAft>
                <a:spcPts val="0"/>
              </a:spcAft>
              <a:buNone/>
            </a:pPr>
            <a:r>
              <a:rPr lang="en"/>
              <a:t>And last as we know that users are only visiting as per their booked slot hence the workload on the service side can be maintained and their will be minimum too no manual errors and appointment mixups.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This is our  project architecture where we have used ReactJS for the application's user interface.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a:t>Then we have used </a:t>
            </a:r>
            <a:r>
              <a:rPr lang="en">
                <a:solidFill>
                  <a:schemeClr val="dk1"/>
                </a:solidFill>
              </a:rPr>
              <a:t>3 microservices pattern in our application </a:t>
            </a:r>
            <a:r>
              <a:rPr lang="en"/>
              <a:t>that is api gateway, eureka service and config server to interact with all microservices of the application.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a:t>We have also used RabbitMq for communication between all the microservices and docker for creating the container image of our application.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a:t>We have 6 different microservices in our architecture which are having separate databases.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Now Alok will explain this microservices in detail.</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fa8e54e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fa8e54e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highlight>
                  <a:schemeClr val="lt1"/>
                </a:highlight>
              </a:rPr>
              <a:t> Thank You achal and Good Afternoon all, alok singh kushwah this side,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 achal said we have 6 microservices in our application now i am going to give u detail explanation about each one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First is User Service, for registering  the User and ServiceCenter, that stores the details like email, pass, name, contact, role and address in mondodb database.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have Authentication service To authenticate the user and servicecenter, while log in to our application.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have Slot handling service where user can book the slot in any service center and service center can create a slots. this data also store in mongodb</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have Ticket handling service where user can create a ticket for online enquiry and problem.</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Also we have chat service, Once the ticket is created, user and service center can do chat over the issue.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Last  we have NOtification service, that we built to send email notification to user as well as servicecenter when any slot is booked or ticket is created or  closed.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Now Abinash wil give you a quick demo for user side.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Over to you abinash.</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fee17d29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fee17d29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Abinash : explain home page and click on login button and will login with existing user and then he’ll show the user side part of the application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Pravin : give a quick demo for the service center side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Thank you </a:t>
            </a:r>
            <a:r>
              <a:rPr lang="en">
                <a:solidFill>
                  <a:schemeClr val="dk1"/>
                </a:solidFill>
              </a:rPr>
              <a:t>pravin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In our project,</a:t>
            </a:r>
            <a:endParaRPr>
              <a:solidFill>
                <a:schemeClr val="dk1"/>
              </a:solidFill>
            </a:endParaRPr>
          </a:p>
          <a:p>
            <a:pPr marL="0" lvl="0" indent="0" algn="l" rtl="0">
              <a:lnSpc>
                <a:spcPct val="100000"/>
              </a:lnSpc>
              <a:spcBef>
                <a:spcPts val="0"/>
              </a:spcBef>
              <a:spcAft>
                <a:spcPts val="0"/>
              </a:spcAft>
              <a:buSzPts val="1100"/>
              <a:buNone/>
            </a:pPr>
            <a:r>
              <a:rPr lang="en"/>
              <a:t>We have used two Databases   MongoDB and MySQL </a:t>
            </a:r>
            <a:endParaRPr/>
          </a:p>
          <a:p>
            <a:pPr marL="0" lvl="0" indent="0" algn="l" rtl="0">
              <a:lnSpc>
                <a:spcPct val="100000"/>
              </a:lnSpc>
              <a:spcBef>
                <a:spcPts val="0"/>
              </a:spcBef>
              <a:spcAft>
                <a:spcPts val="0"/>
              </a:spcAft>
              <a:buSzPts val="1100"/>
              <a:buNone/>
            </a:pPr>
            <a:r>
              <a:rPr lang="en"/>
              <a:t>Moving to next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5fa8e54e6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5fa8e54e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first database which we are using is mongodb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MongoDB's focus on availability means it has the ability to perform both reads and writes no matter how many users request it.</a:t>
            </a:r>
            <a:endParaRPr/>
          </a:p>
          <a:p>
            <a:pPr marL="0" lvl="0" indent="0" algn="l" rtl="0">
              <a:spcBef>
                <a:spcPts val="0"/>
              </a:spcBef>
              <a:spcAft>
                <a:spcPts val="0"/>
              </a:spcAft>
              <a:buNone/>
            </a:pPr>
            <a:endParaRPr/>
          </a:p>
          <a:p>
            <a:pPr marL="0" lvl="0" indent="0" algn="l" rtl="0">
              <a:spcBef>
                <a:spcPts val="0"/>
              </a:spcBef>
              <a:spcAft>
                <a:spcPts val="0"/>
              </a:spcAft>
              <a:buNone/>
            </a:pPr>
            <a:r>
              <a:rPr lang="en"/>
              <a:t>also, </a:t>
            </a:r>
            <a:r>
              <a:rPr lang="en">
                <a:solidFill>
                  <a:schemeClr val="dk1"/>
                </a:solidFill>
              </a:rPr>
              <a:t>In MongoDB, all individual records are stored as documents, which are collections of fields with a dynamic schema. Here, each collection doesn’t require same set of fields, which makes it more flexible than RDBMS and that's the reason we have used this database in 4 of our microservices that you can see this image.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Moving to Next slide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6"/>
          <p:cNvGrpSpPr/>
          <p:nvPr/>
        </p:nvGrpSpPr>
        <p:grpSpPr>
          <a:xfrm>
            <a:off x="7343003" y="3409675"/>
            <a:ext cx="1691422" cy="1732548"/>
            <a:chOff x="7343003" y="3409675"/>
            <a:chExt cx="1691422" cy="1732548"/>
          </a:xfrm>
        </p:grpSpPr>
        <p:grpSp>
          <p:nvGrpSpPr>
            <p:cNvPr id="11" name="Google Shape;11;p26"/>
            <p:cNvGrpSpPr/>
            <p:nvPr/>
          </p:nvGrpSpPr>
          <p:grpSpPr>
            <a:xfrm>
              <a:off x="7343003" y="4453711"/>
              <a:ext cx="316800" cy="688512"/>
              <a:chOff x="7343003" y="4453711"/>
              <a:chExt cx="316800" cy="688512"/>
            </a:xfrm>
          </p:grpSpPr>
          <p:sp>
            <p:nvSpPr>
              <p:cNvPr id="12" name="Google Shape;12;p26"/>
              <p:cNvSpPr/>
              <p:nvPr/>
            </p:nvSpPr>
            <p:spPr>
              <a:xfrm>
                <a:off x="7343003"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6"/>
              <p:cNvSpPr/>
              <p:nvPr/>
            </p:nvSpPr>
            <p:spPr>
              <a:xfrm>
                <a:off x="7343003"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26"/>
            <p:cNvGrpSpPr/>
            <p:nvPr/>
          </p:nvGrpSpPr>
          <p:grpSpPr>
            <a:xfrm>
              <a:off x="7801210" y="4105700"/>
              <a:ext cx="316800" cy="1036523"/>
              <a:chOff x="7801210" y="4105700"/>
              <a:chExt cx="316800" cy="1036523"/>
            </a:xfrm>
          </p:grpSpPr>
          <p:sp>
            <p:nvSpPr>
              <p:cNvPr id="15" name="Google Shape;15;p26"/>
              <p:cNvSpPr/>
              <p:nvPr/>
            </p:nvSpPr>
            <p:spPr>
              <a:xfrm>
                <a:off x="7801210"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6"/>
              <p:cNvSpPr/>
              <p:nvPr/>
            </p:nvSpPr>
            <p:spPr>
              <a:xfrm>
                <a:off x="7801210"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6"/>
              <p:cNvSpPr/>
              <p:nvPr/>
            </p:nvSpPr>
            <p:spPr>
              <a:xfrm>
                <a:off x="7801210"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6"/>
            <p:cNvGrpSpPr/>
            <p:nvPr/>
          </p:nvGrpSpPr>
          <p:grpSpPr>
            <a:xfrm>
              <a:off x="8259418" y="3757688"/>
              <a:ext cx="316800" cy="1384535"/>
              <a:chOff x="8259418" y="3757688"/>
              <a:chExt cx="316800" cy="1384535"/>
            </a:xfrm>
          </p:grpSpPr>
          <p:sp>
            <p:nvSpPr>
              <p:cNvPr id="19" name="Google Shape;19;p26"/>
              <p:cNvSpPr/>
              <p:nvPr/>
            </p:nvSpPr>
            <p:spPr>
              <a:xfrm>
                <a:off x="8259418"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6"/>
              <p:cNvSpPr/>
              <p:nvPr/>
            </p:nvSpPr>
            <p:spPr>
              <a:xfrm>
                <a:off x="8259418" y="3757688"/>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6"/>
              <p:cNvSpPr/>
              <p:nvPr/>
            </p:nvSpPr>
            <p:spPr>
              <a:xfrm>
                <a:off x="8259418"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6"/>
              <p:cNvSpPr/>
              <p:nvPr/>
            </p:nvSpPr>
            <p:spPr>
              <a:xfrm>
                <a:off x="8259418"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26"/>
            <p:cNvGrpSpPr/>
            <p:nvPr/>
          </p:nvGrpSpPr>
          <p:grpSpPr>
            <a:xfrm>
              <a:off x="8717625" y="3409675"/>
              <a:ext cx="316800" cy="1732548"/>
              <a:chOff x="8717625" y="3409675"/>
              <a:chExt cx="316800" cy="1732548"/>
            </a:xfrm>
          </p:grpSpPr>
          <p:sp>
            <p:nvSpPr>
              <p:cNvPr id="24" name="Google Shape;24;p26"/>
              <p:cNvSpPr/>
              <p:nvPr/>
            </p:nvSpPr>
            <p:spPr>
              <a:xfrm>
                <a:off x="8717625"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6"/>
              <p:cNvSpPr/>
              <p:nvPr/>
            </p:nvSpPr>
            <p:spPr>
              <a:xfrm>
                <a:off x="8717625" y="3757688"/>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6"/>
              <p:cNvSpPr/>
              <p:nvPr/>
            </p:nvSpPr>
            <p:spPr>
              <a:xfrm>
                <a:off x="8717625"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6"/>
              <p:cNvSpPr/>
              <p:nvPr/>
            </p:nvSpPr>
            <p:spPr>
              <a:xfrm>
                <a:off x="8717625" y="3409675"/>
                <a:ext cx="316800" cy="1732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6"/>
              <p:cNvSpPr/>
              <p:nvPr/>
            </p:nvSpPr>
            <p:spPr>
              <a:xfrm>
                <a:off x="8717625"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26"/>
          <p:cNvGrpSpPr/>
          <p:nvPr/>
        </p:nvGrpSpPr>
        <p:grpSpPr>
          <a:xfrm>
            <a:off x="5043503" y="0"/>
            <a:ext cx="3814072" cy="3839102"/>
            <a:chOff x="5043503" y="0"/>
            <a:chExt cx="3814072" cy="3839102"/>
          </a:xfrm>
        </p:grpSpPr>
        <p:sp>
          <p:nvSpPr>
            <p:cNvPr id="30" name="Google Shape;30;p26"/>
            <p:cNvSpPr/>
            <p:nvPr/>
          </p:nvSpPr>
          <p:spPr>
            <a:xfrm>
              <a:off x="8460975" y="1817775"/>
              <a:ext cx="396600" cy="3966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6"/>
            <p:cNvSpPr/>
            <p:nvPr/>
          </p:nvSpPr>
          <p:spPr>
            <a:xfrm rot="-9830444">
              <a:off x="6469759" y="3480727"/>
              <a:ext cx="320148" cy="320148"/>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26"/>
            <p:cNvGrpSpPr/>
            <p:nvPr/>
          </p:nvGrpSpPr>
          <p:grpSpPr>
            <a:xfrm>
              <a:off x="7647815" y="2704283"/>
              <a:ext cx="635220" cy="635219"/>
              <a:chOff x="6725724" y="2701260"/>
              <a:chExt cx="1208101" cy="1208100"/>
            </a:xfrm>
          </p:grpSpPr>
          <p:sp>
            <p:nvSpPr>
              <p:cNvPr id="33" name="Google Shape;33;p26"/>
              <p:cNvSpPr/>
              <p:nvPr/>
            </p:nvSpPr>
            <p:spPr>
              <a:xfrm rot="5400000">
                <a:off x="6725725" y="2701260"/>
                <a:ext cx="1208100" cy="12081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6"/>
              <p:cNvSpPr/>
              <p:nvPr/>
            </p:nvSpPr>
            <p:spPr>
              <a:xfrm rot="5400000">
                <a:off x="6725724" y="2701260"/>
                <a:ext cx="1208100" cy="1208100"/>
              </a:xfrm>
              <a:prstGeom prst="pie">
                <a:avLst>
                  <a:gd name="adj1" fmla="val 8244818"/>
                  <a:gd name="adj2" fmla="val 16246175"/>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6"/>
              <p:cNvSpPr/>
              <p:nvPr/>
            </p:nvSpPr>
            <p:spPr>
              <a:xfrm rot="5400000">
                <a:off x="6954988" y="2930398"/>
                <a:ext cx="749700" cy="7497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26"/>
            <p:cNvSpPr/>
            <p:nvPr/>
          </p:nvSpPr>
          <p:spPr>
            <a:xfrm>
              <a:off x="8460975" y="1817775"/>
              <a:ext cx="396600" cy="396600"/>
            </a:xfrm>
            <a:prstGeom prst="pie">
              <a:avLst>
                <a:gd name="adj1" fmla="val 1937684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26"/>
            <p:cNvGrpSpPr/>
            <p:nvPr/>
          </p:nvGrpSpPr>
          <p:grpSpPr>
            <a:xfrm>
              <a:off x="7952718" y="179238"/>
              <a:ext cx="873165" cy="873002"/>
              <a:chOff x="7754428" y="208725"/>
              <a:chExt cx="541800" cy="541800"/>
            </a:xfrm>
          </p:grpSpPr>
          <p:sp>
            <p:nvSpPr>
              <p:cNvPr id="38" name="Google Shape;38;p26"/>
              <p:cNvSpPr/>
              <p:nvPr/>
            </p:nvSpPr>
            <p:spPr>
              <a:xfrm rot="-8647347">
                <a:off x="7831319" y="285616"/>
                <a:ext cx="388018" cy="388018"/>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6"/>
              <p:cNvSpPr/>
              <p:nvPr/>
            </p:nvSpPr>
            <p:spPr>
              <a:xfrm rot="-8647347">
                <a:off x="7831319" y="285616"/>
                <a:ext cx="388018" cy="388018"/>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26"/>
            <p:cNvSpPr/>
            <p:nvPr/>
          </p:nvSpPr>
          <p:spPr>
            <a:xfrm>
              <a:off x="5399840" y="356365"/>
              <a:ext cx="2577000" cy="25770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6"/>
            <p:cNvSpPr/>
            <p:nvPr/>
          </p:nvSpPr>
          <p:spPr>
            <a:xfrm rot="2043858">
              <a:off x="5503813" y="460310"/>
              <a:ext cx="2369480" cy="236948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6"/>
            <p:cNvSpPr/>
            <p:nvPr/>
          </p:nvSpPr>
          <p:spPr>
            <a:xfrm>
              <a:off x="5399795" y="360281"/>
              <a:ext cx="2577000" cy="2577000"/>
            </a:xfrm>
            <a:prstGeom prst="pie">
              <a:avLst>
                <a:gd name="adj1" fmla="val 8801158"/>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6"/>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6"/>
            <p:cNvSpPr/>
            <p:nvPr/>
          </p:nvSpPr>
          <p:spPr>
            <a:xfrm>
              <a:off x="5399795" y="356358"/>
              <a:ext cx="2577000" cy="2577000"/>
            </a:xfrm>
            <a:prstGeom prst="pie">
              <a:avLst>
                <a:gd name="adj1" fmla="val 1255410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6"/>
            <p:cNvSpPr/>
            <p:nvPr/>
          </p:nvSpPr>
          <p:spPr>
            <a:xfrm rot="-9830444">
              <a:off x="6469759" y="3480726"/>
              <a:ext cx="320148" cy="320148"/>
            </a:xfrm>
            <a:prstGeom prst="pie">
              <a:avLst>
                <a:gd name="adj1" fmla="val 1937684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26"/>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26"/>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1600"/>
              <a:buNone/>
              <a:defRPr sz="1600">
                <a:solidFill>
                  <a:schemeClr val="lt1"/>
                </a:solidFill>
              </a:defRPr>
            </a:lvl1pPr>
            <a:lvl2pPr lvl="1" algn="l" rtl="0">
              <a:lnSpc>
                <a:spcPct val="100000"/>
              </a:lnSpc>
              <a:spcBef>
                <a:spcPts val="0"/>
              </a:spcBef>
              <a:spcAft>
                <a:spcPts val="0"/>
              </a:spcAft>
              <a:buClr>
                <a:schemeClr val="lt1"/>
              </a:buClr>
              <a:buSzPts val="1600"/>
              <a:buNone/>
              <a:defRPr sz="1600">
                <a:solidFill>
                  <a:schemeClr val="lt1"/>
                </a:solidFill>
              </a:defRPr>
            </a:lvl2pPr>
            <a:lvl3pPr lvl="2" algn="l" rtl="0">
              <a:lnSpc>
                <a:spcPct val="100000"/>
              </a:lnSpc>
              <a:spcBef>
                <a:spcPts val="0"/>
              </a:spcBef>
              <a:spcAft>
                <a:spcPts val="0"/>
              </a:spcAft>
              <a:buClr>
                <a:schemeClr val="lt1"/>
              </a:buClr>
              <a:buSzPts val="1600"/>
              <a:buNone/>
              <a:defRPr sz="1600">
                <a:solidFill>
                  <a:schemeClr val="lt1"/>
                </a:solidFill>
              </a:defRPr>
            </a:lvl3pPr>
            <a:lvl4pPr lvl="3" algn="l" rtl="0">
              <a:lnSpc>
                <a:spcPct val="100000"/>
              </a:lnSpc>
              <a:spcBef>
                <a:spcPts val="0"/>
              </a:spcBef>
              <a:spcAft>
                <a:spcPts val="0"/>
              </a:spcAft>
              <a:buClr>
                <a:schemeClr val="lt1"/>
              </a:buClr>
              <a:buSzPts val="1600"/>
              <a:buNone/>
              <a:defRPr sz="1600">
                <a:solidFill>
                  <a:schemeClr val="lt1"/>
                </a:solidFill>
              </a:defRPr>
            </a:lvl4pPr>
            <a:lvl5pPr lvl="4" algn="l" rtl="0">
              <a:lnSpc>
                <a:spcPct val="100000"/>
              </a:lnSpc>
              <a:spcBef>
                <a:spcPts val="0"/>
              </a:spcBef>
              <a:spcAft>
                <a:spcPts val="0"/>
              </a:spcAft>
              <a:buClr>
                <a:schemeClr val="lt1"/>
              </a:buClr>
              <a:buSzPts val="1600"/>
              <a:buNone/>
              <a:defRPr sz="1600">
                <a:solidFill>
                  <a:schemeClr val="lt1"/>
                </a:solidFill>
              </a:defRPr>
            </a:lvl5pPr>
            <a:lvl6pPr lvl="5" algn="l" rtl="0">
              <a:lnSpc>
                <a:spcPct val="100000"/>
              </a:lnSpc>
              <a:spcBef>
                <a:spcPts val="0"/>
              </a:spcBef>
              <a:spcAft>
                <a:spcPts val="0"/>
              </a:spcAft>
              <a:buClr>
                <a:schemeClr val="lt1"/>
              </a:buClr>
              <a:buSzPts val="1600"/>
              <a:buNone/>
              <a:defRPr sz="1600">
                <a:solidFill>
                  <a:schemeClr val="lt1"/>
                </a:solidFill>
              </a:defRPr>
            </a:lvl6pPr>
            <a:lvl7pPr lvl="6" algn="l" rtl="0">
              <a:lnSpc>
                <a:spcPct val="100000"/>
              </a:lnSpc>
              <a:spcBef>
                <a:spcPts val="0"/>
              </a:spcBef>
              <a:spcAft>
                <a:spcPts val="0"/>
              </a:spcAft>
              <a:buClr>
                <a:schemeClr val="lt1"/>
              </a:buClr>
              <a:buSzPts val="1600"/>
              <a:buNone/>
              <a:defRPr sz="1600">
                <a:solidFill>
                  <a:schemeClr val="lt1"/>
                </a:solidFill>
              </a:defRPr>
            </a:lvl7pPr>
            <a:lvl8pPr lvl="7" algn="l" rtl="0">
              <a:lnSpc>
                <a:spcPct val="100000"/>
              </a:lnSpc>
              <a:spcBef>
                <a:spcPts val="0"/>
              </a:spcBef>
              <a:spcAft>
                <a:spcPts val="0"/>
              </a:spcAft>
              <a:buClr>
                <a:schemeClr val="lt1"/>
              </a:buClr>
              <a:buSzPts val="1600"/>
              <a:buNone/>
              <a:defRPr sz="1600">
                <a:solidFill>
                  <a:schemeClr val="lt1"/>
                </a:solidFill>
              </a:defRPr>
            </a:lvl8pPr>
            <a:lvl9pPr lvl="8" algn="l"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35"/>
          <p:cNvGrpSpPr/>
          <p:nvPr/>
        </p:nvGrpSpPr>
        <p:grpSpPr>
          <a:xfrm>
            <a:off x="49" y="4099200"/>
            <a:ext cx="9144039" cy="1044300"/>
            <a:chOff x="49" y="4099200"/>
            <a:chExt cx="9144039" cy="1044300"/>
          </a:xfrm>
        </p:grpSpPr>
        <p:grpSp>
          <p:nvGrpSpPr>
            <p:cNvPr id="143" name="Google Shape;143;p35"/>
            <p:cNvGrpSpPr/>
            <p:nvPr/>
          </p:nvGrpSpPr>
          <p:grpSpPr>
            <a:xfrm>
              <a:off x="49" y="4309200"/>
              <a:ext cx="231622" cy="834300"/>
              <a:chOff x="2688737" y="4301380"/>
              <a:chExt cx="231900" cy="834300"/>
            </a:xfrm>
          </p:grpSpPr>
          <p:sp>
            <p:nvSpPr>
              <p:cNvPr id="144" name="Google Shape;144;p3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5"/>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5"/>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35"/>
            <p:cNvGrpSpPr/>
            <p:nvPr/>
          </p:nvGrpSpPr>
          <p:grpSpPr>
            <a:xfrm>
              <a:off x="371403" y="4099200"/>
              <a:ext cx="231622" cy="1044300"/>
              <a:chOff x="2688737" y="4091380"/>
              <a:chExt cx="231900" cy="1044300"/>
            </a:xfrm>
          </p:grpSpPr>
          <p:sp>
            <p:nvSpPr>
              <p:cNvPr id="149" name="Google Shape;149;p3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5"/>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5"/>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5"/>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 name="Google Shape;154;p35"/>
            <p:cNvGrpSpPr/>
            <p:nvPr/>
          </p:nvGrpSpPr>
          <p:grpSpPr>
            <a:xfrm>
              <a:off x="742758" y="4309200"/>
              <a:ext cx="231622" cy="834300"/>
              <a:chOff x="2688737" y="4301380"/>
              <a:chExt cx="231900" cy="834300"/>
            </a:xfrm>
          </p:grpSpPr>
          <p:sp>
            <p:nvSpPr>
              <p:cNvPr id="155" name="Google Shape;155;p3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5"/>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35"/>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 name="Google Shape;159;p35"/>
            <p:cNvGrpSpPr/>
            <p:nvPr/>
          </p:nvGrpSpPr>
          <p:grpSpPr>
            <a:xfrm>
              <a:off x="1114112" y="4518900"/>
              <a:ext cx="231622" cy="624600"/>
              <a:chOff x="2688737" y="4511080"/>
              <a:chExt cx="231900" cy="624600"/>
            </a:xfrm>
          </p:grpSpPr>
          <p:sp>
            <p:nvSpPr>
              <p:cNvPr id="160" name="Google Shape;160;p3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5"/>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5"/>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35"/>
            <p:cNvGrpSpPr/>
            <p:nvPr/>
          </p:nvGrpSpPr>
          <p:grpSpPr>
            <a:xfrm>
              <a:off x="1856753" y="4099200"/>
              <a:ext cx="231600" cy="1044300"/>
              <a:chOff x="1856753" y="4099200"/>
              <a:chExt cx="231600" cy="1044300"/>
            </a:xfrm>
          </p:grpSpPr>
          <p:sp>
            <p:nvSpPr>
              <p:cNvPr id="164" name="Google Shape;164;p35"/>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5"/>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5"/>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5"/>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35"/>
            <p:cNvGrpSpPr/>
            <p:nvPr/>
          </p:nvGrpSpPr>
          <p:grpSpPr>
            <a:xfrm>
              <a:off x="2228107" y="4309200"/>
              <a:ext cx="231600" cy="834300"/>
              <a:chOff x="2228107" y="4309200"/>
              <a:chExt cx="231600" cy="834300"/>
            </a:xfrm>
          </p:grpSpPr>
          <p:sp>
            <p:nvSpPr>
              <p:cNvPr id="170" name="Google Shape;170;p35"/>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5"/>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35"/>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5"/>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35"/>
            <p:cNvGrpSpPr/>
            <p:nvPr/>
          </p:nvGrpSpPr>
          <p:grpSpPr>
            <a:xfrm>
              <a:off x="2599462" y="4518900"/>
              <a:ext cx="231600" cy="624600"/>
              <a:chOff x="2599462" y="4518900"/>
              <a:chExt cx="231600" cy="624600"/>
            </a:xfrm>
          </p:grpSpPr>
          <p:sp>
            <p:nvSpPr>
              <p:cNvPr id="175" name="Google Shape;175;p3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5"/>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35"/>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 name="Google Shape;178;p35"/>
            <p:cNvGrpSpPr/>
            <p:nvPr/>
          </p:nvGrpSpPr>
          <p:grpSpPr>
            <a:xfrm>
              <a:off x="3342171" y="4099200"/>
              <a:ext cx="231600" cy="1044300"/>
              <a:chOff x="3342171" y="4099200"/>
              <a:chExt cx="231600" cy="1044300"/>
            </a:xfrm>
          </p:grpSpPr>
          <p:sp>
            <p:nvSpPr>
              <p:cNvPr id="179" name="Google Shape;179;p35"/>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5"/>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5"/>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5"/>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5"/>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35"/>
            <p:cNvGrpSpPr/>
            <p:nvPr/>
          </p:nvGrpSpPr>
          <p:grpSpPr>
            <a:xfrm>
              <a:off x="3713525" y="4309200"/>
              <a:ext cx="231600" cy="834300"/>
              <a:chOff x="3713525" y="4309200"/>
              <a:chExt cx="231600" cy="834300"/>
            </a:xfrm>
          </p:grpSpPr>
          <p:sp>
            <p:nvSpPr>
              <p:cNvPr id="185" name="Google Shape;185;p3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35"/>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5"/>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5"/>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35"/>
            <p:cNvGrpSpPr/>
            <p:nvPr/>
          </p:nvGrpSpPr>
          <p:grpSpPr>
            <a:xfrm>
              <a:off x="1485398" y="4309200"/>
              <a:ext cx="231600" cy="834300"/>
              <a:chOff x="1485398" y="4309200"/>
              <a:chExt cx="231600" cy="834300"/>
            </a:xfrm>
          </p:grpSpPr>
          <p:sp>
            <p:nvSpPr>
              <p:cNvPr id="190" name="Google Shape;190;p35"/>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5"/>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5"/>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5"/>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35"/>
            <p:cNvGrpSpPr/>
            <p:nvPr/>
          </p:nvGrpSpPr>
          <p:grpSpPr>
            <a:xfrm>
              <a:off x="4084879" y="4518900"/>
              <a:ext cx="231600" cy="624600"/>
              <a:chOff x="4084879" y="4518900"/>
              <a:chExt cx="231600" cy="624600"/>
            </a:xfrm>
          </p:grpSpPr>
          <p:sp>
            <p:nvSpPr>
              <p:cNvPr id="195" name="Google Shape;195;p3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5"/>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5"/>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35"/>
            <p:cNvGrpSpPr/>
            <p:nvPr/>
          </p:nvGrpSpPr>
          <p:grpSpPr>
            <a:xfrm>
              <a:off x="2970816" y="4309200"/>
              <a:ext cx="231600" cy="834300"/>
              <a:chOff x="2970816" y="4309200"/>
              <a:chExt cx="231600" cy="834300"/>
            </a:xfrm>
          </p:grpSpPr>
          <p:sp>
            <p:nvSpPr>
              <p:cNvPr id="199" name="Google Shape;199;p35"/>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5"/>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5"/>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5"/>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35"/>
            <p:cNvGrpSpPr/>
            <p:nvPr/>
          </p:nvGrpSpPr>
          <p:grpSpPr>
            <a:xfrm>
              <a:off x="4456234" y="4309200"/>
              <a:ext cx="231600" cy="834300"/>
              <a:chOff x="4456234" y="4309200"/>
              <a:chExt cx="231600" cy="834300"/>
            </a:xfrm>
          </p:grpSpPr>
          <p:sp>
            <p:nvSpPr>
              <p:cNvPr id="204" name="Google Shape;204;p35"/>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5"/>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5"/>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35"/>
            <p:cNvGrpSpPr/>
            <p:nvPr/>
          </p:nvGrpSpPr>
          <p:grpSpPr>
            <a:xfrm>
              <a:off x="4827588" y="4099200"/>
              <a:ext cx="231600" cy="1044300"/>
              <a:chOff x="4827588" y="4099200"/>
              <a:chExt cx="231600" cy="1044300"/>
            </a:xfrm>
          </p:grpSpPr>
          <p:sp>
            <p:nvSpPr>
              <p:cNvPr id="209" name="Google Shape;209;p35"/>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5"/>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5"/>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5"/>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5"/>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 name="Google Shape;214;p35"/>
            <p:cNvGrpSpPr/>
            <p:nvPr/>
          </p:nvGrpSpPr>
          <p:grpSpPr>
            <a:xfrm>
              <a:off x="5198943" y="4309200"/>
              <a:ext cx="231600" cy="834300"/>
              <a:chOff x="5198943" y="4309200"/>
              <a:chExt cx="231600" cy="834300"/>
            </a:xfrm>
          </p:grpSpPr>
          <p:sp>
            <p:nvSpPr>
              <p:cNvPr id="215" name="Google Shape;215;p3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5"/>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5"/>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5"/>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35"/>
            <p:cNvGrpSpPr/>
            <p:nvPr/>
          </p:nvGrpSpPr>
          <p:grpSpPr>
            <a:xfrm>
              <a:off x="5570297" y="4518900"/>
              <a:ext cx="231600" cy="624600"/>
              <a:chOff x="5570297" y="4518900"/>
              <a:chExt cx="231600" cy="624600"/>
            </a:xfrm>
          </p:grpSpPr>
          <p:sp>
            <p:nvSpPr>
              <p:cNvPr id="220" name="Google Shape;220;p35"/>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5"/>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5"/>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35"/>
            <p:cNvGrpSpPr/>
            <p:nvPr/>
          </p:nvGrpSpPr>
          <p:grpSpPr>
            <a:xfrm>
              <a:off x="5941652" y="4309200"/>
              <a:ext cx="231600" cy="834300"/>
              <a:chOff x="5941652" y="4309200"/>
              <a:chExt cx="231600" cy="834300"/>
            </a:xfrm>
          </p:grpSpPr>
          <p:sp>
            <p:nvSpPr>
              <p:cNvPr id="224" name="Google Shape;224;p35"/>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5"/>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5"/>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35"/>
            <p:cNvGrpSpPr/>
            <p:nvPr/>
          </p:nvGrpSpPr>
          <p:grpSpPr>
            <a:xfrm>
              <a:off x="6313006" y="4099200"/>
              <a:ext cx="231600" cy="1044300"/>
              <a:chOff x="6313006" y="4099200"/>
              <a:chExt cx="231600" cy="1044300"/>
            </a:xfrm>
          </p:grpSpPr>
          <p:sp>
            <p:nvSpPr>
              <p:cNvPr id="229" name="Google Shape;229;p35"/>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5"/>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5"/>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5"/>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5"/>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 name="Google Shape;234;p35"/>
            <p:cNvGrpSpPr/>
            <p:nvPr/>
          </p:nvGrpSpPr>
          <p:grpSpPr>
            <a:xfrm>
              <a:off x="6684361" y="4309200"/>
              <a:ext cx="231600" cy="834300"/>
              <a:chOff x="6684361" y="4309200"/>
              <a:chExt cx="231600" cy="834300"/>
            </a:xfrm>
          </p:grpSpPr>
          <p:sp>
            <p:nvSpPr>
              <p:cNvPr id="235" name="Google Shape;235;p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5"/>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5"/>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5"/>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35"/>
            <p:cNvGrpSpPr/>
            <p:nvPr/>
          </p:nvGrpSpPr>
          <p:grpSpPr>
            <a:xfrm>
              <a:off x="7055715" y="4518900"/>
              <a:ext cx="231600" cy="624600"/>
              <a:chOff x="7055715" y="4518900"/>
              <a:chExt cx="231600" cy="624600"/>
            </a:xfrm>
          </p:grpSpPr>
          <p:sp>
            <p:nvSpPr>
              <p:cNvPr id="240" name="Google Shape;240;p35"/>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5"/>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5"/>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35"/>
            <p:cNvGrpSpPr/>
            <p:nvPr/>
          </p:nvGrpSpPr>
          <p:grpSpPr>
            <a:xfrm>
              <a:off x="7798424" y="4099200"/>
              <a:ext cx="231600" cy="1044300"/>
              <a:chOff x="7798424" y="4099200"/>
              <a:chExt cx="231600" cy="1044300"/>
            </a:xfrm>
          </p:grpSpPr>
          <p:sp>
            <p:nvSpPr>
              <p:cNvPr id="244" name="Google Shape;244;p35"/>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5"/>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5"/>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5"/>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35"/>
            <p:cNvGrpSpPr/>
            <p:nvPr/>
          </p:nvGrpSpPr>
          <p:grpSpPr>
            <a:xfrm>
              <a:off x="8169779" y="4309200"/>
              <a:ext cx="231600" cy="834300"/>
              <a:chOff x="8169779" y="4309200"/>
              <a:chExt cx="231600" cy="834300"/>
            </a:xfrm>
          </p:grpSpPr>
          <p:sp>
            <p:nvSpPr>
              <p:cNvPr id="250" name="Google Shape;250;p35"/>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5"/>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5"/>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5"/>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35"/>
            <p:cNvGrpSpPr/>
            <p:nvPr/>
          </p:nvGrpSpPr>
          <p:grpSpPr>
            <a:xfrm>
              <a:off x="7427070" y="4309200"/>
              <a:ext cx="231600" cy="834300"/>
              <a:chOff x="7427070" y="4309200"/>
              <a:chExt cx="231600" cy="834300"/>
            </a:xfrm>
          </p:grpSpPr>
          <p:sp>
            <p:nvSpPr>
              <p:cNvPr id="255" name="Google Shape;255;p3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5"/>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5"/>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5"/>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35"/>
            <p:cNvGrpSpPr/>
            <p:nvPr/>
          </p:nvGrpSpPr>
          <p:grpSpPr>
            <a:xfrm>
              <a:off x="8541133" y="4518900"/>
              <a:ext cx="231600" cy="624600"/>
              <a:chOff x="8541133" y="4518900"/>
              <a:chExt cx="231600" cy="624600"/>
            </a:xfrm>
          </p:grpSpPr>
          <p:sp>
            <p:nvSpPr>
              <p:cNvPr id="260" name="Google Shape;260;p35"/>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5"/>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5"/>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 name="Google Shape;263;p35"/>
            <p:cNvGrpSpPr/>
            <p:nvPr/>
          </p:nvGrpSpPr>
          <p:grpSpPr>
            <a:xfrm>
              <a:off x="8912488" y="4309200"/>
              <a:ext cx="231600" cy="834300"/>
              <a:chOff x="8912488" y="4309200"/>
              <a:chExt cx="231600" cy="834300"/>
            </a:xfrm>
          </p:grpSpPr>
          <p:sp>
            <p:nvSpPr>
              <p:cNvPr id="264" name="Google Shape;264;p35"/>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5"/>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5"/>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8" name="Google Shape;268;p35"/>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8000"/>
              <a:buNone/>
              <a:defRPr sz="8000">
                <a:solidFill>
                  <a:schemeClr val="lt1"/>
                </a:solidFill>
              </a:defRPr>
            </a:lvl1pPr>
            <a:lvl2pPr lvl="1" algn="ctr" rtl="0">
              <a:lnSpc>
                <a:spcPct val="100000"/>
              </a:lnSpc>
              <a:spcBef>
                <a:spcPts val="0"/>
              </a:spcBef>
              <a:spcAft>
                <a:spcPts val="0"/>
              </a:spcAft>
              <a:buClr>
                <a:schemeClr val="lt1"/>
              </a:buClr>
              <a:buSzPts val="8000"/>
              <a:buNone/>
              <a:defRPr sz="8000">
                <a:solidFill>
                  <a:schemeClr val="lt1"/>
                </a:solidFill>
              </a:defRPr>
            </a:lvl2pPr>
            <a:lvl3pPr lvl="2" algn="ctr" rtl="0">
              <a:lnSpc>
                <a:spcPct val="100000"/>
              </a:lnSpc>
              <a:spcBef>
                <a:spcPts val="0"/>
              </a:spcBef>
              <a:spcAft>
                <a:spcPts val="0"/>
              </a:spcAft>
              <a:buClr>
                <a:schemeClr val="lt1"/>
              </a:buClr>
              <a:buSzPts val="8000"/>
              <a:buNone/>
              <a:defRPr sz="8000">
                <a:solidFill>
                  <a:schemeClr val="lt1"/>
                </a:solidFill>
              </a:defRPr>
            </a:lvl3pPr>
            <a:lvl4pPr lvl="3" algn="ctr" rtl="0">
              <a:lnSpc>
                <a:spcPct val="100000"/>
              </a:lnSpc>
              <a:spcBef>
                <a:spcPts val="0"/>
              </a:spcBef>
              <a:spcAft>
                <a:spcPts val="0"/>
              </a:spcAft>
              <a:buClr>
                <a:schemeClr val="lt1"/>
              </a:buClr>
              <a:buSzPts val="8000"/>
              <a:buNone/>
              <a:defRPr sz="8000">
                <a:solidFill>
                  <a:schemeClr val="lt1"/>
                </a:solidFill>
              </a:defRPr>
            </a:lvl4pPr>
            <a:lvl5pPr lvl="4" algn="ctr" rtl="0">
              <a:lnSpc>
                <a:spcPct val="100000"/>
              </a:lnSpc>
              <a:spcBef>
                <a:spcPts val="0"/>
              </a:spcBef>
              <a:spcAft>
                <a:spcPts val="0"/>
              </a:spcAft>
              <a:buClr>
                <a:schemeClr val="lt1"/>
              </a:buClr>
              <a:buSzPts val="8000"/>
              <a:buNone/>
              <a:defRPr sz="8000">
                <a:solidFill>
                  <a:schemeClr val="lt1"/>
                </a:solidFill>
              </a:defRPr>
            </a:lvl5pPr>
            <a:lvl6pPr lvl="5" algn="ctr" rtl="0">
              <a:lnSpc>
                <a:spcPct val="100000"/>
              </a:lnSpc>
              <a:spcBef>
                <a:spcPts val="0"/>
              </a:spcBef>
              <a:spcAft>
                <a:spcPts val="0"/>
              </a:spcAft>
              <a:buClr>
                <a:schemeClr val="lt1"/>
              </a:buClr>
              <a:buSzPts val="8000"/>
              <a:buNone/>
              <a:defRPr sz="8000">
                <a:solidFill>
                  <a:schemeClr val="lt1"/>
                </a:solidFill>
              </a:defRPr>
            </a:lvl6pPr>
            <a:lvl7pPr lvl="6" algn="ctr" rtl="0">
              <a:lnSpc>
                <a:spcPct val="100000"/>
              </a:lnSpc>
              <a:spcBef>
                <a:spcPts val="0"/>
              </a:spcBef>
              <a:spcAft>
                <a:spcPts val="0"/>
              </a:spcAft>
              <a:buClr>
                <a:schemeClr val="lt1"/>
              </a:buClr>
              <a:buSzPts val="8000"/>
              <a:buNone/>
              <a:defRPr sz="8000">
                <a:solidFill>
                  <a:schemeClr val="lt1"/>
                </a:solidFill>
              </a:defRPr>
            </a:lvl7pPr>
            <a:lvl8pPr lvl="7" algn="ctr" rtl="0">
              <a:lnSpc>
                <a:spcPct val="100000"/>
              </a:lnSpc>
              <a:spcBef>
                <a:spcPts val="0"/>
              </a:spcBef>
              <a:spcAft>
                <a:spcPts val="0"/>
              </a:spcAft>
              <a:buClr>
                <a:schemeClr val="lt1"/>
              </a:buClr>
              <a:buSzPts val="8000"/>
              <a:buNone/>
              <a:defRPr sz="8000">
                <a:solidFill>
                  <a:schemeClr val="lt1"/>
                </a:solidFill>
              </a:defRPr>
            </a:lvl8pPr>
            <a:lvl9pPr lvl="8" algn="ctr"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35"/>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rtl="0">
              <a:lnSpc>
                <a:spcPct val="115000"/>
              </a:lnSpc>
              <a:spcBef>
                <a:spcPts val="0"/>
              </a:spcBef>
              <a:spcAft>
                <a:spcPts val="0"/>
              </a:spcAft>
              <a:buClr>
                <a:schemeClr val="lt1"/>
              </a:buClr>
              <a:buSzPts val="1300"/>
              <a:buChar char="●"/>
              <a:defRPr>
                <a:solidFill>
                  <a:schemeClr val="lt1"/>
                </a:solidFill>
              </a:defRPr>
            </a:lvl1pPr>
            <a:lvl2pPr marL="914400" lvl="1" indent="-298450" algn="ctr" rtl="0">
              <a:lnSpc>
                <a:spcPct val="115000"/>
              </a:lnSpc>
              <a:spcBef>
                <a:spcPts val="0"/>
              </a:spcBef>
              <a:spcAft>
                <a:spcPts val="0"/>
              </a:spcAft>
              <a:buClr>
                <a:schemeClr val="lt1"/>
              </a:buClr>
              <a:buSzPts val="1100"/>
              <a:buChar char="○"/>
              <a:defRPr>
                <a:solidFill>
                  <a:schemeClr val="lt1"/>
                </a:solidFill>
              </a:defRPr>
            </a:lvl2pPr>
            <a:lvl3pPr marL="1371600" lvl="2" indent="-298450" algn="ctr" rtl="0">
              <a:lnSpc>
                <a:spcPct val="115000"/>
              </a:lnSpc>
              <a:spcBef>
                <a:spcPts val="0"/>
              </a:spcBef>
              <a:spcAft>
                <a:spcPts val="0"/>
              </a:spcAft>
              <a:buClr>
                <a:schemeClr val="lt1"/>
              </a:buClr>
              <a:buSzPts val="1100"/>
              <a:buChar char="■"/>
              <a:defRPr>
                <a:solidFill>
                  <a:schemeClr val="lt1"/>
                </a:solidFill>
              </a:defRPr>
            </a:lvl3pPr>
            <a:lvl4pPr marL="1828800" lvl="3" indent="-298450" algn="ctr" rtl="0">
              <a:lnSpc>
                <a:spcPct val="115000"/>
              </a:lnSpc>
              <a:spcBef>
                <a:spcPts val="0"/>
              </a:spcBef>
              <a:spcAft>
                <a:spcPts val="0"/>
              </a:spcAft>
              <a:buClr>
                <a:schemeClr val="lt1"/>
              </a:buClr>
              <a:buSzPts val="1100"/>
              <a:buChar char="●"/>
              <a:defRPr>
                <a:solidFill>
                  <a:schemeClr val="lt1"/>
                </a:solidFill>
              </a:defRPr>
            </a:lvl4pPr>
            <a:lvl5pPr marL="2286000" lvl="4" indent="-298450" algn="ctr" rtl="0">
              <a:lnSpc>
                <a:spcPct val="115000"/>
              </a:lnSpc>
              <a:spcBef>
                <a:spcPts val="0"/>
              </a:spcBef>
              <a:spcAft>
                <a:spcPts val="0"/>
              </a:spcAft>
              <a:buClr>
                <a:schemeClr val="lt1"/>
              </a:buClr>
              <a:buSzPts val="1100"/>
              <a:buChar char="○"/>
              <a:defRPr>
                <a:solidFill>
                  <a:schemeClr val="lt1"/>
                </a:solidFill>
              </a:defRPr>
            </a:lvl5pPr>
            <a:lvl6pPr marL="2743200" lvl="5" indent="-298450" algn="ctr" rtl="0">
              <a:lnSpc>
                <a:spcPct val="115000"/>
              </a:lnSpc>
              <a:spcBef>
                <a:spcPts val="0"/>
              </a:spcBef>
              <a:spcAft>
                <a:spcPts val="0"/>
              </a:spcAft>
              <a:buClr>
                <a:schemeClr val="lt1"/>
              </a:buClr>
              <a:buSzPts val="1100"/>
              <a:buChar char="■"/>
              <a:defRPr>
                <a:solidFill>
                  <a:schemeClr val="lt1"/>
                </a:solidFill>
              </a:defRPr>
            </a:lvl6pPr>
            <a:lvl7pPr marL="3200400" lvl="6" indent="-298450" algn="ctr" rtl="0">
              <a:lnSpc>
                <a:spcPct val="115000"/>
              </a:lnSpc>
              <a:spcBef>
                <a:spcPts val="0"/>
              </a:spcBef>
              <a:spcAft>
                <a:spcPts val="0"/>
              </a:spcAft>
              <a:buClr>
                <a:schemeClr val="lt1"/>
              </a:buClr>
              <a:buSzPts val="1100"/>
              <a:buChar char="●"/>
              <a:defRPr>
                <a:solidFill>
                  <a:schemeClr val="lt1"/>
                </a:solidFill>
              </a:defRPr>
            </a:lvl7pPr>
            <a:lvl8pPr marL="3657600" lvl="7" indent="-298450" algn="ctr" rtl="0">
              <a:lnSpc>
                <a:spcPct val="115000"/>
              </a:lnSpc>
              <a:spcBef>
                <a:spcPts val="0"/>
              </a:spcBef>
              <a:spcAft>
                <a:spcPts val="0"/>
              </a:spcAft>
              <a:buClr>
                <a:schemeClr val="lt1"/>
              </a:buClr>
              <a:buSzPts val="1100"/>
              <a:buChar char="○"/>
              <a:defRPr>
                <a:solidFill>
                  <a:schemeClr val="lt1"/>
                </a:solidFill>
              </a:defRPr>
            </a:lvl8pPr>
            <a:lvl9pPr marL="4114800" lvl="8" indent="-298450" algn="ctr" rtl="0">
              <a:lnSpc>
                <a:spcPct val="115000"/>
              </a:lnSpc>
              <a:spcBef>
                <a:spcPts val="0"/>
              </a:spcBef>
              <a:spcAft>
                <a:spcPts val="0"/>
              </a:spcAft>
              <a:buClr>
                <a:schemeClr val="lt1"/>
              </a:buClr>
              <a:buSzPts val="1100"/>
              <a:buChar char="■"/>
              <a:defRPr>
                <a:solidFill>
                  <a:schemeClr val="lt1"/>
                </a:solidFill>
              </a:defRPr>
            </a:lvl9pPr>
          </a:lstStyle>
          <a:p>
            <a:endParaRPr/>
          </a:p>
        </p:txBody>
      </p:sp>
      <p:sp>
        <p:nvSpPr>
          <p:cNvPr id="270" name="Google Shape;270;p3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3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grpSp>
        <p:nvGrpSpPr>
          <p:cNvPr id="50" name="Google Shape;50;p27"/>
          <p:cNvGrpSpPr/>
          <p:nvPr/>
        </p:nvGrpSpPr>
        <p:grpSpPr>
          <a:xfrm>
            <a:off x="625966" y="299376"/>
            <a:ext cx="999312" cy="999312"/>
            <a:chOff x="348199" y="179450"/>
            <a:chExt cx="1116300" cy="1116300"/>
          </a:xfrm>
        </p:grpSpPr>
        <p:sp>
          <p:nvSpPr>
            <p:cNvPr id="51" name="Google Shape;51;p27"/>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7"/>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2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4" name="Google Shape;54;p27"/>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55" name="Google Shape;55;p2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6"/>
        <p:cNvGrpSpPr/>
        <p:nvPr/>
      </p:nvGrpSpPr>
      <p:grpSpPr>
        <a:xfrm>
          <a:off x="0" y="0"/>
          <a:ext cx="0" cy="0"/>
          <a:chOff x="0" y="0"/>
          <a:chExt cx="0" cy="0"/>
        </a:xfrm>
      </p:grpSpPr>
      <p:grpSp>
        <p:nvGrpSpPr>
          <p:cNvPr id="57" name="Google Shape;57;p28"/>
          <p:cNvGrpSpPr/>
          <p:nvPr/>
        </p:nvGrpSpPr>
        <p:grpSpPr>
          <a:xfrm>
            <a:off x="146769" y="3406"/>
            <a:ext cx="1233214" cy="1384535"/>
            <a:chOff x="146769" y="3406"/>
            <a:chExt cx="1233214" cy="1384535"/>
          </a:xfrm>
        </p:grpSpPr>
        <p:grpSp>
          <p:nvGrpSpPr>
            <p:cNvPr id="58" name="Google Shape;58;p28"/>
            <p:cNvGrpSpPr/>
            <p:nvPr/>
          </p:nvGrpSpPr>
          <p:grpSpPr>
            <a:xfrm>
              <a:off x="1063183" y="3406"/>
              <a:ext cx="316800" cy="688513"/>
              <a:chOff x="1063183" y="3406"/>
              <a:chExt cx="316800" cy="688513"/>
            </a:xfrm>
          </p:grpSpPr>
          <p:sp>
            <p:nvSpPr>
              <p:cNvPr id="59" name="Google Shape;59;p28"/>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8"/>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28"/>
            <p:cNvGrpSpPr/>
            <p:nvPr/>
          </p:nvGrpSpPr>
          <p:grpSpPr>
            <a:xfrm>
              <a:off x="604976" y="3406"/>
              <a:ext cx="316800" cy="1036524"/>
              <a:chOff x="604976" y="3406"/>
              <a:chExt cx="316800" cy="1036524"/>
            </a:xfrm>
          </p:grpSpPr>
          <p:sp>
            <p:nvSpPr>
              <p:cNvPr id="62" name="Google Shape;62;p28"/>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8"/>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8"/>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 name="Google Shape;65;p28"/>
            <p:cNvGrpSpPr/>
            <p:nvPr/>
          </p:nvGrpSpPr>
          <p:grpSpPr>
            <a:xfrm>
              <a:off x="146769" y="3406"/>
              <a:ext cx="316800" cy="1384535"/>
              <a:chOff x="146769" y="3406"/>
              <a:chExt cx="316800" cy="1384535"/>
            </a:xfrm>
          </p:grpSpPr>
          <p:sp>
            <p:nvSpPr>
              <p:cNvPr id="66" name="Google Shape;66;p28"/>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8"/>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8"/>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8"/>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0" name="Google Shape;70;p28"/>
          <p:cNvGrpSpPr/>
          <p:nvPr/>
        </p:nvGrpSpPr>
        <p:grpSpPr>
          <a:xfrm>
            <a:off x="6775084" y="2904008"/>
            <a:ext cx="2186147" cy="2239500"/>
            <a:chOff x="6775084" y="2904008"/>
            <a:chExt cx="2186147" cy="2239500"/>
          </a:xfrm>
        </p:grpSpPr>
        <p:grpSp>
          <p:nvGrpSpPr>
            <p:cNvPr id="71" name="Google Shape;71;p28"/>
            <p:cNvGrpSpPr/>
            <p:nvPr/>
          </p:nvGrpSpPr>
          <p:grpSpPr>
            <a:xfrm>
              <a:off x="6775084" y="4253708"/>
              <a:ext cx="409500" cy="889800"/>
              <a:chOff x="6775084" y="4253708"/>
              <a:chExt cx="409500" cy="889800"/>
            </a:xfrm>
          </p:grpSpPr>
          <p:sp>
            <p:nvSpPr>
              <p:cNvPr id="72" name="Google Shape;72;p28"/>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8"/>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28"/>
            <p:cNvGrpSpPr/>
            <p:nvPr/>
          </p:nvGrpSpPr>
          <p:grpSpPr>
            <a:xfrm>
              <a:off x="7367299" y="3804008"/>
              <a:ext cx="409500" cy="1339500"/>
              <a:chOff x="7367299" y="3804008"/>
              <a:chExt cx="409500" cy="1339500"/>
            </a:xfrm>
          </p:grpSpPr>
          <p:sp>
            <p:nvSpPr>
              <p:cNvPr id="75" name="Google Shape;75;p2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8"/>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8"/>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28"/>
            <p:cNvGrpSpPr/>
            <p:nvPr/>
          </p:nvGrpSpPr>
          <p:grpSpPr>
            <a:xfrm>
              <a:off x="7959516" y="3354008"/>
              <a:ext cx="409500" cy="1789500"/>
              <a:chOff x="7959516" y="3354008"/>
              <a:chExt cx="409500" cy="1789500"/>
            </a:xfrm>
          </p:grpSpPr>
          <p:sp>
            <p:nvSpPr>
              <p:cNvPr id="79" name="Google Shape;79;p28"/>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8"/>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8"/>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8"/>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28"/>
            <p:cNvGrpSpPr/>
            <p:nvPr/>
          </p:nvGrpSpPr>
          <p:grpSpPr>
            <a:xfrm>
              <a:off x="8551731" y="2904008"/>
              <a:ext cx="409500" cy="2239500"/>
              <a:chOff x="8551731" y="2904008"/>
              <a:chExt cx="409500" cy="2239500"/>
            </a:xfrm>
          </p:grpSpPr>
          <p:sp>
            <p:nvSpPr>
              <p:cNvPr id="84" name="Google Shape;84;p28"/>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8"/>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8"/>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8"/>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9" name="Google Shape;89;p28"/>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0" name="Google Shape;90;p2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29"/>
          <p:cNvGrpSpPr/>
          <p:nvPr/>
        </p:nvGrpSpPr>
        <p:grpSpPr>
          <a:xfrm>
            <a:off x="625966" y="299376"/>
            <a:ext cx="999312" cy="999312"/>
            <a:chOff x="348199" y="179450"/>
            <a:chExt cx="1116300" cy="1116300"/>
          </a:xfrm>
        </p:grpSpPr>
        <p:sp>
          <p:nvSpPr>
            <p:cNvPr id="93" name="Google Shape;93;p29"/>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9"/>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2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6" name="Google Shape;96;p29"/>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97" name="Google Shape;97;p29"/>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98" name="Google Shape;98;p2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30"/>
          <p:cNvGrpSpPr/>
          <p:nvPr/>
        </p:nvGrpSpPr>
        <p:grpSpPr>
          <a:xfrm>
            <a:off x="625966" y="299376"/>
            <a:ext cx="999312" cy="999312"/>
            <a:chOff x="348199" y="179450"/>
            <a:chExt cx="1116300" cy="1116300"/>
          </a:xfrm>
        </p:grpSpPr>
        <p:sp>
          <p:nvSpPr>
            <p:cNvPr id="101" name="Google Shape;101;p30"/>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0"/>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3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4" name="Google Shape;104;p3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31"/>
          <p:cNvGrpSpPr/>
          <p:nvPr/>
        </p:nvGrpSpPr>
        <p:grpSpPr>
          <a:xfrm>
            <a:off x="625966" y="299376"/>
            <a:ext cx="999312" cy="999312"/>
            <a:chOff x="348199" y="179450"/>
            <a:chExt cx="1116300" cy="1116300"/>
          </a:xfrm>
        </p:grpSpPr>
        <p:sp>
          <p:nvSpPr>
            <p:cNvPr id="107" name="Google Shape;107;p31"/>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1"/>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31"/>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10" name="Google Shape;110;p31"/>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11" name="Google Shape;111;p3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32"/>
          <p:cNvGrpSpPr/>
          <p:nvPr/>
        </p:nvGrpSpPr>
        <p:grpSpPr>
          <a:xfrm>
            <a:off x="6866714" y="1359"/>
            <a:ext cx="2267522" cy="2601638"/>
            <a:chOff x="6790514" y="1359"/>
            <a:chExt cx="2267522" cy="2601638"/>
          </a:xfrm>
        </p:grpSpPr>
        <p:grpSp>
          <p:nvGrpSpPr>
            <p:cNvPr id="114" name="Google Shape;114;p32"/>
            <p:cNvGrpSpPr/>
            <p:nvPr/>
          </p:nvGrpSpPr>
          <p:grpSpPr>
            <a:xfrm>
              <a:off x="7067536" y="1359"/>
              <a:ext cx="1990500" cy="1990200"/>
              <a:chOff x="7067536" y="1359"/>
              <a:chExt cx="1990500" cy="1990200"/>
            </a:xfrm>
          </p:grpSpPr>
          <p:sp>
            <p:nvSpPr>
              <p:cNvPr id="115" name="Google Shape;115;p32"/>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2"/>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2"/>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32"/>
            <p:cNvGrpSpPr/>
            <p:nvPr/>
          </p:nvGrpSpPr>
          <p:grpSpPr>
            <a:xfrm>
              <a:off x="8207126" y="1807997"/>
              <a:ext cx="795000" cy="795000"/>
              <a:chOff x="8207126" y="1807997"/>
              <a:chExt cx="795000" cy="795000"/>
            </a:xfrm>
          </p:grpSpPr>
          <p:sp>
            <p:nvSpPr>
              <p:cNvPr id="119" name="Google Shape;119;p32"/>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2"/>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2"/>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32"/>
            <p:cNvGrpSpPr/>
            <p:nvPr/>
          </p:nvGrpSpPr>
          <p:grpSpPr>
            <a:xfrm>
              <a:off x="6790514" y="118857"/>
              <a:ext cx="548700" cy="548700"/>
              <a:chOff x="6790514" y="118857"/>
              <a:chExt cx="548700" cy="548700"/>
            </a:xfrm>
          </p:grpSpPr>
          <p:sp>
            <p:nvSpPr>
              <p:cNvPr id="123" name="Google Shape;123;p32"/>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2"/>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5" name="Google Shape;125;p32"/>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26" name="Google Shape;126;p3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33"/>
          <p:cNvGrpSpPr/>
          <p:nvPr/>
        </p:nvGrpSpPr>
        <p:grpSpPr>
          <a:xfrm>
            <a:off x="625966" y="299376"/>
            <a:ext cx="999312" cy="999312"/>
            <a:chOff x="348199" y="179450"/>
            <a:chExt cx="1116300" cy="1116300"/>
          </a:xfrm>
        </p:grpSpPr>
        <p:sp>
          <p:nvSpPr>
            <p:cNvPr id="129" name="Google Shape;129;p33"/>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3"/>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33"/>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32" name="Google Shape;132;p33"/>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33" name="Google Shape;133;p33"/>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34" name="Google Shape;134;p3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34"/>
          <p:cNvGrpSpPr/>
          <p:nvPr/>
        </p:nvGrpSpPr>
        <p:grpSpPr>
          <a:xfrm>
            <a:off x="713373" y="3847119"/>
            <a:ext cx="825392" cy="825392"/>
            <a:chOff x="348199" y="179450"/>
            <a:chExt cx="1116300" cy="1116300"/>
          </a:xfrm>
        </p:grpSpPr>
        <p:sp>
          <p:nvSpPr>
            <p:cNvPr id="137" name="Google Shape;137;p34"/>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4"/>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34"/>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rtl="0">
              <a:lnSpc>
                <a:spcPct val="100000"/>
              </a:lnSpc>
              <a:spcBef>
                <a:spcPts val="0"/>
              </a:spcBef>
              <a:spcAft>
                <a:spcPts val="0"/>
              </a:spcAft>
              <a:buSzPts val="1300"/>
              <a:buNone/>
              <a:defRPr/>
            </a:lvl1pPr>
          </a:lstStyle>
          <a:p>
            <a:endParaRPr/>
          </a:p>
        </p:txBody>
      </p:sp>
      <p:sp>
        <p:nvSpPr>
          <p:cNvPr id="140" name="Google Shape;140;p3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2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15fa8e54e67_0_1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MySql</a:t>
            </a:r>
            <a:endParaRPr/>
          </a:p>
        </p:txBody>
      </p:sp>
      <p:pic>
        <p:nvPicPr>
          <p:cNvPr id="340" name="Google Shape;340;g15fa8e54e67_0_10"/>
          <p:cNvPicPr preferRelativeResize="0"/>
          <p:nvPr/>
        </p:nvPicPr>
        <p:blipFill>
          <a:blip r:embed="rId3">
            <a:alphaModFix/>
          </a:blip>
          <a:stretch>
            <a:fillRect/>
          </a:stretch>
        </p:blipFill>
        <p:spPr>
          <a:xfrm>
            <a:off x="1190025" y="1379750"/>
            <a:ext cx="7414599" cy="3318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15fa8e54e67_0_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Flow Diagram</a:t>
            </a:r>
            <a:endParaRPr/>
          </a:p>
        </p:txBody>
      </p:sp>
      <p:pic>
        <p:nvPicPr>
          <p:cNvPr id="346" name="Google Shape;346;g15fa8e54e67_0_15"/>
          <p:cNvPicPr preferRelativeResize="0"/>
          <p:nvPr/>
        </p:nvPicPr>
        <p:blipFill>
          <a:blip r:embed="rId3">
            <a:alphaModFix/>
          </a:blip>
          <a:stretch>
            <a:fillRect/>
          </a:stretch>
        </p:blipFill>
        <p:spPr>
          <a:xfrm>
            <a:off x="0" y="1300850"/>
            <a:ext cx="9143999" cy="3690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Detailed Demo 1</a:t>
            </a:r>
            <a:endParaRPr/>
          </a:p>
        </p:txBody>
      </p:sp>
      <p:sp>
        <p:nvSpPr>
          <p:cNvPr id="352" name="Google Shape;352;p12"/>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Detailed Demo 2</a:t>
            </a:r>
            <a:endParaRPr/>
          </a:p>
          <a:p>
            <a:pPr marL="0" lvl="0" indent="0" algn="l" rtl="0">
              <a:lnSpc>
                <a:spcPct val="100000"/>
              </a:lnSpc>
              <a:spcBef>
                <a:spcPts val="0"/>
              </a:spcBef>
              <a:spcAft>
                <a:spcPts val="0"/>
              </a:spcAft>
              <a:buSzPct val="111111"/>
              <a:buNone/>
            </a:pPr>
            <a:endParaRPr/>
          </a:p>
        </p:txBody>
      </p:sp>
      <p:sp>
        <p:nvSpPr>
          <p:cNvPr id="358" name="Google Shape;358;p13"/>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4"/>
          <p:cNvSpPr txBox="1">
            <a:spLocks noGrp="1"/>
          </p:cNvSpPr>
          <p:nvPr>
            <p:ph type="title"/>
          </p:nvPr>
        </p:nvSpPr>
        <p:spPr>
          <a:xfrm>
            <a:off x="1228175"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RabbitMQ</a:t>
            </a:r>
            <a:endParaRPr/>
          </a:p>
        </p:txBody>
      </p:sp>
      <p:pic>
        <p:nvPicPr>
          <p:cNvPr id="364" name="Google Shape;364;p14"/>
          <p:cNvPicPr preferRelativeResize="0"/>
          <p:nvPr/>
        </p:nvPicPr>
        <p:blipFill rotWithShape="1">
          <a:blip r:embed="rId3">
            <a:alphaModFix/>
          </a:blip>
          <a:srcRect t="11410"/>
          <a:stretch/>
        </p:blipFill>
        <p:spPr>
          <a:xfrm>
            <a:off x="1362625" y="1562850"/>
            <a:ext cx="7265900" cy="3163700"/>
          </a:xfrm>
          <a:prstGeom prst="rect">
            <a:avLst/>
          </a:prstGeom>
          <a:noFill/>
          <a:ln>
            <a:noFill/>
          </a:ln>
        </p:spPr>
      </p:pic>
      <p:sp>
        <p:nvSpPr>
          <p:cNvPr id="365" name="Google Shape;365;p14"/>
          <p:cNvSpPr txBox="1"/>
          <p:nvPr/>
        </p:nvSpPr>
        <p:spPr>
          <a:xfrm>
            <a:off x="4269250" y="2156475"/>
            <a:ext cx="1377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Times New Roman"/>
                <a:ea typeface="Times New Roman"/>
                <a:cs typeface="Times New Roman"/>
                <a:sym typeface="Times New Roman"/>
              </a:rPr>
              <a:t>Port:</a:t>
            </a:r>
            <a:r>
              <a:rPr lang="en" sz="1200" b="1">
                <a:latin typeface="Times New Roman"/>
                <a:ea typeface="Times New Roman"/>
                <a:cs typeface="Times New Roman"/>
                <a:sym typeface="Times New Roman"/>
              </a:rPr>
              <a:t>15672</a:t>
            </a:r>
            <a:endParaRPr sz="1200" b="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5"/>
          <p:cNvSpPr txBox="1">
            <a:spLocks noGrp="1"/>
          </p:cNvSpPr>
          <p:nvPr>
            <p:ph type="title"/>
          </p:nvPr>
        </p:nvSpPr>
        <p:spPr>
          <a:xfrm>
            <a:off x="1140850" y="8071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Microservices Pattern</a:t>
            </a:r>
            <a:endParaRPr/>
          </a:p>
        </p:txBody>
      </p:sp>
      <p:sp>
        <p:nvSpPr>
          <p:cNvPr id="371" name="Google Shape;371;p15"/>
          <p:cNvSpPr txBox="1"/>
          <p:nvPr/>
        </p:nvSpPr>
        <p:spPr>
          <a:xfrm>
            <a:off x="1154550" y="1569250"/>
            <a:ext cx="68349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2"/>
                </a:solidFill>
                <a:latin typeface="Nunito"/>
                <a:ea typeface="Nunito"/>
                <a:cs typeface="Nunito"/>
                <a:sym typeface="Nunito"/>
              </a:rPr>
              <a:t>Eureka Server</a:t>
            </a:r>
            <a:endParaRPr sz="2000" b="0" i="0" u="none" strike="noStrike" cap="none">
              <a:solidFill>
                <a:schemeClr val="dk2"/>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2"/>
                </a:solidFill>
                <a:latin typeface="Nunito"/>
                <a:ea typeface="Nunito"/>
                <a:cs typeface="Nunito"/>
                <a:sym typeface="Nunito"/>
              </a:rPr>
              <a:t>Api-Gateway</a:t>
            </a:r>
            <a:endParaRPr sz="2000" b="0" i="0" u="none" strike="noStrike" cap="none">
              <a:solidFill>
                <a:schemeClr val="dk2"/>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2"/>
                </a:solidFill>
                <a:latin typeface="Nunito"/>
                <a:ea typeface="Nunito"/>
                <a:cs typeface="Nunito"/>
                <a:sym typeface="Nunito"/>
              </a:rPr>
              <a:t>Config-server</a:t>
            </a:r>
            <a:endParaRPr sz="2000" b="0" i="0" u="none" strike="noStrike" cap="none">
              <a:solidFill>
                <a:schemeClr val="dk2"/>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15fa8e54e67_0_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Eureka Server</a:t>
            </a:r>
            <a:endParaRPr/>
          </a:p>
        </p:txBody>
      </p:sp>
      <p:pic>
        <p:nvPicPr>
          <p:cNvPr id="377" name="Google Shape;377;g15fa8e54e67_0_20"/>
          <p:cNvPicPr preferRelativeResize="0"/>
          <p:nvPr/>
        </p:nvPicPr>
        <p:blipFill>
          <a:blip r:embed="rId3">
            <a:alphaModFix/>
          </a:blip>
          <a:stretch>
            <a:fillRect/>
          </a:stretch>
        </p:blipFill>
        <p:spPr>
          <a:xfrm>
            <a:off x="1056750" y="1394200"/>
            <a:ext cx="7030499" cy="3240825"/>
          </a:xfrm>
          <a:prstGeom prst="rect">
            <a:avLst/>
          </a:prstGeom>
          <a:noFill/>
          <a:ln>
            <a:noFill/>
          </a:ln>
        </p:spPr>
      </p:pic>
      <p:sp>
        <p:nvSpPr>
          <p:cNvPr id="378" name="Google Shape;378;g15fa8e54e67_0_20"/>
          <p:cNvSpPr txBox="1"/>
          <p:nvPr/>
        </p:nvSpPr>
        <p:spPr>
          <a:xfrm>
            <a:off x="1697475" y="3263900"/>
            <a:ext cx="1143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latin typeface="Times New Roman"/>
                <a:ea typeface="Times New Roman"/>
                <a:cs typeface="Times New Roman"/>
                <a:sym typeface="Times New Roman"/>
              </a:rPr>
              <a:t>Port: </a:t>
            </a:r>
            <a:r>
              <a:rPr lang="en" sz="1000" b="1">
                <a:latin typeface="Times New Roman"/>
                <a:ea typeface="Times New Roman"/>
                <a:cs typeface="Times New Roman"/>
                <a:sym typeface="Times New Roman"/>
              </a:rPr>
              <a:t>8761</a:t>
            </a:r>
            <a:endParaRPr sz="1000"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15fa8e54e67_0_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Api-gateway</a:t>
            </a:r>
            <a:endParaRPr/>
          </a:p>
        </p:txBody>
      </p:sp>
      <p:pic>
        <p:nvPicPr>
          <p:cNvPr id="384" name="Google Shape;384;g15fa8e54e67_0_25"/>
          <p:cNvPicPr preferRelativeResize="0"/>
          <p:nvPr/>
        </p:nvPicPr>
        <p:blipFill>
          <a:blip r:embed="rId3">
            <a:alphaModFix/>
          </a:blip>
          <a:stretch>
            <a:fillRect/>
          </a:stretch>
        </p:blipFill>
        <p:spPr>
          <a:xfrm>
            <a:off x="152400" y="1750275"/>
            <a:ext cx="8839200" cy="26866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15fa8e54e67_0_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Config Server</a:t>
            </a:r>
            <a:endParaRPr/>
          </a:p>
        </p:txBody>
      </p:sp>
      <p:sp>
        <p:nvSpPr>
          <p:cNvPr id="390" name="Google Shape;390;g15fa8e54e67_0_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91" name="Google Shape;391;g15fa8e54e67_0_30"/>
          <p:cNvPicPr preferRelativeResize="0"/>
          <p:nvPr/>
        </p:nvPicPr>
        <p:blipFill>
          <a:blip r:embed="rId3">
            <a:alphaModFix/>
          </a:blip>
          <a:stretch>
            <a:fillRect/>
          </a:stretch>
        </p:blipFill>
        <p:spPr>
          <a:xfrm>
            <a:off x="604700" y="1392700"/>
            <a:ext cx="8072224" cy="321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9"/>
          <p:cNvSpPr txBox="1">
            <a:spLocks noGrp="1"/>
          </p:cNvSpPr>
          <p:nvPr>
            <p:ph type="title"/>
          </p:nvPr>
        </p:nvSpPr>
        <p:spPr>
          <a:xfrm>
            <a:off x="1118300" y="60642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Agile Methodology</a:t>
            </a:r>
            <a:endParaRPr/>
          </a:p>
        </p:txBody>
      </p:sp>
      <p:pic>
        <p:nvPicPr>
          <p:cNvPr id="397" name="Google Shape;397;p19"/>
          <p:cNvPicPr preferRelativeResize="0"/>
          <p:nvPr/>
        </p:nvPicPr>
        <p:blipFill rotWithShape="1">
          <a:blip r:embed="rId3">
            <a:alphaModFix/>
          </a:blip>
          <a:srcRect b="8867"/>
          <a:stretch/>
        </p:blipFill>
        <p:spPr>
          <a:xfrm>
            <a:off x="1370125" y="1292475"/>
            <a:ext cx="6847525" cy="3376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
          <p:cNvSpPr txBox="1">
            <a:spLocks noGrp="1"/>
          </p:cNvSpPr>
          <p:nvPr>
            <p:ph type="title"/>
          </p:nvPr>
        </p:nvSpPr>
        <p:spPr>
          <a:xfrm>
            <a:off x="0" y="437575"/>
            <a:ext cx="8573100" cy="629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200"/>
              <a:t>           Team Members </a:t>
            </a:r>
            <a:endParaRPr sz="2200"/>
          </a:p>
        </p:txBody>
      </p:sp>
      <p:sp>
        <p:nvSpPr>
          <p:cNvPr id="282" name="Google Shape;282;p2"/>
          <p:cNvSpPr txBox="1"/>
          <p:nvPr/>
        </p:nvSpPr>
        <p:spPr>
          <a:xfrm>
            <a:off x="-409500" y="132088"/>
            <a:ext cx="200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sp>
        <p:nvSpPr>
          <p:cNvPr id="287" name="Google Shape;287;p2"/>
          <p:cNvSpPr txBox="1"/>
          <p:nvPr/>
        </p:nvSpPr>
        <p:spPr>
          <a:xfrm>
            <a:off x="885675" y="2754700"/>
            <a:ext cx="106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Nanita</a:t>
            </a:r>
            <a:endParaRPr sz="1200">
              <a:latin typeface="Nunito"/>
              <a:ea typeface="Nunito"/>
              <a:cs typeface="Nunito"/>
              <a:sym typeface="Nunito"/>
            </a:endParaRPr>
          </a:p>
        </p:txBody>
      </p:sp>
      <p:sp>
        <p:nvSpPr>
          <p:cNvPr id="288" name="Google Shape;288;p2"/>
          <p:cNvSpPr txBox="1"/>
          <p:nvPr/>
        </p:nvSpPr>
        <p:spPr>
          <a:xfrm>
            <a:off x="2485822" y="2707400"/>
            <a:ext cx="1074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Nunito"/>
                <a:ea typeface="Nunito"/>
                <a:cs typeface="Nunito"/>
                <a:sym typeface="Nunito"/>
              </a:rPr>
              <a:t>Tarannum Afshan</a:t>
            </a:r>
            <a:endParaRPr sz="1200">
              <a:latin typeface="Nunito"/>
              <a:ea typeface="Nunito"/>
              <a:cs typeface="Nunito"/>
              <a:sym typeface="Nunito"/>
            </a:endParaRPr>
          </a:p>
        </p:txBody>
      </p:sp>
      <p:sp>
        <p:nvSpPr>
          <p:cNvPr id="289" name="Google Shape;289;p2"/>
          <p:cNvSpPr txBox="1"/>
          <p:nvPr/>
        </p:nvSpPr>
        <p:spPr>
          <a:xfrm>
            <a:off x="4155576" y="2707400"/>
            <a:ext cx="984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Nunito"/>
                <a:ea typeface="Nunito"/>
                <a:cs typeface="Nunito"/>
                <a:sym typeface="Nunito"/>
              </a:rPr>
              <a:t>Abinash Nahak</a:t>
            </a:r>
            <a:endParaRPr sz="1200">
              <a:latin typeface="Nunito"/>
              <a:ea typeface="Nunito"/>
              <a:cs typeface="Nunito"/>
              <a:sym typeface="Nunito"/>
            </a:endParaRPr>
          </a:p>
        </p:txBody>
      </p:sp>
      <p:sp>
        <p:nvSpPr>
          <p:cNvPr id="290" name="Google Shape;290;p2"/>
          <p:cNvSpPr txBox="1"/>
          <p:nvPr/>
        </p:nvSpPr>
        <p:spPr>
          <a:xfrm>
            <a:off x="5735186" y="2707400"/>
            <a:ext cx="1113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Nunito"/>
                <a:ea typeface="Nunito"/>
                <a:cs typeface="Nunito"/>
                <a:sym typeface="Nunito"/>
              </a:rPr>
              <a:t>Pathlavath Suresh</a:t>
            </a:r>
            <a:endParaRPr sz="1200">
              <a:latin typeface="Nunito"/>
              <a:ea typeface="Nunito"/>
              <a:cs typeface="Nunito"/>
              <a:sym typeface="Nunito"/>
            </a:endParaRPr>
          </a:p>
        </p:txBody>
      </p:sp>
      <p:sp>
        <p:nvSpPr>
          <p:cNvPr id="292" name="Google Shape;292;p2"/>
          <p:cNvSpPr txBox="1"/>
          <p:nvPr/>
        </p:nvSpPr>
        <p:spPr>
          <a:xfrm>
            <a:off x="7297573" y="2707400"/>
            <a:ext cx="1167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Nunito"/>
                <a:ea typeface="Nunito"/>
                <a:cs typeface="Nunito"/>
                <a:sym typeface="Nunito"/>
              </a:rPr>
              <a:t>Pravin Devkar</a:t>
            </a:r>
            <a:endParaRPr sz="12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Revenue</a:t>
            </a:r>
            <a:endParaRPr/>
          </a:p>
        </p:txBody>
      </p:sp>
      <p:sp>
        <p:nvSpPr>
          <p:cNvPr id="403" name="Google Shape;403;p22"/>
          <p:cNvSpPr txBox="1"/>
          <p:nvPr/>
        </p:nvSpPr>
        <p:spPr>
          <a:xfrm>
            <a:off x="1464375" y="1923350"/>
            <a:ext cx="58284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
              <a:t>We can provide this application to service center based on subscription basis.</a:t>
            </a:r>
            <a:endParaRPr/>
          </a:p>
          <a:p>
            <a:pPr marL="457200" lvl="0" indent="-317500" algn="l" rtl="0">
              <a:spcBef>
                <a:spcPts val="0"/>
              </a:spcBef>
              <a:spcAft>
                <a:spcPts val="0"/>
              </a:spcAft>
              <a:buSzPts val="1400"/>
              <a:buAutoNum type="arabicPeriod"/>
            </a:pPr>
            <a:r>
              <a:rPr lang="en"/>
              <a:t>We can show advertisement on our application.</a:t>
            </a:r>
            <a:endParaRPr/>
          </a:p>
          <a:p>
            <a:pPr marL="457200" lvl="0" indent="-317500" algn="l" rtl="0">
              <a:spcBef>
                <a:spcPts val="0"/>
              </a:spcBef>
              <a:spcAft>
                <a:spcPts val="0"/>
              </a:spcAft>
              <a:buSzPts val="1400"/>
              <a:buAutoNum type="arabicPeriod"/>
            </a:pPr>
            <a:r>
              <a:rPr lang="en"/>
              <a:t>User can subscribe for the premium service like fast handling of tickets.</a:t>
            </a:r>
            <a:endParaRPr/>
          </a:p>
          <a:p>
            <a:pPr marL="457200" lvl="0" indent="-317500" algn="l" rtl="0">
              <a:spcBef>
                <a:spcPts val="0"/>
              </a:spcBef>
              <a:spcAft>
                <a:spcPts val="0"/>
              </a:spcAft>
              <a:buSzPts val="1400"/>
              <a:buAutoNum type="arabicPeriod"/>
            </a:pPr>
            <a:r>
              <a:rPr lang="en"/>
              <a:t>We can generate revenue from promotion of subscribed service center.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0"/>
          <p:cNvSpPr txBox="1">
            <a:spLocks noGrp="1"/>
          </p:cNvSpPr>
          <p:nvPr>
            <p:ph type="title"/>
          </p:nvPr>
        </p:nvSpPr>
        <p:spPr>
          <a:xfrm>
            <a:off x="219450" y="19990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106544"/>
              <a:buFont typeface="Arial"/>
              <a:buNone/>
            </a:pPr>
            <a:r>
              <a:rPr lang="en" sz="2920"/>
              <a:t>Product Backlog &amp; Revenue</a:t>
            </a:r>
            <a:endParaRPr sz="2920"/>
          </a:p>
          <a:p>
            <a:pPr marL="0" lvl="0" indent="0" algn="l" rtl="0">
              <a:lnSpc>
                <a:spcPct val="100000"/>
              </a:lnSpc>
              <a:spcBef>
                <a:spcPts val="0"/>
              </a:spcBef>
              <a:spcAft>
                <a:spcPts val="0"/>
              </a:spcAft>
              <a:buSzPct val="111111"/>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1"/>
          <p:cNvSpPr txBox="1">
            <a:spLocks noGrp="1"/>
          </p:cNvSpPr>
          <p:nvPr>
            <p:ph type="title"/>
          </p:nvPr>
        </p:nvSpPr>
        <p:spPr>
          <a:xfrm>
            <a:off x="1145250" y="710450"/>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Product Backlog</a:t>
            </a:r>
            <a:endParaRPr/>
          </a:p>
        </p:txBody>
      </p:sp>
      <p:sp>
        <p:nvSpPr>
          <p:cNvPr id="414" name="Google Shape;414;p21"/>
          <p:cNvSpPr txBox="1"/>
          <p:nvPr/>
        </p:nvSpPr>
        <p:spPr>
          <a:xfrm>
            <a:off x="548300" y="1422950"/>
            <a:ext cx="733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sp>
        <p:nvSpPr>
          <p:cNvPr id="415" name="Google Shape;415;p21"/>
          <p:cNvSpPr txBox="1"/>
          <p:nvPr/>
        </p:nvSpPr>
        <p:spPr>
          <a:xfrm>
            <a:off x="1260375" y="1879650"/>
            <a:ext cx="63384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We will provide option for user to postpone or delete any booked slot.</a:t>
            </a: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We will provide real time direction for the service centers.</a:t>
            </a: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We will provide real time progress of any service.</a:t>
            </a: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We will provide notifications on whatsapp</a:t>
            </a: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We will provide third party login feature.</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15fa8e54e67_0_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TechStack </a:t>
            </a:r>
            <a:endParaRPr/>
          </a:p>
        </p:txBody>
      </p:sp>
      <p:sp>
        <p:nvSpPr>
          <p:cNvPr id="421" name="Google Shape;421;g15fa8e54e67_0_3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Times New Roman"/>
                <a:ea typeface="Times New Roman"/>
                <a:cs typeface="Times New Roman"/>
                <a:sym typeface="Times New Roman"/>
              </a:rPr>
              <a:t>Front-End:- </a:t>
            </a:r>
            <a:endParaRPr sz="1400" b="1">
              <a:latin typeface="Times New Roman"/>
              <a:ea typeface="Times New Roman"/>
              <a:cs typeface="Times New Roman"/>
              <a:sym typeface="Times New Roman"/>
            </a:endParaRPr>
          </a:p>
          <a:p>
            <a:pPr marL="0" lvl="0" indent="0" algn="l" rtl="0">
              <a:spcBef>
                <a:spcPts val="0"/>
              </a:spcBef>
              <a:spcAft>
                <a:spcPts val="0"/>
              </a:spcAft>
              <a:buNone/>
            </a:pPr>
            <a:endParaRPr sz="1400" b="1">
              <a:latin typeface="Times New Roman"/>
              <a:ea typeface="Times New Roman"/>
              <a:cs typeface="Times New Roman"/>
              <a:sym typeface="Times New Roman"/>
            </a:endParaRPr>
          </a:p>
          <a:p>
            <a:pPr marL="0" lvl="0" indent="0" algn="l" rtl="0">
              <a:spcBef>
                <a:spcPts val="0"/>
              </a:spcBef>
              <a:spcAft>
                <a:spcPts val="0"/>
              </a:spcAft>
              <a:buNone/>
            </a:pPr>
            <a:endParaRPr sz="1400" b="1">
              <a:latin typeface="Times New Roman"/>
              <a:ea typeface="Times New Roman"/>
              <a:cs typeface="Times New Roman"/>
              <a:sym typeface="Times New Roman"/>
            </a:endParaRPr>
          </a:p>
          <a:p>
            <a:pPr marL="0" lvl="0" indent="0" algn="l" rtl="0">
              <a:spcBef>
                <a:spcPts val="0"/>
              </a:spcBef>
              <a:spcAft>
                <a:spcPts val="0"/>
              </a:spcAft>
              <a:buNone/>
            </a:pPr>
            <a:r>
              <a:rPr lang="en" sz="1400" b="1">
                <a:latin typeface="Times New Roman"/>
                <a:ea typeface="Times New Roman"/>
                <a:cs typeface="Times New Roman"/>
                <a:sym typeface="Times New Roman"/>
              </a:rPr>
              <a:t>Back-End:-</a:t>
            </a:r>
            <a:endParaRPr sz="1400" b="1">
              <a:latin typeface="Times New Roman"/>
              <a:ea typeface="Times New Roman"/>
              <a:cs typeface="Times New Roman"/>
              <a:sym typeface="Times New Roman"/>
            </a:endParaRPr>
          </a:p>
          <a:p>
            <a:pPr marL="0" lvl="0" indent="0" algn="l" rtl="0">
              <a:spcBef>
                <a:spcPts val="0"/>
              </a:spcBef>
              <a:spcAft>
                <a:spcPts val="0"/>
              </a:spcAft>
              <a:buNone/>
            </a:pPr>
            <a:endParaRPr sz="1400" b="1">
              <a:latin typeface="Times New Roman"/>
              <a:ea typeface="Times New Roman"/>
              <a:cs typeface="Times New Roman"/>
              <a:sym typeface="Times New Roman"/>
            </a:endParaRPr>
          </a:p>
          <a:p>
            <a:pPr marL="0" lvl="0" indent="0" algn="l" rtl="0">
              <a:spcBef>
                <a:spcPts val="0"/>
              </a:spcBef>
              <a:spcAft>
                <a:spcPts val="0"/>
              </a:spcAft>
              <a:buNone/>
            </a:pPr>
            <a:endParaRPr sz="1400" b="1">
              <a:latin typeface="Times New Roman"/>
              <a:ea typeface="Times New Roman"/>
              <a:cs typeface="Times New Roman"/>
              <a:sym typeface="Times New Roman"/>
            </a:endParaRPr>
          </a:p>
          <a:p>
            <a:pPr marL="0" lvl="0" indent="0" algn="l" rtl="0">
              <a:spcBef>
                <a:spcPts val="0"/>
              </a:spcBef>
              <a:spcAft>
                <a:spcPts val="0"/>
              </a:spcAft>
              <a:buNone/>
            </a:pPr>
            <a:r>
              <a:rPr lang="en" sz="1400" b="1">
                <a:latin typeface="Times New Roman"/>
                <a:ea typeface="Times New Roman"/>
                <a:cs typeface="Times New Roman"/>
                <a:sym typeface="Times New Roman"/>
              </a:rPr>
              <a:t>Database:-</a:t>
            </a:r>
            <a:endParaRPr sz="1400" b="1">
              <a:latin typeface="Times New Roman"/>
              <a:ea typeface="Times New Roman"/>
              <a:cs typeface="Times New Roman"/>
              <a:sym typeface="Times New Roman"/>
            </a:endParaRPr>
          </a:p>
          <a:p>
            <a:pPr marL="0" lvl="0" indent="0" algn="l" rtl="0">
              <a:spcBef>
                <a:spcPts val="0"/>
              </a:spcBef>
              <a:spcAft>
                <a:spcPts val="0"/>
              </a:spcAft>
              <a:buNone/>
            </a:pPr>
            <a:endParaRPr sz="1400" b="1">
              <a:latin typeface="Times New Roman"/>
              <a:ea typeface="Times New Roman"/>
              <a:cs typeface="Times New Roman"/>
              <a:sym typeface="Times New Roman"/>
            </a:endParaRPr>
          </a:p>
          <a:p>
            <a:pPr marL="0" lvl="0" indent="0" algn="l" rtl="0">
              <a:spcBef>
                <a:spcPts val="0"/>
              </a:spcBef>
              <a:spcAft>
                <a:spcPts val="0"/>
              </a:spcAft>
              <a:buNone/>
            </a:pPr>
            <a:endParaRPr sz="1400" b="1">
              <a:latin typeface="Times New Roman"/>
              <a:ea typeface="Times New Roman"/>
              <a:cs typeface="Times New Roman"/>
              <a:sym typeface="Times New Roman"/>
            </a:endParaRPr>
          </a:p>
          <a:p>
            <a:pPr marL="0" lvl="0" indent="0" algn="l" rtl="0">
              <a:spcBef>
                <a:spcPts val="0"/>
              </a:spcBef>
              <a:spcAft>
                <a:spcPts val="0"/>
              </a:spcAft>
              <a:buNone/>
            </a:pPr>
            <a:r>
              <a:rPr lang="en" sz="1400" b="1">
                <a:latin typeface="Times New Roman"/>
                <a:ea typeface="Times New Roman"/>
                <a:cs typeface="Times New Roman"/>
                <a:sym typeface="Times New Roman"/>
              </a:rPr>
              <a:t>Other:-</a:t>
            </a:r>
            <a:endParaRPr sz="1400" b="1">
              <a:latin typeface="Times New Roman"/>
              <a:ea typeface="Times New Roman"/>
              <a:cs typeface="Times New Roman"/>
              <a:sym typeface="Times New Roman"/>
            </a:endParaRPr>
          </a:p>
        </p:txBody>
      </p:sp>
      <p:pic>
        <p:nvPicPr>
          <p:cNvPr id="422" name="Google Shape;422;g15fa8e54e67_0_35"/>
          <p:cNvPicPr preferRelativeResize="0"/>
          <p:nvPr/>
        </p:nvPicPr>
        <p:blipFill>
          <a:blip r:embed="rId3">
            <a:alphaModFix/>
          </a:blip>
          <a:stretch>
            <a:fillRect/>
          </a:stretch>
        </p:blipFill>
        <p:spPr>
          <a:xfrm>
            <a:off x="3516392" y="1957300"/>
            <a:ext cx="3520900" cy="522175"/>
          </a:xfrm>
          <a:prstGeom prst="rect">
            <a:avLst/>
          </a:prstGeom>
          <a:noFill/>
          <a:ln>
            <a:noFill/>
          </a:ln>
        </p:spPr>
      </p:pic>
      <p:pic>
        <p:nvPicPr>
          <p:cNvPr id="423" name="Google Shape;423;g15fa8e54e67_0_35"/>
          <p:cNvPicPr preferRelativeResize="0"/>
          <p:nvPr/>
        </p:nvPicPr>
        <p:blipFill>
          <a:blip r:embed="rId4">
            <a:alphaModFix/>
          </a:blip>
          <a:stretch>
            <a:fillRect/>
          </a:stretch>
        </p:blipFill>
        <p:spPr>
          <a:xfrm>
            <a:off x="3554950" y="2719273"/>
            <a:ext cx="3310526" cy="575250"/>
          </a:xfrm>
          <a:prstGeom prst="rect">
            <a:avLst/>
          </a:prstGeom>
          <a:noFill/>
          <a:ln>
            <a:noFill/>
          </a:ln>
        </p:spPr>
      </p:pic>
      <p:pic>
        <p:nvPicPr>
          <p:cNvPr id="424" name="Google Shape;424;g15fa8e54e67_0_35"/>
          <p:cNvPicPr preferRelativeResize="0"/>
          <p:nvPr/>
        </p:nvPicPr>
        <p:blipFill>
          <a:blip r:embed="rId5">
            <a:alphaModFix/>
          </a:blip>
          <a:stretch>
            <a:fillRect/>
          </a:stretch>
        </p:blipFill>
        <p:spPr>
          <a:xfrm>
            <a:off x="3239975" y="3384192"/>
            <a:ext cx="2845726" cy="715225"/>
          </a:xfrm>
          <a:prstGeom prst="rect">
            <a:avLst/>
          </a:prstGeom>
          <a:noFill/>
          <a:ln>
            <a:noFill/>
          </a:ln>
        </p:spPr>
      </p:pic>
      <p:pic>
        <p:nvPicPr>
          <p:cNvPr id="425" name="Google Shape;425;g15fa8e54e67_0_35"/>
          <p:cNvPicPr preferRelativeResize="0"/>
          <p:nvPr/>
        </p:nvPicPr>
        <p:blipFill>
          <a:blip r:embed="rId6">
            <a:alphaModFix/>
          </a:blip>
          <a:stretch>
            <a:fillRect/>
          </a:stretch>
        </p:blipFill>
        <p:spPr>
          <a:xfrm>
            <a:off x="3490350" y="4189098"/>
            <a:ext cx="2657401" cy="629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9"/>
        <p:cNvGrpSpPr/>
        <p:nvPr/>
      </p:nvGrpSpPr>
      <p:grpSpPr>
        <a:xfrm>
          <a:off x="0" y="0"/>
          <a:ext cx="0" cy="0"/>
          <a:chOff x="0" y="0"/>
          <a:chExt cx="0" cy="0"/>
        </a:xfrm>
      </p:grpSpPr>
      <p:sp>
        <p:nvSpPr>
          <p:cNvPr id="430" name="Google Shape;430;p24"/>
          <p:cNvSpPr txBox="1"/>
          <p:nvPr/>
        </p:nvSpPr>
        <p:spPr>
          <a:xfrm>
            <a:off x="2846875" y="1379575"/>
            <a:ext cx="4593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
          <p:cNvSpPr txBox="1">
            <a:spLocks noGrp="1"/>
          </p:cNvSpPr>
          <p:nvPr>
            <p:ph type="title"/>
          </p:nvPr>
        </p:nvSpPr>
        <p:spPr>
          <a:xfrm>
            <a:off x="1065225" y="656775"/>
            <a:ext cx="7389600" cy="850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Pain Points</a:t>
            </a:r>
            <a:endParaRPr/>
          </a:p>
        </p:txBody>
      </p:sp>
      <p:sp>
        <p:nvSpPr>
          <p:cNvPr id="298" name="Google Shape;298;p3"/>
          <p:cNvSpPr txBox="1"/>
          <p:nvPr/>
        </p:nvSpPr>
        <p:spPr>
          <a:xfrm>
            <a:off x="577650" y="1321475"/>
            <a:ext cx="81030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User may not be sure of the nearest service center location.</a:t>
            </a:r>
            <a:endParaRPr/>
          </a:p>
          <a:p>
            <a:pPr marL="457200" lvl="0" indent="-317500" algn="l" rtl="0">
              <a:spcBef>
                <a:spcPts val="0"/>
              </a:spcBef>
              <a:spcAft>
                <a:spcPts val="0"/>
              </a:spcAft>
              <a:buSzPts val="1400"/>
              <a:buAutoNum type="arabicPeriod"/>
            </a:pPr>
            <a:r>
              <a:rPr lang="en"/>
              <a:t>We have to wait in a queue which consume lots of time.</a:t>
            </a:r>
            <a:endParaRPr/>
          </a:p>
          <a:p>
            <a:pPr marL="457200" lvl="0" indent="-317500" algn="l" rtl="0">
              <a:spcBef>
                <a:spcPts val="0"/>
              </a:spcBef>
              <a:spcAft>
                <a:spcPts val="0"/>
              </a:spcAft>
              <a:buSzPts val="1400"/>
              <a:buAutoNum type="arabicPeriod"/>
            </a:pPr>
            <a:r>
              <a:rPr lang="en"/>
              <a:t>Service Center may have less space to attend many customers at once.</a:t>
            </a:r>
            <a:endParaRPr/>
          </a:p>
          <a:p>
            <a:pPr marL="457200" lvl="0" indent="-317500" algn="l" rtl="0">
              <a:spcBef>
                <a:spcPts val="0"/>
              </a:spcBef>
              <a:spcAft>
                <a:spcPts val="0"/>
              </a:spcAft>
              <a:buSzPts val="1400"/>
              <a:buAutoNum type="arabicPeriod"/>
            </a:pPr>
            <a:r>
              <a:rPr lang="en"/>
              <a:t>Users are unaware of which service center to visit,as they are unaware of the quality of service they provide.</a:t>
            </a:r>
            <a:endParaRPr/>
          </a:p>
          <a:p>
            <a:pPr marL="457200" lvl="0" indent="-317500" algn="l" rtl="0">
              <a:spcBef>
                <a:spcPts val="0"/>
              </a:spcBef>
              <a:spcAft>
                <a:spcPts val="0"/>
              </a:spcAft>
              <a:buSzPts val="1400"/>
              <a:buAutoNum type="arabicPeriod"/>
            </a:pPr>
            <a:r>
              <a:rPr lang="en"/>
              <a:t>Users are unaware of all the services that Service Center offers.</a:t>
            </a:r>
            <a:endParaRPr/>
          </a:p>
          <a:p>
            <a:pPr marL="457200" lvl="0" indent="-317500" algn="l" rtl="0">
              <a:spcBef>
                <a:spcPts val="0"/>
              </a:spcBef>
              <a:spcAft>
                <a:spcPts val="0"/>
              </a:spcAft>
              <a:buSzPts val="1400"/>
              <a:buAutoNum type="arabicPeriod"/>
            </a:pPr>
            <a:r>
              <a:rPr lang="en"/>
              <a:t>Users are not able to get the notification for visiting the service center and even of transactions.</a:t>
            </a:r>
            <a:endParaRPr/>
          </a:p>
          <a:p>
            <a:pPr marL="457200" lvl="0" indent="-317500" algn="l" rtl="0">
              <a:spcBef>
                <a:spcPts val="0"/>
              </a:spcBef>
              <a:spcAft>
                <a:spcPts val="0"/>
              </a:spcAft>
              <a:buSzPts val="1400"/>
              <a:buAutoNum type="arabicPeriod"/>
            </a:pPr>
            <a:r>
              <a:rPr lang="en"/>
              <a:t>If some days lot of customers visit the service center that may result in sudden increase in workload of front desk and service staff and it will lead to manual errors and appointment mixups.</a:t>
            </a:r>
            <a:endParaRPr/>
          </a:p>
          <a:p>
            <a:pPr marL="45720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
          <p:cNvSpPr txBox="1">
            <a:spLocks noGrp="1"/>
          </p:cNvSpPr>
          <p:nvPr>
            <p:ph type="title"/>
          </p:nvPr>
        </p:nvSpPr>
        <p:spPr>
          <a:xfrm>
            <a:off x="1143800" y="6414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Solutions</a:t>
            </a:r>
            <a:endParaRPr/>
          </a:p>
        </p:txBody>
      </p:sp>
      <p:sp>
        <p:nvSpPr>
          <p:cNvPr id="304" name="Google Shape;304;p4"/>
          <p:cNvSpPr txBox="1"/>
          <p:nvPr/>
        </p:nvSpPr>
        <p:spPr>
          <a:xfrm>
            <a:off x="625125" y="1305650"/>
            <a:ext cx="78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05" name="Google Shape;305;p4"/>
          <p:cNvSpPr txBox="1"/>
          <p:nvPr/>
        </p:nvSpPr>
        <p:spPr>
          <a:xfrm>
            <a:off x="1143800" y="1435225"/>
            <a:ext cx="69576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We are providing location for each service center, also user can filter service center based on state and city.</a:t>
            </a: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User can book the desired date and time from our application hence, queue time decreased to null.</a:t>
            </a: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Only desired number of users can come to service center based on slot booked, hence no chance for overcrowding.</a:t>
            </a: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We are providing features like review and rating for service center hence user can pick best service center based on this feature.</a:t>
            </a: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Service can fill the service that they are offering and it is visible to user.</a:t>
            </a: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We are providing a notification feature in our so user can get notification will they are booking any slot or creating any ticket or if they close booking or ticket.</a:t>
            </a: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
                <a:latin typeface="Nunito"/>
                <a:ea typeface="Nunito"/>
                <a:cs typeface="Nunito"/>
                <a:sym typeface="Nunito"/>
              </a:rPr>
              <a:t>User can only visit service center based on their booked slot hence the workload on the service side can be maintained as per the service center.</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6"/>
          <p:cNvSpPr txBox="1">
            <a:spLocks noGrp="1"/>
          </p:cNvSpPr>
          <p:nvPr>
            <p:ph type="title"/>
          </p:nvPr>
        </p:nvSpPr>
        <p:spPr>
          <a:xfrm>
            <a:off x="1114075" y="63272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Architecture</a:t>
            </a:r>
            <a:endParaRPr/>
          </a:p>
        </p:txBody>
      </p:sp>
      <p:pic>
        <p:nvPicPr>
          <p:cNvPr id="311" name="Google Shape;311;p6"/>
          <p:cNvPicPr preferRelativeResize="0"/>
          <p:nvPr/>
        </p:nvPicPr>
        <p:blipFill>
          <a:blip r:embed="rId3">
            <a:alphaModFix/>
          </a:blip>
          <a:stretch>
            <a:fillRect/>
          </a:stretch>
        </p:blipFill>
        <p:spPr>
          <a:xfrm>
            <a:off x="1114075" y="1376450"/>
            <a:ext cx="7621126" cy="3519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15fa8e54e67_0_0"/>
          <p:cNvSpPr txBox="1">
            <a:spLocks noGrp="1"/>
          </p:cNvSpPr>
          <p:nvPr>
            <p:ph type="title"/>
          </p:nvPr>
        </p:nvSpPr>
        <p:spPr>
          <a:xfrm>
            <a:off x="1107075" y="6568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Microservices</a:t>
            </a:r>
            <a:endParaRPr/>
          </a:p>
        </p:txBody>
      </p:sp>
      <p:pic>
        <p:nvPicPr>
          <p:cNvPr id="317" name="Google Shape;317;g15fa8e54e67_0_0"/>
          <p:cNvPicPr preferRelativeResize="0"/>
          <p:nvPr/>
        </p:nvPicPr>
        <p:blipFill>
          <a:blip r:embed="rId3">
            <a:alphaModFix/>
          </a:blip>
          <a:stretch>
            <a:fillRect/>
          </a:stretch>
        </p:blipFill>
        <p:spPr>
          <a:xfrm>
            <a:off x="1143200" y="1451575"/>
            <a:ext cx="7526451" cy="324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5fee17d29c_1_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Quick Demo</a:t>
            </a:r>
            <a:endParaRPr/>
          </a:p>
        </p:txBody>
      </p:sp>
      <p:sp>
        <p:nvSpPr>
          <p:cNvPr id="323" name="Google Shape;323;g15fee17d29c_1_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8"/>
          <p:cNvSpPr txBox="1"/>
          <p:nvPr/>
        </p:nvSpPr>
        <p:spPr>
          <a:xfrm>
            <a:off x="2847225" y="2354450"/>
            <a:ext cx="73371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Arial"/>
                <a:ea typeface="Arial"/>
                <a:cs typeface="Arial"/>
                <a:sym typeface="Arial"/>
              </a:rPr>
              <a:t>Database selection</a:t>
            </a:r>
            <a:endParaRPr sz="3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15fa8e54e67_0_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Mongodb</a:t>
            </a:r>
            <a:endParaRPr/>
          </a:p>
        </p:txBody>
      </p:sp>
      <p:pic>
        <p:nvPicPr>
          <p:cNvPr id="334" name="Google Shape;334;g15fa8e54e67_0_5"/>
          <p:cNvPicPr preferRelativeResize="0"/>
          <p:nvPr/>
        </p:nvPicPr>
        <p:blipFill>
          <a:blip r:embed="rId3">
            <a:alphaModFix/>
          </a:blip>
          <a:stretch>
            <a:fillRect/>
          </a:stretch>
        </p:blipFill>
        <p:spPr>
          <a:xfrm>
            <a:off x="1289100" y="1386250"/>
            <a:ext cx="7030500" cy="32408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2238</Words>
  <Application>Microsoft Office PowerPoint</Application>
  <PresentationFormat>On-screen Show (16:9)</PresentationFormat>
  <Paragraphs>215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Nunito</vt:lpstr>
      <vt:lpstr>Times New Roman</vt:lpstr>
      <vt:lpstr>Maven Pro</vt:lpstr>
      <vt:lpstr>Arial</vt:lpstr>
      <vt:lpstr>Momentum</vt:lpstr>
      <vt:lpstr>PowerPoint Presentation</vt:lpstr>
      <vt:lpstr>           Team Members </vt:lpstr>
      <vt:lpstr>Pain Points</vt:lpstr>
      <vt:lpstr>Solutions</vt:lpstr>
      <vt:lpstr>Architecture</vt:lpstr>
      <vt:lpstr>Microservices</vt:lpstr>
      <vt:lpstr>Quick Demo</vt:lpstr>
      <vt:lpstr>PowerPoint Presentation</vt:lpstr>
      <vt:lpstr>Mongodb</vt:lpstr>
      <vt:lpstr>MySql</vt:lpstr>
      <vt:lpstr>Data Flow Diagram</vt:lpstr>
      <vt:lpstr>Detailed Demo 1</vt:lpstr>
      <vt:lpstr>Detailed Demo 2 </vt:lpstr>
      <vt:lpstr>RabbitMQ</vt:lpstr>
      <vt:lpstr>Microservices Pattern</vt:lpstr>
      <vt:lpstr>Eureka Server</vt:lpstr>
      <vt:lpstr>Api-gateway</vt:lpstr>
      <vt:lpstr>Config Server</vt:lpstr>
      <vt:lpstr>Agile Methodology</vt:lpstr>
      <vt:lpstr>Revenue</vt:lpstr>
      <vt:lpstr>Product Backlog &amp; Revenue </vt:lpstr>
      <vt:lpstr>Product Backlog</vt:lpstr>
      <vt:lpstr>TechStack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Janakiram Gunjur Sathyanarayana</cp:lastModifiedBy>
  <cp:revision>1</cp:revision>
  <dcterms:modified xsi:type="dcterms:W3CDTF">2023-06-29T05:37:36Z</dcterms:modified>
</cp:coreProperties>
</file>