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303" r:id="rId4"/>
    <p:sldId id="285" r:id="rId5"/>
    <p:sldId id="287" r:id="rId6"/>
    <p:sldId id="257" r:id="rId7"/>
    <p:sldId id="260" r:id="rId8"/>
    <p:sldId id="288" r:id="rId9"/>
    <p:sldId id="289" r:id="rId10"/>
    <p:sldId id="290" r:id="rId11"/>
    <p:sldId id="292" r:id="rId12"/>
    <p:sldId id="293" r:id="rId13"/>
    <p:sldId id="305" r:id="rId14"/>
    <p:sldId id="294" r:id="rId15"/>
    <p:sldId id="296" r:id="rId16"/>
    <p:sldId id="298" r:id="rId17"/>
    <p:sldId id="297" r:id="rId18"/>
    <p:sldId id="299" r:id="rId19"/>
    <p:sldId id="300" r:id="rId20"/>
    <p:sldId id="301" r:id="rId21"/>
    <p:sldId id="306" r:id="rId22"/>
    <p:sldId id="268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65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2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1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6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3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4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6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5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8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27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C14A-9378-453D-8E1F-363071680D6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8F92-7C53-4ABD-A005-8CC1C0B08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75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61763"/>
            <a:ext cx="9144000" cy="129598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Climate Dynamics of Western-Central Hindu Kush Himalayas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3600" y="3033476"/>
            <a:ext cx="3149600" cy="1655762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Supervision of – Prof. Prasanta Sanyal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3" y="24905"/>
            <a:ext cx="2210508" cy="1522066"/>
          </a:xfrm>
          <a:prstGeom prst="rect">
            <a:avLst/>
          </a:prstGeom>
        </p:spPr>
      </p:pic>
      <p:pic>
        <p:nvPicPr>
          <p:cNvPr id="6146" name="Picture 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9" y="0"/>
            <a:ext cx="1448508" cy="152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676400" y="4689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		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Aasadeep Singh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16MS013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 DES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Silika Lab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69095" y="-37938"/>
            <a:ext cx="6453808" cy="8238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Thesis Presentation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&amp;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4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: Data Processing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Kendall Tau of all variables were calculated for each raster data point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square boxes were selected for all variables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those 3 selected study regions, NWH, WH &amp; TH, box average was computed and converting them to 3 temporal scales Yearly, DJFM &amp; JJAS Average on a yearly basis.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Correlation was calculated of SCA with t2m &amp; Sf.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Curve Fitting Tool was employed for Regression &amp; extracted these variables-3 scale temporal data in .csv from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: Statistical Trend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.csv data files were called and Mann-Kendall trend test, Sen’s slope and ITA was estimated.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of climatic variables. (MK, Sen’s Slope &amp; ITA)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Mean DJFM SCA of all 3 locations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SCA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regions of Study Area.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Analysis of SCA with t2m &amp; Sf.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Efforts for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Modelling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climatic parameters among them &amp; with temporal scale.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70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Thesis - Project\WD &amp; Hindu Kush\Data\India\1. Spatial Maps\correlation and trends plots\2. Snowfall\z_snowfall_90b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" y="1250157"/>
            <a:ext cx="8511764" cy="54554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97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7668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378421" y="4750694"/>
            <a:ext cx="48569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spcAft>
                <a:spcPts val="0"/>
              </a:spcAft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 Spatial plots of SCA, t2m,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sshf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sde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have also been generated.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 rot="16200000">
            <a:off x="-514350" y="2894013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69225" y="5826544"/>
            <a:ext cx="28640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009852" y="2938700"/>
            <a:ext cx="2341308" cy="10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Snowfall</a:t>
            </a:r>
            <a:endParaRPr lang="en-IN"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406789" y="1849068"/>
            <a:ext cx="10926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820096" y="3660216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163764" y="1620468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NWH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Trend Plot of Snowfall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52284" y="2317502"/>
            <a:ext cx="4856980" cy="1495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spcAft>
                <a:spcPts val="0"/>
              </a:spcAft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Kendall Tau Test (Z) for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Snowfall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40 years of monthly averaged data, square box – 2.1</a:t>
            </a:r>
            <a:r>
              <a:rPr lang="en-US" b="1" dirty="0">
                <a:solidFill>
                  <a:srgbClr val="4D515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°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2.1</a:t>
            </a:r>
            <a:r>
              <a:rPr lang="en-US" b="1" dirty="0">
                <a:solidFill>
                  <a:srgbClr val="4D515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°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3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study areas :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NWH, WH, TH with 90% confidence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(MATLAB)</a:t>
            </a:r>
            <a:endParaRPr lang="en-IN" sz="1600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694639" y="2087258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-0.04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024193" y="3026803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0.04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984002" y="2280444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0.06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370002"/>
              </p:ext>
            </p:extLst>
          </p:nvPr>
        </p:nvGraphicFramePr>
        <p:xfrm>
          <a:off x="6618632" y="6763"/>
          <a:ext cx="5573370" cy="2499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674">
                  <a:extLst>
                    <a:ext uri="{9D8B030D-6E8A-4147-A177-3AD203B41FA5}">
                      <a16:colId xmlns:a16="http://schemas.microsoft.com/office/drawing/2014/main" val="1234168101"/>
                    </a:ext>
                  </a:extLst>
                </a:gridCol>
                <a:gridCol w="1114674">
                  <a:extLst>
                    <a:ext uri="{9D8B030D-6E8A-4147-A177-3AD203B41FA5}">
                      <a16:colId xmlns:a16="http://schemas.microsoft.com/office/drawing/2014/main" val="3027218052"/>
                    </a:ext>
                  </a:extLst>
                </a:gridCol>
                <a:gridCol w="1114674">
                  <a:extLst>
                    <a:ext uri="{9D8B030D-6E8A-4147-A177-3AD203B41FA5}">
                      <a16:colId xmlns:a16="http://schemas.microsoft.com/office/drawing/2014/main" val="2176624999"/>
                    </a:ext>
                  </a:extLst>
                </a:gridCol>
                <a:gridCol w="1114674">
                  <a:extLst>
                    <a:ext uri="{9D8B030D-6E8A-4147-A177-3AD203B41FA5}">
                      <a16:colId xmlns:a16="http://schemas.microsoft.com/office/drawing/2014/main" val="462337984"/>
                    </a:ext>
                  </a:extLst>
                </a:gridCol>
                <a:gridCol w="1114674">
                  <a:extLst>
                    <a:ext uri="{9D8B030D-6E8A-4147-A177-3AD203B41FA5}">
                      <a16:colId xmlns:a16="http://schemas.microsoft.com/office/drawing/2014/main" val="1944801026"/>
                    </a:ext>
                  </a:extLst>
                </a:gridCol>
              </a:tblGrid>
              <a:tr h="12543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Snow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Cover Area</a:t>
                      </a:r>
                      <a:endParaRPr lang="en-IN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Scale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(Mann-Kendall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p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Sen’s Slope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(%/year)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170327"/>
                  </a:ext>
                </a:extLst>
              </a:tr>
              <a:tr h="6224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2.80, 0.005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Decreasing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1426697"/>
                  </a:ext>
                </a:extLst>
              </a:tr>
              <a:tr h="6224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JJAS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2.52, 0.011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994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01450"/>
              </p:ext>
            </p:extLst>
          </p:nvPr>
        </p:nvGraphicFramePr>
        <p:xfrm>
          <a:off x="6618632" y="2788485"/>
          <a:ext cx="5573369" cy="3779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129">
                  <a:extLst>
                    <a:ext uri="{9D8B030D-6E8A-4147-A177-3AD203B41FA5}">
                      <a16:colId xmlns:a16="http://schemas.microsoft.com/office/drawing/2014/main" val="2620967835"/>
                    </a:ext>
                  </a:extLst>
                </a:gridCol>
                <a:gridCol w="1138129">
                  <a:extLst>
                    <a:ext uri="{9D8B030D-6E8A-4147-A177-3AD203B41FA5}">
                      <a16:colId xmlns:a16="http://schemas.microsoft.com/office/drawing/2014/main" val="1330606825"/>
                    </a:ext>
                  </a:extLst>
                </a:gridCol>
                <a:gridCol w="1138129">
                  <a:extLst>
                    <a:ext uri="{9D8B030D-6E8A-4147-A177-3AD203B41FA5}">
                      <a16:colId xmlns:a16="http://schemas.microsoft.com/office/drawing/2014/main" val="1967243969"/>
                    </a:ext>
                  </a:extLst>
                </a:gridCol>
                <a:gridCol w="1138129">
                  <a:extLst>
                    <a:ext uri="{9D8B030D-6E8A-4147-A177-3AD203B41FA5}">
                      <a16:colId xmlns:a16="http://schemas.microsoft.com/office/drawing/2014/main" val="1722063945"/>
                    </a:ext>
                  </a:extLst>
                </a:gridCol>
                <a:gridCol w="1020853">
                  <a:extLst>
                    <a:ext uri="{9D8B030D-6E8A-4147-A177-3AD203B41FA5}">
                      <a16:colId xmlns:a16="http://schemas.microsoft.com/office/drawing/2014/main" val="1346263203"/>
                    </a:ext>
                  </a:extLst>
                </a:gridCol>
              </a:tblGrid>
              <a:tr h="944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Snow</a:t>
                      </a:r>
                      <a:r>
                        <a:rPr lang="en-US" sz="20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Depth</a:t>
                      </a:r>
                      <a:endParaRPr lang="en-IN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Scale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 (Mann-Kendall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), p value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Sen’s Slope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(m/year)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382168"/>
                  </a:ext>
                </a:extLst>
              </a:tr>
              <a:tr h="944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NWH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Annual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2.90, 0.004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-0.007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Decreasing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242241"/>
                  </a:ext>
                </a:extLst>
              </a:tr>
              <a:tr h="944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JJAS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2.36, 0.018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Decreasing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0117689"/>
                  </a:ext>
                </a:extLst>
              </a:tr>
              <a:tr h="944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JJAS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2.29, 0.022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4183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69211"/>
              </p:ext>
            </p:extLst>
          </p:nvPr>
        </p:nvGraphicFramePr>
        <p:xfrm>
          <a:off x="62287" y="2464509"/>
          <a:ext cx="4473135" cy="1781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627">
                  <a:extLst>
                    <a:ext uri="{9D8B030D-6E8A-4147-A177-3AD203B41FA5}">
                      <a16:colId xmlns:a16="http://schemas.microsoft.com/office/drawing/2014/main" val="2684897911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2089804661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1772714573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199124179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2834674570"/>
                    </a:ext>
                  </a:extLst>
                </a:gridCol>
              </a:tblGrid>
              <a:tr h="9281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Snowfall</a:t>
                      </a:r>
                      <a:endParaRPr lang="en-IN" sz="16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Scale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(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Mann-Kendall),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p-value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Sen’s Slope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(mm/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yr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300692"/>
                  </a:ext>
                </a:extLst>
              </a:tr>
              <a:tr h="3935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NWH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2.32,</a:t>
                      </a:r>
                      <a:r>
                        <a:rPr lang="en-IN" sz="1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0.020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Decreasing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883189"/>
                  </a:ext>
                </a:extLst>
              </a:tr>
              <a:tr h="3712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JJAS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2.38, 0.016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95464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88470"/>
              </p:ext>
            </p:extLst>
          </p:nvPr>
        </p:nvGraphicFramePr>
        <p:xfrm>
          <a:off x="62287" y="616384"/>
          <a:ext cx="4473135" cy="1536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627">
                  <a:extLst>
                    <a:ext uri="{9D8B030D-6E8A-4147-A177-3AD203B41FA5}">
                      <a16:colId xmlns:a16="http://schemas.microsoft.com/office/drawing/2014/main" val="1433168649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1139957385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3470606402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3622747181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73898408"/>
                    </a:ext>
                  </a:extLst>
                </a:gridCol>
              </a:tblGrid>
              <a:tr h="5146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Temp.</a:t>
                      </a:r>
                      <a:endParaRPr lang="en-IN" sz="18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Scale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(Mann-Kendall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 value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Sen’s Slope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(°C/year)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2710502"/>
                  </a:ext>
                </a:extLst>
              </a:tr>
              <a:tr h="470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NWH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2.30, 0.021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968024"/>
                  </a:ext>
                </a:extLst>
              </a:tr>
              <a:tr h="2641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2.11, 0.035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5870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79758"/>
              </p:ext>
            </p:extLst>
          </p:nvPr>
        </p:nvGraphicFramePr>
        <p:xfrm>
          <a:off x="4644337" y="3366406"/>
          <a:ext cx="1865379" cy="1868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1793">
                  <a:extLst>
                    <a:ext uri="{9D8B030D-6E8A-4147-A177-3AD203B41FA5}">
                      <a16:colId xmlns:a16="http://schemas.microsoft.com/office/drawing/2014/main" val="3540794673"/>
                    </a:ext>
                  </a:extLst>
                </a:gridCol>
                <a:gridCol w="621793">
                  <a:extLst>
                    <a:ext uri="{9D8B030D-6E8A-4147-A177-3AD203B41FA5}">
                      <a16:colId xmlns:a16="http://schemas.microsoft.com/office/drawing/2014/main" val="277749161"/>
                    </a:ext>
                  </a:extLst>
                </a:gridCol>
                <a:gridCol w="621793">
                  <a:extLst>
                    <a:ext uri="{9D8B030D-6E8A-4147-A177-3AD203B41FA5}">
                      <a16:colId xmlns:a16="http://schemas.microsoft.com/office/drawing/2014/main" val="3175043348"/>
                    </a:ext>
                  </a:extLst>
                </a:gridCol>
              </a:tblGrid>
              <a:tr h="8506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SSHF</a:t>
                      </a:r>
                      <a:endParaRPr lang="en-IN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Scale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404125"/>
                  </a:ext>
                </a:extLst>
              </a:tr>
              <a:tr h="638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NWH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Annual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Decreasing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732085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JJAS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en-IN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469617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843659"/>
              </p:ext>
            </p:extLst>
          </p:nvPr>
        </p:nvGraphicFramePr>
        <p:xfrm>
          <a:off x="62287" y="4792698"/>
          <a:ext cx="4473135" cy="1655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627">
                  <a:extLst>
                    <a:ext uri="{9D8B030D-6E8A-4147-A177-3AD203B41FA5}">
                      <a16:colId xmlns:a16="http://schemas.microsoft.com/office/drawing/2014/main" val="4084154022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4207423645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4090302449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3084619211"/>
                    </a:ext>
                  </a:extLst>
                </a:gridCol>
                <a:gridCol w="894627">
                  <a:extLst>
                    <a:ext uri="{9D8B030D-6E8A-4147-A177-3AD203B41FA5}">
                      <a16:colId xmlns:a16="http://schemas.microsoft.com/office/drawing/2014/main" val="1775088875"/>
                    </a:ext>
                  </a:extLst>
                </a:gridCol>
              </a:tblGrid>
              <a:tr h="1106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</a:t>
                      </a:r>
                      <a:endParaRPr lang="en-IN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Scale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(Mann-Kendall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p value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Sen’s Slope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(J/m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784313"/>
                  </a:ext>
                </a:extLst>
              </a:tr>
              <a:tr h="5490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JJAS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en-IN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2.94, 0.003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33607.75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718546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6399" y="-398117"/>
            <a:ext cx="6094673" cy="13003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Climatic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ariables</a:t>
            </a:r>
            <a:r>
              <a:rPr lang="en-US" sz="4000" dirty="0"/>
              <a:t/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11" name="Rectangle 10"/>
          <p:cNvSpPr/>
          <p:nvPr/>
        </p:nvSpPr>
        <p:spPr>
          <a:xfrm>
            <a:off x="2421006" y="6448030"/>
            <a:ext cx="419762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algn="just">
              <a:spcAft>
                <a:spcPts val="0"/>
              </a:spcAft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Statistically Significant (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95%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spcAft>
                <a:spcPts val="0"/>
              </a:spcAft>
            </a:pPr>
            <a:endParaRPr lang="en-IN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DJFM(Winter) Sf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all 3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Areas (40 Years)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191102"/>
              </p:ext>
            </p:extLst>
          </p:nvPr>
        </p:nvGraphicFramePr>
        <p:xfrm>
          <a:off x="0" y="1690688"/>
          <a:ext cx="12192000" cy="6457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7690307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608068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67965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38892088"/>
                    </a:ext>
                  </a:extLst>
                </a:gridCol>
              </a:tblGrid>
              <a:tr h="10285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Himalayas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 Mean </a:t>
                      </a:r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mwe)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NWH</a:t>
                      </a:r>
                      <a:endParaRPr lang="en-IN" sz="3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</a:t>
                      </a:r>
                      <a:endParaRPr lang="en-IN" sz="3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IN" sz="3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2220960"/>
                  </a:ext>
                </a:extLst>
              </a:tr>
              <a:tr h="1554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0.0012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 smtClean="0">
                          <a:effectLst/>
                        </a:rPr>
                        <a:t>0.0007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 smtClean="0">
                          <a:effectLst/>
                        </a:rPr>
                        <a:t>0.00040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381682"/>
                  </a:ext>
                </a:extLst>
              </a:tr>
              <a:tr h="10297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DJFM</a:t>
                      </a:r>
                      <a:endParaRPr lang="en-IN" sz="3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0.0030</a:t>
                      </a:r>
                      <a:endParaRPr lang="en-IN" sz="3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IN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IN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36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0.0010</a:t>
                      </a:r>
                      <a:endParaRPr lang="en-IN" sz="3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IN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IN" sz="36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36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IN" sz="3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030643"/>
                  </a:ext>
                </a:extLst>
              </a:tr>
              <a:tr h="15545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JJAS</a:t>
                      </a:r>
                      <a:endParaRPr lang="en-IN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3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3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0.00017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3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19597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901780" y="1007165"/>
            <a:ext cx="3654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Yadav et al., 2012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2600" y="6385718"/>
            <a:ext cx="5479774" cy="944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76921"/>
              </p:ext>
            </p:extLst>
          </p:nvPr>
        </p:nvGraphicFramePr>
        <p:xfrm>
          <a:off x="0" y="1673225"/>
          <a:ext cx="12192000" cy="4279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692990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135861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852517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0149227"/>
                    </a:ext>
                  </a:extLst>
                </a:gridCol>
              </a:tblGrid>
              <a:tr h="11158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Himalayas</a:t>
                      </a:r>
                      <a:endParaRPr lang="en-IN" sz="28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SCA trends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NWH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WH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TH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676954"/>
                  </a:ext>
                </a:extLst>
              </a:tr>
              <a:tr h="11158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Annual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Decreasing</a:t>
                      </a:r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Nil</a:t>
                      </a: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800" dirty="0">
                          <a:effectLst/>
                        </a:rPr>
                        <a:t> 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No trend</a:t>
                      </a: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800">
                          <a:effectLst/>
                        </a:rPr>
                        <a:t> 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61805"/>
                  </a:ext>
                </a:extLst>
              </a:tr>
              <a:tr h="7453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DJFM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 trend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28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Nil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IN" sz="2800" dirty="0" smtClean="0">
                        <a:effectLst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800" dirty="0" smtClean="0">
                          <a:effectLst/>
                        </a:rPr>
                        <a:t>No </a:t>
                      </a:r>
                      <a:r>
                        <a:rPr lang="en-IN" sz="2800" dirty="0">
                          <a:effectLst/>
                        </a:rPr>
                        <a:t>trend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866873"/>
                  </a:ext>
                </a:extLst>
              </a:tr>
              <a:tr h="13028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JJAS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 smtClean="0">
                          <a:effectLst/>
                        </a:rPr>
                        <a:t>Decreasing</a:t>
                      </a:r>
                      <a:r>
                        <a:rPr lang="en-IN" sz="28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IN" sz="28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Nil</a:t>
                      </a: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800" dirty="0">
                          <a:effectLst/>
                        </a:rPr>
                        <a:t> 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 smtClean="0">
                          <a:effectLst/>
                        </a:rPr>
                        <a:t>No </a:t>
                      </a:r>
                      <a:r>
                        <a:rPr lang="en-IN" sz="2800" dirty="0">
                          <a:effectLst/>
                        </a:rPr>
                        <a:t>trend</a:t>
                      </a: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800" dirty="0">
                          <a:effectLst/>
                        </a:rPr>
                        <a:t> </a:t>
                      </a:r>
                      <a:endParaRPr lang="en-IN" sz="2800" dirty="0" smtClean="0">
                        <a:effectLst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58307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42900" y="517525"/>
            <a:ext cx="1116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SCA trends among regions of Study Area (40 Years)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8" y="212725"/>
            <a:ext cx="11527261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Correlation Plots :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Snowfall (Sf)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E:\Thesis - Project\WD &amp; Hindu Kush\Data\India\1. Spatial Maps\Intercorrelations\sca_sf\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" y="1137642"/>
            <a:ext cx="10727161" cy="59864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199980" y="212135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| Correlation (r)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SCA and Sf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40 years of monthly averaged data, square box – 2.1</a:t>
            </a:r>
            <a:r>
              <a:rPr lang="en-US" sz="2000" b="1" dirty="0">
                <a:solidFill>
                  <a:srgbClr val="4D515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°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2.1</a:t>
            </a:r>
            <a:r>
              <a:rPr lang="en-US" sz="2000" b="1" dirty="0">
                <a:solidFill>
                  <a:srgbClr val="4D515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°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99%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confidence.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56264" y="2056605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16164" y="1772868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NWH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02064" y="3616748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 rot="16200000">
            <a:off x="-514350" y="2894013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68551" y="6057700"/>
            <a:ext cx="28640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16102" y="2173895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0.7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107156" y="3160587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0.7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105691" y="2546882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-0.2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:\Thesis - Project\WD &amp; Hindu Kush\Data\India\1. Spatial Maps\Intercorrelations\SCA with t2m, ssr, str, sshf\t2m\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1930"/>
            <a:ext cx="11049000" cy="62394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096000" y="199916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4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|Correlation (r)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t2m and SCA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40 years of monthly averaged data, square box – 2.1</a:t>
            </a:r>
            <a:r>
              <a:rPr lang="en-US" sz="2000" b="1" dirty="0">
                <a:solidFill>
                  <a:srgbClr val="4D515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°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2.1</a:t>
            </a:r>
            <a:r>
              <a:rPr lang="en-US" sz="2000" b="1" dirty="0">
                <a:solidFill>
                  <a:srgbClr val="4D515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°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99%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confidence.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4839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Correlation Plots :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t2m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514350" y="2894013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24232" y="6147454"/>
            <a:ext cx="28640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6164" y="1772868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NWH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02064" y="3616748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656264" y="2056605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00229" y="2219839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-0.8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901468" y="3046930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-0.75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885533" y="2408475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-0.6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of 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t2m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7572"/>
              </p:ext>
            </p:extLst>
          </p:nvPr>
        </p:nvGraphicFramePr>
        <p:xfrm>
          <a:off x="166371" y="2909154"/>
          <a:ext cx="5140959" cy="2225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893">
                  <a:extLst>
                    <a:ext uri="{9D8B030D-6E8A-4147-A177-3AD203B41FA5}">
                      <a16:colId xmlns:a16="http://schemas.microsoft.com/office/drawing/2014/main" val="2164211361"/>
                    </a:ext>
                  </a:extLst>
                </a:gridCol>
                <a:gridCol w="1227232">
                  <a:extLst>
                    <a:ext uri="{9D8B030D-6E8A-4147-A177-3AD203B41FA5}">
                      <a16:colId xmlns:a16="http://schemas.microsoft.com/office/drawing/2014/main" val="3106265218"/>
                    </a:ext>
                  </a:extLst>
                </a:gridCol>
                <a:gridCol w="1217262">
                  <a:extLst>
                    <a:ext uri="{9D8B030D-6E8A-4147-A177-3AD203B41FA5}">
                      <a16:colId xmlns:a16="http://schemas.microsoft.com/office/drawing/2014/main" val="3243480594"/>
                    </a:ext>
                  </a:extLst>
                </a:gridCol>
                <a:gridCol w="1204572">
                  <a:extLst>
                    <a:ext uri="{9D8B030D-6E8A-4147-A177-3AD203B41FA5}">
                      <a16:colId xmlns:a16="http://schemas.microsoft.com/office/drawing/2014/main" val="1992062299"/>
                    </a:ext>
                  </a:extLst>
                </a:gridCol>
              </a:tblGrid>
              <a:tr h="7455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SCA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with</a:t>
                      </a:r>
                      <a:endParaRPr lang="en-IN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Annual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DJFM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JJAS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710860"/>
                  </a:ext>
                </a:extLst>
              </a:tr>
              <a:tr h="7399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T2m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 = -0.81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* 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p </a:t>
                      </a:r>
                      <a:r>
                        <a:rPr lang="en-US" sz="1600" dirty="0" smtClean="0">
                          <a:effectLst/>
                        </a:rPr>
                        <a:t>=2.5 </a:t>
                      </a:r>
                      <a:r>
                        <a:rPr lang="en-US" sz="1600" dirty="0">
                          <a:effectLst/>
                        </a:rPr>
                        <a:t>x 10</a:t>
                      </a:r>
                      <a:r>
                        <a:rPr lang="en-US" sz="1600" baseline="30000" dirty="0">
                          <a:effectLst/>
                        </a:rPr>
                        <a:t>-8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 = -0.33</a:t>
                      </a:r>
                      <a:r>
                        <a:rPr lang="en-IN" sz="1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 </a:t>
                      </a:r>
                      <a:r>
                        <a:rPr lang="en-IN" sz="1600" dirty="0">
                          <a:effectLst/>
                        </a:rPr>
                        <a:t>= 0.036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 = -0.73</a:t>
                      </a:r>
                      <a:r>
                        <a:rPr lang="en-IN" sz="1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 </a:t>
                      </a:r>
                      <a:r>
                        <a:rPr lang="en-IN" sz="1600" dirty="0">
                          <a:effectLst/>
                        </a:rPr>
                        <a:t>= 4.1 x 10</a:t>
                      </a:r>
                      <a:r>
                        <a:rPr lang="en-IN" sz="1600" baseline="30000" dirty="0">
                          <a:effectLst/>
                        </a:rPr>
                        <a:t>-7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438579"/>
                  </a:ext>
                </a:extLst>
              </a:tr>
              <a:tr h="7399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Sf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 =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0.78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 </a:t>
                      </a:r>
                      <a:r>
                        <a:rPr lang="en-US" sz="1600" dirty="0">
                          <a:effectLst/>
                        </a:rPr>
                        <a:t>= 2.1 x10</a:t>
                      </a:r>
                      <a:r>
                        <a:rPr lang="en-US" sz="1600" baseline="30000" dirty="0">
                          <a:effectLst/>
                        </a:rPr>
                        <a:t>-9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 = 0.19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p= </a:t>
                      </a:r>
                      <a:r>
                        <a:rPr lang="en-IN" sz="1600" dirty="0">
                          <a:effectLst/>
                        </a:rPr>
                        <a:t>0.22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 = 0.61</a:t>
                      </a:r>
                      <a:r>
                        <a:rPr lang="en-IN" sz="1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 </a:t>
                      </a:r>
                      <a:r>
                        <a:rPr lang="en-IN" sz="1600" dirty="0">
                          <a:effectLst/>
                        </a:rPr>
                        <a:t>=3.2 x 10</a:t>
                      </a:r>
                      <a:r>
                        <a:rPr lang="en-IN" sz="1600" baseline="30000" dirty="0">
                          <a:effectLst/>
                        </a:rPr>
                        <a:t>-5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88015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72348"/>
              </p:ext>
            </p:extLst>
          </p:nvPr>
        </p:nvGraphicFramePr>
        <p:xfrm>
          <a:off x="6974840" y="4485887"/>
          <a:ext cx="5054600" cy="2197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361559422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1582919445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417559926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458841961"/>
                    </a:ext>
                  </a:extLst>
                </a:gridCol>
              </a:tblGrid>
              <a:tr h="7376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SCA 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With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Annual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DJFM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JJAS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602958"/>
                  </a:ext>
                </a:extLst>
              </a:tr>
              <a:tr h="7297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T2m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</a:t>
                      </a:r>
                      <a:r>
                        <a:rPr lang="en-US" sz="1600" baseline="0" dirty="0" smtClean="0">
                          <a:effectLst/>
                        </a:rPr>
                        <a:t> =</a:t>
                      </a:r>
                      <a:r>
                        <a:rPr lang="en-US" sz="1600" dirty="0" smtClean="0">
                          <a:effectLst/>
                        </a:rPr>
                        <a:t>-0.82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1.2 x 10</a:t>
                      </a:r>
                      <a:r>
                        <a:rPr lang="en-US" sz="1600" baseline="30000" dirty="0">
                          <a:effectLst/>
                        </a:rPr>
                        <a:t>-8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 = -0.74</a:t>
                      </a:r>
                      <a:r>
                        <a:rPr lang="en-IN" sz="1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 </a:t>
                      </a:r>
                      <a:r>
                        <a:rPr lang="en-IN" sz="1600" dirty="0">
                          <a:effectLst/>
                        </a:rPr>
                        <a:t>= 3.4 x 10</a:t>
                      </a:r>
                      <a:r>
                        <a:rPr lang="en-IN" sz="1600" baseline="30000" dirty="0">
                          <a:effectLst/>
                        </a:rPr>
                        <a:t>-7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 = -0.63</a:t>
                      </a:r>
                      <a:r>
                        <a:rPr lang="en-IN" sz="1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 </a:t>
                      </a:r>
                      <a:r>
                        <a:rPr lang="en-IN" sz="1600" dirty="0">
                          <a:effectLst/>
                        </a:rPr>
                        <a:t>= 2 x 10</a:t>
                      </a:r>
                      <a:r>
                        <a:rPr lang="en-IN" sz="1600" baseline="30000" dirty="0">
                          <a:effectLst/>
                        </a:rPr>
                        <a:t>-5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850449"/>
                  </a:ext>
                </a:extLst>
              </a:tr>
              <a:tr h="7297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Sf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 = 0.56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2.5 x 10</a:t>
                      </a:r>
                      <a:r>
                        <a:rPr lang="en-US" sz="1600" baseline="30000" dirty="0">
                          <a:effectLst/>
                        </a:rPr>
                        <a:t>-4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 =0.57</a:t>
                      </a:r>
                      <a:r>
                        <a:rPr lang="en-IN" sz="1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 </a:t>
                      </a:r>
                      <a:r>
                        <a:rPr lang="en-IN" sz="1600" dirty="0">
                          <a:effectLst/>
                        </a:rPr>
                        <a:t>= 1.8 x 10</a:t>
                      </a:r>
                      <a:r>
                        <a:rPr lang="en-IN" sz="1600" baseline="30000" dirty="0">
                          <a:effectLst/>
                        </a:rPr>
                        <a:t>-4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 = 0.23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 </a:t>
                      </a:r>
                      <a:r>
                        <a:rPr lang="en-IN" sz="1600" dirty="0">
                          <a:effectLst/>
                        </a:rPr>
                        <a:t>= 0.13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48192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8656"/>
              </p:ext>
            </p:extLst>
          </p:nvPr>
        </p:nvGraphicFramePr>
        <p:xfrm>
          <a:off x="7230110" y="1860986"/>
          <a:ext cx="4925060" cy="200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265">
                  <a:extLst>
                    <a:ext uri="{9D8B030D-6E8A-4147-A177-3AD203B41FA5}">
                      <a16:colId xmlns:a16="http://schemas.microsoft.com/office/drawing/2014/main" val="3085438497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483417423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7270611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604035334"/>
                    </a:ext>
                  </a:extLst>
                </a:gridCol>
              </a:tblGrid>
              <a:tr h="6865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SCA 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With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Annual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DJFM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JJAS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513081"/>
                  </a:ext>
                </a:extLst>
              </a:tr>
              <a:tr h="660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T2m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 = -0.77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1.4 x 10</a:t>
                      </a:r>
                      <a:r>
                        <a:rPr lang="en-US" sz="1600" baseline="30000" dirty="0">
                          <a:effectLst/>
                        </a:rPr>
                        <a:t>-7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</a:t>
                      </a:r>
                      <a:r>
                        <a:rPr lang="en-IN" sz="1600" baseline="0" dirty="0" smtClean="0">
                          <a:effectLst/>
                        </a:rPr>
                        <a:t> = </a:t>
                      </a:r>
                      <a:r>
                        <a:rPr lang="en-IN" sz="1600" dirty="0" smtClean="0">
                          <a:effectLst/>
                        </a:rPr>
                        <a:t>-0.82</a:t>
                      </a:r>
                      <a:r>
                        <a:rPr lang="en-IN" sz="1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 </a:t>
                      </a:r>
                      <a:r>
                        <a:rPr lang="en-IN" sz="1600" dirty="0">
                          <a:effectLst/>
                        </a:rPr>
                        <a:t>= 1.2 x 10</a:t>
                      </a:r>
                      <a:r>
                        <a:rPr lang="en-IN" sz="1600" baseline="30000" dirty="0">
                          <a:effectLst/>
                        </a:rPr>
                        <a:t>-8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 = -0.61</a:t>
                      </a:r>
                      <a:r>
                        <a:rPr lang="en-IN" sz="1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 </a:t>
                      </a:r>
                      <a:r>
                        <a:rPr lang="en-IN" sz="1600" dirty="0">
                          <a:effectLst/>
                        </a:rPr>
                        <a:t>= 3.8 x 10</a:t>
                      </a:r>
                      <a:r>
                        <a:rPr lang="en-IN" sz="1600" baseline="30000" dirty="0">
                          <a:effectLst/>
                        </a:rPr>
                        <a:t>-5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079617"/>
                  </a:ext>
                </a:extLst>
              </a:tr>
              <a:tr h="660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Sf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 = 0.52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 </a:t>
                      </a:r>
                      <a:r>
                        <a:rPr lang="en-US" sz="1600" dirty="0">
                          <a:effectLst/>
                        </a:rPr>
                        <a:t>= 8.1 x 10</a:t>
                      </a:r>
                      <a:r>
                        <a:rPr lang="en-US" sz="1600" baseline="30000" dirty="0">
                          <a:effectLst/>
                        </a:rPr>
                        <a:t>-4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 = 0.88</a:t>
                      </a:r>
                      <a:r>
                        <a:rPr lang="en-IN" sz="1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 </a:t>
                      </a:r>
                      <a:r>
                        <a:rPr lang="en-IN" sz="1600" dirty="0">
                          <a:effectLst/>
                        </a:rPr>
                        <a:t>= 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effectLst/>
                        </a:rPr>
                        <a:t>r = 0.91</a:t>
                      </a:r>
                      <a:r>
                        <a:rPr lang="en-IN" sz="1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  <a:p>
                      <a:r>
                        <a:rPr lang="en-IN" sz="1600" dirty="0" smtClean="0">
                          <a:effectLst/>
                        </a:rPr>
                        <a:t>p </a:t>
                      </a:r>
                      <a:r>
                        <a:rPr lang="en-IN" sz="1600" dirty="0">
                          <a:effectLst/>
                        </a:rPr>
                        <a:t>= 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867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30770" y="1690688"/>
            <a:ext cx="6096000" cy="32797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ts val="12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endParaRPr lang="en-IN" sz="4000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74840" y="4176712"/>
            <a:ext cx="6096000" cy="48186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ts val="12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4000" b="1" dirty="0" smtClean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2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</a:t>
            </a:r>
            <a:endParaRPr lang="en-IN" sz="4000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720" y="2712321"/>
            <a:ext cx="6096000" cy="32797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ts val="12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NWH</a:t>
            </a:r>
            <a:endParaRPr lang="en-IN" sz="4000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040" y="5914638"/>
            <a:ext cx="4556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2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2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statistically significant</a:t>
            </a:r>
            <a:endParaRPr lang="en-IN" sz="3200" b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299" y="736678"/>
            <a:ext cx="5219701" cy="301458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Interpolant Plots for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NWH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region of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Scale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:\Thesis - Project\WD &amp; Hindu Kush\Data\India\1. Spatial Maps\correlation and trends plots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" y="-151131"/>
            <a:ext cx="6832601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Thesis - Project\WD &amp; Hindu Kush\Data\India\1. Spatial Maps\correlation and trends plots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7259"/>
            <a:ext cx="6972300" cy="282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:\Thesis - Project\WD &amp; Hindu Kush\Data\India\1. Spatial Maps\correlation and trends plots\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1262"/>
            <a:ext cx="6972300" cy="31004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 rot="16200000">
            <a:off x="-403383" y="112551"/>
            <a:ext cx="185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 (%)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16200000">
            <a:off x="-212746" y="2135178"/>
            <a:ext cx="14716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t2m (K)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 rot="16200000">
            <a:off x="-441666" y="4429463"/>
            <a:ext cx="19294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 (mwe)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78200" y="6056993"/>
            <a:ext cx="28640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8483038">
            <a:off x="3029188" y="188789"/>
            <a:ext cx="913919" cy="204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8483038">
            <a:off x="3238564" y="4602999"/>
            <a:ext cx="913919" cy="204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1702076">
            <a:off x="2367010" y="2156399"/>
            <a:ext cx="913919" cy="204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112000" y="3375319"/>
            <a:ext cx="5219701" cy="3014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year 1995</a:t>
            </a:r>
            <a:endParaRPr lang="en-IN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65273" y="0"/>
            <a:ext cx="312927" cy="6389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Goals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Efforts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94659"/>
              </p:ext>
            </p:extLst>
          </p:nvPr>
        </p:nvGraphicFramePr>
        <p:xfrm>
          <a:off x="7873999" y="-39757"/>
          <a:ext cx="4318001" cy="1886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0420">
                  <a:extLst>
                    <a:ext uri="{9D8B030D-6E8A-4147-A177-3AD203B41FA5}">
                      <a16:colId xmlns:a16="http://schemas.microsoft.com/office/drawing/2014/main" val="3373585410"/>
                    </a:ext>
                  </a:extLst>
                </a:gridCol>
                <a:gridCol w="1221891">
                  <a:extLst>
                    <a:ext uri="{9D8B030D-6E8A-4147-A177-3AD203B41FA5}">
                      <a16:colId xmlns:a16="http://schemas.microsoft.com/office/drawing/2014/main" val="2331582044"/>
                    </a:ext>
                  </a:extLst>
                </a:gridCol>
                <a:gridCol w="1046557">
                  <a:extLst>
                    <a:ext uri="{9D8B030D-6E8A-4147-A177-3AD203B41FA5}">
                      <a16:colId xmlns:a16="http://schemas.microsoft.com/office/drawing/2014/main" val="3113570213"/>
                    </a:ext>
                  </a:extLst>
                </a:gridCol>
                <a:gridCol w="1029133">
                  <a:extLst>
                    <a:ext uri="{9D8B030D-6E8A-4147-A177-3AD203B41FA5}">
                      <a16:colId xmlns:a16="http://schemas.microsoft.com/office/drawing/2014/main" val="2265851824"/>
                    </a:ext>
                  </a:extLst>
                </a:gridCol>
              </a:tblGrid>
              <a:tr h="628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good the fit is?: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good fit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097347"/>
                  </a:ext>
                </a:extLst>
              </a:tr>
              <a:tr h="628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R-square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Adjusted R square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932233"/>
                  </a:ext>
                </a:extLst>
              </a:tr>
              <a:tr h="628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0.5106</a:t>
                      </a:r>
                      <a:endParaRPr lang="en-IN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0.1914</a:t>
                      </a:r>
                      <a:endParaRPr lang="en-IN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0.000752</a:t>
                      </a:r>
                      <a:endParaRPr lang="en-IN" sz="3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en-US" sz="20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</a:t>
                      </a:r>
                      <a:r>
                        <a:rPr lang="en-US" sz="2000" b="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IN" sz="3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53707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734299" y="6271039"/>
            <a:ext cx="4597400" cy="42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2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2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Temporal : 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DJFM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(Winter), Region : 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NWH</a:t>
            </a:r>
            <a:endParaRPr lang="en-IN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973311"/>
            <a:ext cx="878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0"/>
              </a:spcAft>
            </a:pP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Equation : f(x) =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a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Cos(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wx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+ b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Sin(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wx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+ ….. + a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Cos(7wx) + b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Sin(7wx)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, where a</a:t>
            </a:r>
            <a:r>
              <a:rPr lang="en-US" sz="24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b</a:t>
            </a:r>
            <a:r>
              <a:rPr lang="en-US" sz="24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…., a</a:t>
            </a:r>
            <a:r>
              <a:rPr lang="en-US" sz="24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b</a:t>
            </a:r>
            <a:r>
              <a:rPr lang="en-US" sz="24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&amp; w are coefficients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Content Placeholder 10" descr="E:\Thesis - Project\WD &amp; Hindu Kush\Data\India\2. DA\Seasonal DJFM, JJAS, Annual Stacking\Trends\2. Snowfall\Snowfall_NWH_djf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1504756"/>
            <a:ext cx="11461750" cy="44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812930" y="5145531"/>
            <a:ext cx="28640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 rot="16200000">
            <a:off x="60979" y="2388297"/>
            <a:ext cx="30926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Snowfall (mwe)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24783" y="5824763"/>
            <a:ext cx="3137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0"/>
              </a:spcAft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Fourier Fit, 7 terms</a:t>
            </a:r>
          </a:p>
        </p:txBody>
      </p:sp>
    </p:spTree>
    <p:extLst>
      <p:ext uri="{BB962C8B-B14F-4D97-AF65-F5344CB8AC3E}">
        <p14:creationId xmlns:p14="http://schemas.microsoft.com/office/powerpoint/2010/main" val="15722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Efforts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27012"/>
              </p:ext>
            </p:extLst>
          </p:nvPr>
        </p:nvGraphicFramePr>
        <p:xfrm>
          <a:off x="7873999" y="-39757"/>
          <a:ext cx="4318001" cy="1886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0420">
                  <a:extLst>
                    <a:ext uri="{9D8B030D-6E8A-4147-A177-3AD203B41FA5}">
                      <a16:colId xmlns:a16="http://schemas.microsoft.com/office/drawing/2014/main" val="3373585410"/>
                    </a:ext>
                  </a:extLst>
                </a:gridCol>
                <a:gridCol w="1221891">
                  <a:extLst>
                    <a:ext uri="{9D8B030D-6E8A-4147-A177-3AD203B41FA5}">
                      <a16:colId xmlns:a16="http://schemas.microsoft.com/office/drawing/2014/main" val="2331582044"/>
                    </a:ext>
                  </a:extLst>
                </a:gridCol>
                <a:gridCol w="1046557">
                  <a:extLst>
                    <a:ext uri="{9D8B030D-6E8A-4147-A177-3AD203B41FA5}">
                      <a16:colId xmlns:a16="http://schemas.microsoft.com/office/drawing/2014/main" val="3113570213"/>
                    </a:ext>
                  </a:extLst>
                </a:gridCol>
                <a:gridCol w="1029133">
                  <a:extLst>
                    <a:ext uri="{9D8B030D-6E8A-4147-A177-3AD203B41FA5}">
                      <a16:colId xmlns:a16="http://schemas.microsoft.com/office/drawing/2014/main" val="2265851824"/>
                    </a:ext>
                  </a:extLst>
                </a:gridCol>
              </a:tblGrid>
              <a:tr h="628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good the fit is?: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good fit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097347"/>
                  </a:ext>
                </a:extLst>
              </a:tr>
              <a:tr h="628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R-square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Adjusted R square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932233"/>
                  </a:ext>
                </a:extLst>
              </a:tr>
              <a:tr h="628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0.6247</a:t>
                      </a:r>
                      <a:endParaRPr lang="en-IN" sz="3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0.6146</a:t>
                      </a:r>
                      <a:endParaRPr lang="en-IN" sz="3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3.416</a:t>
                      </a:r>
                      <a:endParaRPr lang="en-IN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431.5</a:t>
                      </a:r>
                      <a:endParaRPr lang="en-IN" sz="3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53707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734299" y="6271039"/>
            <a:ext cx="4597400" cy="42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2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2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Temporal : 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Region : 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NWH</a:t>
            </a:r>
            <a:endParaRPr lang="en-IN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27003"/>
            <a:ext cx="77342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0"/>
              </a:spcAft>
            </a:pP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Equation :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f(x) = p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+ p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pPr marL="228600">
              <a:spcAft>
                <a:spcPts val="0"/>
              </a:spcAft>
            </a:pP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where p</a:t>
            </a:r>
            <a:r>
              <a:rPr lang="en-US" sz="24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&amp; p</a:t>
            </a:r>
            <a:r>
              <a:rPr lang="en-US" sz="24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are coefficients, p</a:t>
            </a:r>
            <a:r>
              <a:rPr lang="en-US" sz="24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1.07 x 10</a:t>
            </a:r>
            <a:r>
              <a:rPr lang="en-US" sz="2400" baseline="30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&amp; p</a:t>
            </a:r>
            <a:r>
              <a:rPr lang="en-US" sz="24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40.69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Content Placeholder 3" descr="E:\Thesis - Project\WD &amp; Hindu Kush\Data\India\2. DA\Seasonal DJFM, JJAS, Annual Stacking\Inter-correlations\sca_sf\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0" y="1542673"/>
            <a:ext cx="11467810" cy="4297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"/>
          <p:cNvSpPr txBox="1">
            <a:spLocks/>
          </p:cNvSpPr>
          <p:nvPr/>
        </p:nvSpPr>
        <p:spPr>
          <a:xfrm rot="16200000">
            <a:off x="-523083" y="2610336"/>
            <a:ext cx="43434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 Cover Area (%)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168900" y="5116938"/>
            <a:ext cx="4635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Snowfall (mwe)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34299" y="5824763"/>
            <a:ext cx="3619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0"/>
              </a:spcAft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Linear Fit, 2 coefficients</a:t>
            </a:r>
          </a:p>
        </p:txBody>
      </p:sp>
    </p:spTree>
    <p:extLst>
      <p:ext uri="{BB962C8B-B14F-4D97-AF65-F5344CB8AC3E}">
        <p14:creationId xmlns:p14="http://schemas.microsoft.com/office/powerpoint/2010/main" val="7519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of inter correlation between SCA &amp; climatic parameters exists - SCA with surface temperature &amp; snowfall at multi-spatial temporal our 3 study regions.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fit by regression, is mostly Fourier for Sf, SCA &amp; t2m with temporal scale and mostly linear for SCA with Sf &amp; SCA with t2m.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486"/>
            <a:ext cx="12192000" cy="4448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2"/>
            <a:ext cx="12192000" cy="24094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492" y="1648453"/>
            <a:ext cx="2210508" cy="1522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975" y="2431689"/>
            <a:ext cx="3295650" cy="62865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551352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to  Professor Prasanta Sanyal Sir &amp; Bibhasvata Dasgupta</a:t>
            </a:r>
            <a:b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Asiya &amp; Sarthak (Special Mention)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604498"/>
            <a:ext cx="10515600" cy="360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Geo-Science</a:t>
            </a:r>
          </a:p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Science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6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   </a:t>
            </a:r>
          </a:p>
        </p:txBody>
      </p:sp>
      <p:pic>
        <p:nvPicPr>
          <p:cNvPr id="1026" name="Picture 2" descr="https://lh3.googleusercontent.com/OYtpcIkHw1zcGOza0kZw2b5IPSr3xZqNnbIFQeqfGIIEEQ9JQUPC1L9iDO-h1onYQQLBsP5z-aSl2Zc8zakINDeGi6c74JQMwQ28ajYF046aYJhnfGcTGhzUKZ5l6OmmM-1-5u-_e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0"/>
            <a:ext cx="10604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6200000">
            <a:off x="-2503580" y="26672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DJFM Dominated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8495196" y="29514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JJAS Dominated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68400" y="825500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606800" y="67469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1263650" y="2476500"/>
            <a:ext cx="1905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2971800" y="1799431"/>
            <a:ext cx="1905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333750" y="2794000"/>
            <a:ext cx="1905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165600" y="1535510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797300" y="2336800"/>
            <a:ext cx="1905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4483100" y="2183606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128014" y="1799431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5064514" y="2794794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4848614" y="3429000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5527777" y="3289300"/>
            <a:ext cx="1905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5432527" y="42863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5981700" y="1465660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7541017" y="1916113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7680717" y="874712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9779781" y="2124868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8287532" y="2266950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6289573" y="3205956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540296" y="3931444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4446393" y="5651500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7795017" y="3860800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7826767" y="5359400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9551181" y="4204494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041129" y="3219450"/>
            <a:ext cx="1905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-25921" y="-121067"/>
            <a:ext cx="30927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4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GB" sz="4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2754" y="2055813"/>
            <a:ext cx="1905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11802643" y="2316163"/>
            <a:ext cx="148632" cy="208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5565262" y="5932329"/>
            <a:ext cx="601295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 </a:t>
            </a:r>
            <a:r>
              <a:rPr lang="en-GB" sz="2400" dirty="0">
                <a:solidFill>
                  <a:schemeClr val="accent2"/>
                </a:solidFill>
              </a:rPr>
              <a:t>IAEA Precipitation Dataset for Southeast Asia (Decadal Average)  </a:t>
            </a:r>
          </a:p>
          <a:p>
            <a:r>
              <a:rPr lang="en-GB" dirty="0">
                <a:solidFill>
                  <a:schemeClr val="accent2"/>
                </a:solidFill>
              </a:rPr>
              <a:t/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/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3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55776"/>
            <a:ext cx="3013870" cy="359092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5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NWH, WH &amp;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MATLAB of the ERA-5 dataset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subcontinent 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pic>
        <p:nvPicPr>
          <p:cNvPr id="5" name="Content Placeholder 4" descr="E:\Thesis - Project\WD &amp; Hindu Kush\Data\India\1. Spatial Maps\correlation and trends plots\1. t2m\z_t2m_9b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7834"/>
            <a:ext cx="9296400" cy="53880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 rot="16200000">
            <a:off x="2400302" y="2967039"/>
            <a:ext cx="2552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7700" y="1690688"/>
            <a:ext cx="3276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NWH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905750" y="2298699"/>
            <a:ext cx="3276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76900" y="3577431"/>
            <a:ext cx="3276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11900" y="5659437"/>
            <a:ext cx="2844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83067" y="472281"/>
            <a:ext cx="28086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I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° x 2.1</a:t>
            </a: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p:sp>
        <p:nvSpPr>
          <p:cNvPr id="13" name="Right Arrow 12"/>
          <p:cNvSpPr/>
          <p:nvPr/>
        </p:nvSpPr>
        <p:spPr>
          <a:xfrm rot="8564577">
            <a:off x="6255661" y="1696356"/>
            <a:ext cx="1422400" cy="29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4623144">
            <a:off x="7020908" y="1900662"/>
            <a:ext cx="1251354" cy="244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7031232">
            <a:off x="6178626" y="2121364"/>
            <a:ext cx="1820253" cy="296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036667" y="1326234"/>
            <a:ext cx="546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3942228" y="1816880"/>
            <a:ext cx="794413" cy="148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4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factors of snow cover area (SCA) w.r.t climate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for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HKH region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SCA trends among regions of Study Area.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of climatic parameters among them &amp; with temporal scale.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Monthly Reanalysis ERA5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90122"/>
              </p:ext>
            </p:extLst>
          </p:nvPr>
        </p:nvGraphicFramePr>
        <p:xfrm>
          <a:off x="838200" y="1825621"/>
          <a:ext cx="10515600" cy="4041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728270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29300041"/>
                    </a:ext>
                  </a:extLst>
                </a:gridCol>
              </a:tblGrid>
              <a:tr h="70586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Gridded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57977"/>
                  </a:ext>
                </a:extLst>
              </a:tr>
              <a:tr h="70586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Horizontal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Coverage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00311"/>
                  </a:ext>
                </a:extLst>
              </a:tr>
              <a:tr h="121833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Horizontal Resolution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Reanalysis: 0.25° x 0.25° </a:t>
                      </a:r>
                      <a:r>
                        <a:rPr lang="en-IN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≈ (0.25</a:t>
                      </a:r>
                      <a:r>
                        <a:rPr lang="en-GB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 </a:t>
                      </a:r>
                      <a:r>
                        <a:rPr lang="en-IN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≈</a:t>
                      </a:r>
                      <a:r>
                        <a:rPr lang="en-IN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27.75 km) </a:t>
                      </a:r>
                      <a:r>
                        <a:rPr lang="en-GB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(atmosphere)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02899"/>
                  </a:ext>
                </a:extLst>
              </a:tr>
              <a:tr h="705861">
                <a:tc>
                  <a:txBody>
                    <a:bodyPr/>
                    <a:lstStyle/>
                    <a:p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coverage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1979-2018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99406"/>
                  </a:ext>
                </a:extLst>
              </a:tr>
              <a:tr h="705861">
                <a:tc>
                  <a:txBody>
                    <a:bodyPr/>
                    <a:lstStyle/>
                    <a:p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resolution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75068"/>
                  </a:ext>
                </a:extLst>
              </a:tr>
            </a:tbl>
          </a:graphicData>
        </a:graphic>
      </p:graphicFrame>
      <p:pic>
        <p:nvPicPr>
          <p:cNvPr id="1026" name="Picture 2" descr="ecmwf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631" y="561179"/>
            <a:ext cx="2714116" cy="6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Meteorological Variables: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Snowfall 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(mm of we) -Sf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 </a:t>
            </a:r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 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(%) - SCA</a:t>
            </a:r>
          </a:p>
          <a:p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 Depth (m) - SDE</a:t>
            </a:r>
          </a:p>
          <a:p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</a:t>
            </a:r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 – t2m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</a:t>
            </a:r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sensible heat flux 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(J/m</a:t>
            </a:r>
            <a:r>
              <a:rPr lang="en-IN" sz="3600" baseline="30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SSHF</a:t>
            </a:r>
          </a:p>
          <a:p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</a:t>
            </a:r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thermal radiation 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(J/m</a:t>
            </a:r>
            <a:r>
              <a:rPr lang="en-IN" sz="3600" baseline="30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- STR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Methods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Kendall Tau’s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Mann-Kendall Test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Sen’s Slope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Trend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&amp; Pearson’s Correlation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&amp; Platform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3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8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Kendall tau’s test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Z&gt;0, increasing trend exists and vice versa.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(0-1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 Kendall Test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Z&gt;0, increasing trend exists and also gives absolute trend. (Z value)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[Sen et al.,  1968]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𝛽&gt;0, upward trend exists and also gives slope of the trend. (𝛽-value)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Trend Analysis (ITA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[Sen et al.,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 trend slope, data points – lies below y=x, monotonically decreasing and vice versa, also differentiate between low and high magnitude of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&amp; Pearson’s Correlation Method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checks for linearity &amp; spearman for non-linearity.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23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10117</TotalTime>
  <Words>1516</Words>
  <Application>Microsoft Office PowerPoint</Application>
  <PresentationFormat>Widescreen</PresentationFormat>
  <Paragraphs>415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Climate Dynamics of Western-Central Hindu Kush Himalayas </vt:lpstr>
      <vt:lpstr>Contents:</vt:lpstr>
      <vt:lpstr>PowerPoint Presentation</vt:lpstr>
      <vt:lpstr>Study Area</vt:lpstr>
      <vt:lpstr>Objectives:</vt:lpstr>
      <vt:lpstr>Dataset: Monthly Reanalysis ERA5</vt:lpstr>
      <vt:lpstr>Meteorological Variables:</vt:lpstr>
      <vt:lpstr>Methodology :</vt:lpstr>
      <vt:lpstr> Statistical Analysis Methods: </vt:lpstr>
      <vt:lpstr>Procedure &amp; Platform</vt:lpstr>
      <vt:lpstr>Results</vt:lpstr>
      <vt:lpstr>Spatial Trend Plot of Snowfall</vt:lpstr>
      <vt:lpstr> Trend Analysis of Climatic Variables </vt:lpstr>
      <vt:lpstr>Analyzing Mean DJFM(Winter) Sf of all 3 Study Areas (40 Years)</vt:lpstr>
      <vt:lpstr>*Statistically significant </vt:lpstr>
      <vt:lpstr>Spatial Correlation Plots : SCA &amp; Snowfall (Sf)</vt:lpstr>
      <vt:lpstr>PowerPoint Presentation</vt:lpstr>
      <vt:lpstr>Association of  SCA with Sf &amp; t2m</vt:lpstr>
      <vt:lpstr>Interpolant Plots for SCA, t2m and Sf for NWH region of Annual Scale</vt:lpstr>
      <vt:lpstr>Modelling Efforts</vt:lpstr>
      <vt:lpstr>Modelling Efforts</vt:lpstr>
      <vt:lpstr>Conclusion</vt:lpstr>
      <vt:lpstr>Thanks to  Professor Prasanta Sanyal Sir &amp; Bibhasvata Dasgupta Asiya &amp; Sarthak (Special Mention)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- </dc:title>
  <dc:creator>Aasa Deep Singh</dc:creator>
  <cp:lastModifiedBy>Aasa Deep Singh</cp:lastModifiedBy>
  <cp:revision>331</cp:revision>
  <dcterms:created xsi:type="dcterms:W3CDTF">2021-01-28T10:47:33Z</dcterms:created>
  <dcterms:modified xsi:type="dcterms:W3CDTF">2021-07-28T21:19:41Z</dcterms:modified>
</cp:coreProperties>
</file>