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256" r:id="rId2"/>
    <p:sldId id="428" r:id="rId3"/>
    <p:sldId id="429" r:id="rId4"/>
    <p:sldId id="432" r:id="rId5"/>
    <p:sldId id="430" r:id="rId6"/>
    <p:sldId id="431" r:id="rId7"/>
    <p:sldId id="433" r:id="rId8"/>
    <p:sldId id="434" r:id="rId9"/>
    <p:sldId id="435" r:id="rId10"/>
    <p:sldId id="436" r:id="rId11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95" autoAdjust="0"/>
    <p:restoredTop sz="94660"/>
  </p:normalViewPr>
  <p:slideViewPr>
    <p:cSldViewPr snapToGrid="0">
      <p:cViewPr>
        <p:scale>
          <a:sx n="75" d="100"/>
          <a:sy n="75" d="100"/>
        </p:scale>
        <p:origin x="-2272" y="-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142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2115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89563" y="0"/>
            <a:ext cx="42291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21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89563" y="6948488"/>
            <a:ext cx="42291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fld id="{5482E0ED-67E4-E847-BAD9-A390BFFE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67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1950" y="0"/>
            <a:ext cx="415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525" y="3475038"/>
            <a:ext cx="7042150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5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1950" y="6948488"/>
            <a:ext cx="415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A6DC0E21-0E90-084F-B7EC-84A011FDBB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194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charset="0"/>
              <a:buNone/>
              <a:defRPr>
                <a:latin typeface="Arial Black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ADA2C643-DA7F-E64F-942F-A23675539453}" type="datetime1">
              <a:rPr lang="en-US"/>
              <a:pPr/>
              <a:t>8/31/16</a:t>
            </a:fld>
            <a:endParaRPr lang="en-US"/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/>
              <a:t>©2004-5 Dickerson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455B25DE-744D-304D-8A2A-47E0700CFDF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76135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9171E6-C501-1649-BD21-95B75BA56571}" type="datetime1">
              <a:rPr lang="en-US"/>
              <a:pPr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©2004-5 Dickerson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D70F75-25CF-524F-9ABC-22BC8E62D7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2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447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817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925CD5-B479-3446-8F74-41932BCA8A8F}" type="datetime1">
              <a:rPr lang="en-US"/>
              <a:pPr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©2004-5 Dickerson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3D54A2-0B65-274B-835C-AC06E17AB4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70C872-6BD5-5247-A3A6-CEEC0CF32A16}" type="datetime1">
              <a:rPr lang="en-US"/>
              <a:pPr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©2004-5 Dickerson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FF17C1-2B2B-834B-9354-DA0B9E054A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4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32D446-1B5A-4146-9C39-A0DF94508562}" type="datetime1">
              <a:rPr lang="en-US"/>
              <a:pPr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©2004-5 Dickerson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7D5BB-FFCA-B149-AE62-AFDD8C1E69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2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38100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38100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7ECC23-D89F-1D46-AB76-26A07C27BC47}" type="datetime1">
              <a:rPr lang="en-US"/>
              <a:pPr/>
              <a:t>8/31/16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©2004-5 Dickerson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CBF638-5730-9846-A63B-76DA3D3DCA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8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C46181-CC9F-2047-B122-75DE36266913}" type="datetime1">
              <a:rPr lang="en-US"/>
              <a:pPr/>
              <a:t>8/31/16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©2004-5 Dickerson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4BFA6-6C8E-EB43-B62B-280BB85349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9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2ED975-2765-F247-88CA-D4E58695D57D}" type="datetime1">
              <a:rPr lang="en-US"/>
              <a:pPr/>
              <a:t>8/31/16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©2004-5 Dickerson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6D247-1E5E-9F43-B02E-F9830BDB83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2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685852-C4FF-3B48-9D1E-B9329D6B44C0}" type="datetime1">
              <a:rPr lang="en-US"/>
              <a:pPr/>
              <a:t>8/31/16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©2004-5 Dickerson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7B982A-4675-7442-9DBD-9A9F8A06B1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6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A4D164-0EE5-5D47-B1F0-DD7F7037798C}" type="datetime1">
              <a:rPr lang="en-US"/>
              <a:pPr/>
              <a:t>8/31/16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©2004-5 Dickerson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9AFAD-6A60-7C48-AE8B-BDB7F2E783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BD6013-4386-1F47-B75C-0F783DE7A97A}" type="datetime1">
              <a:rPr lang="en-US"/>
              <a:pPr/>
              <a:t>8/31/16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©2004-5 Dickerson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241A7-843A-AF4E-AE24-D2B6CCD159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4102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7510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38100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510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fld id="{4C9DC8FF-145C-FD4C-B479-8693CB81CCE1}" type="datetime1">
              <a:rPr lang="en-US"/>
              <a:pPr/>
              <a:t>8/31/16</a:t>
            </a:fld>
            <a:endParaRPr lang="en-US"/>
          </a:p>
        </p:txBody>
      </p:sp>
      <p:sp>
        <p:nvSpPr>
          <p:cNvPr id="17510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©2004-5 Dickerson</a:t>
            </a:r>
          </a:p>
        </p:txBody>
      </p:sp>
      <p:sp>
        <p:nvSpPr>
          <p:cNvPr id="1751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fld id="{57810C9C-EDD4-DE44-89E3-1EB1321247D2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75111" name="Picture 1031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0292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media" Target="file://localhost/Users/julied/Dropbox/Courses/ee224/Fall_2016_EE224/Labs/Lab%203/KILLER_W.wav" TargetMode="External"/><Relationship Id="rId4" Type="http://schemas.openxmlformats.org/officeDocument/2006/relationships/audio" Target="file://localhost/Users/julied/Dropbox/Courses/ee224/Fall_2016_EE224/Labs/Lab%203/KILLER_W.wav" TargetMode="External"/><Relationship Id="rId5" Type="http://schemas.openxmlformats.org/officeDocument/2006/relationships/slideLayout" Target="../slideLayouts/slideLayout2.xml"/><Relationship Id="rId6" Type="http://schemas.openxmlformats.org/officeDocument/2006/relationships/hyperlink" Target="http://www.bio.bris.ac.uk/research/bats/calls/" TargetMode="External"/><Relationship Id="rId7" Type="http://schemas.openxmlformats.org/officeDocument/2006/relationships/image" Target="../media/image5.png"/><Relationship Id="rId1" Type="http://schemas.microsoft.com/office/2007/relationships/media" Target="file://localhost/Users/julied/Dropbox/Courses/ee224/Fall_2016_EE224/Labs/Lab%203/barbbarb.wav" TargetMode="External"/><Relationship Id="rId2" Type="http://schemas.openxmlformats.org/officeDocument/2006/relationships/audio" Target="file://localhost/Users/julied/Dropbox/Courses/ee224/Fall_2016_EE224/Labs/Lab%203/barbbarb.wav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microsoft.com/office/2007/relationships/media" Target="file://localhost/Users/julied/Dropbox/Courses/ee224/Fall_2016_EE224/Labs/Lab%203/chirp.wav" TargetMode="External"/><Relationship Id="rId2" Type="http://schemas.openxmlformats.org/officeDocument/2006/relationships/audio" Target="file://localhost/Users/julied/Dropbox/Courses/ee224/Fall_2016_EE224/Labs/Lab%203/chirp.wav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1" Type="http://schemas.microsoft.com/office/2007/relationships/media" Target="file://localhost/Users/julied/Dropbox/Courses/ee224/Fall_2016_EE224/Labs/Lab%203/chirp.wav" TargetMode="External"/><Relationship Id="rId2" Type="http://schemas.openxmlformats.org/officeDocument/2006/relationships/audio" Target="file://localhost/Users/julied/Dropbox/Courses/ee224/Fall_2016_EE224/Labs/Lab%203/chirp.wav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2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1" Type="http://schemas.microsoft.com/office/2007/relationships/media" Target="file://localhost/Users/julied/Dropbox/Courses/ee224/Fall_2016_EE224/Labs/Lab%203/sinvarnoalias.wav" TargetMode="External"/><Relationship Id="rId2" Type="http://schemas.openxmlformats.org/officeDocument/2006/relationships/audio" Target="file://localhost/Users/julied/Dropbox/Courses/ee224/Fall_2016_EE224/Labs/Lab%203/sinvarnoalias.wa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A63EED98-C0D7-0C40-B427-D78E6B53CA73}" type="datetime1">
              <a:rPr lang="en-US"/>
              <a:pPr/>
              <a:t>8/31/16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©2004-5 Dickerson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6ED7980C-FDF6-B94F-A19B-57A51726C7C4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EE224 Signals and Systems I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409950"/>
            <a:ext cx="6400800" cy="1771650"/>
          </a:xfrm>
        </p:spPr>
        <p:txBody>
          <a:bodyPr/>
          <a:lstStyle/>
          <a:p>
            <a:r>
              <a:rPr lang="en-US"/>
              <a:t>Lab 3</a:t>
            </a:r>
          </a:p>
          <a:p>
            <a:r>
              <a:rPr lang="en-US"/>
              <a:t>Signals with Time-Varying Frequency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A5-E3A2-4147-B6C1-A006E88727E3}" type="datetime1">
              <a:rPr lang="en-US"/>
              <a:pPr/>
              <a:t>8/31/16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©2004-5 Dickerson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F9E8-0CBD-ED49-8A70-F6D4A46845B6}" type="slidenum">
              <a:rPr lang="en-US"/>
              <a:pPr/>
              <a:t>10</a:t>
            </a:fld>
            <a:endParaRPr lang="en-US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Chirps 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Interesting chirps occur in nature</a:t>
            </a:r>
          </a:p>
          <a:p>
            <a:pPr lvl="1"/>
            <a:r>
              <a:rPr lang="en-US" dirty="0"/>
              <a:t>Bats use chirp for echolocation</a:t>
            </a:r>
          </a:p>
          <a:p>
            <a:pPr lvl="1"/>
            <a:r>
              <a:rPr lang="en-US" dirty="0">
                <a:hlinkClick r:id="rId6"/>
              </a:rPr>
              <a:t>http://www.bio.bris.ac.uk/research/bats/calls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batdetective.org</a:t>
            </a:r>
            <a:r>
              <a:rPr lang="en-US" dirty="0" smtClean="0"/>
              <a:t> for spectrograms and sample signals- you can help identify!</a:t>
            </a:r>
            <a:endParaRPr lang="en-US" dirty="0"/>
          </a:p>
          <a:p>
            <a:pPr lvl="1"/>
            <a:r>
              <a:rPr lang="en-US" dirty="0"/>
              <a:t>Dolphins and Killer Whales for communication and echolocation</a:t>
            </a:r>
          </a:p>
          <a:p>
            <a:r>
              <a:rPr lang="en-US" dirty="0"/>
              <a:t>Radar systems use chirp for more precise distance estimation</a:t>
            </a:r>
          </a:p>
          <a:p>
            <a:endParaRPr lang="en-US" dirty="0"/>
          </a:p>
        </p:txBody>
      </p:sp>
      <p:pic>
        <p:nvPicPr>
          <p:cNvPr id="212998" name="barbbarb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762000"/>
            <a:ext cx="495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999" name="KILLER_W.wav">
            <a:hlinkClick r:id="" action="ppaction://media"/>
          </p:cNvPr>
          <p:cNvPicPr>
            <a:picLocks noRot="1" noChangeAspect="1" noChangeArrowheads="1"/>
          </p:cNvPicPr>
          <p:nvPr>
            <a:audioFile r:link="rId4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533" y="3526367"/>
            <a:ext cx="495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29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85" fill="hold"/>
                                        <p:tgtEl>
                                          <p:spTgt spid="21299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2998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2998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129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1385" fill="hold"/>
                                        <p:tgtEl>
                                          <p:spTgt spid="2129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2999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2999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9B0F-B763-E146-AF8C-466D4BAD6C3A}" type="datetime1">
              <a:rPr lang="en-US"/>
              <a:pPr/>
              <a:t>8/31/16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©2004-5 Dickerson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0715-93E7-AE4C-954A-9533C9D607DE}" type="slidenum">
              <a:rPr lang="en-US"/>
              <a:pPr/>
              <a:t>2</a:t>
            </a:fld>
            <a:endParaRPr lang="en-US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Time-Varying Frequency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8178800" cy="41719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/>
              <a:t>Frequency can change </a:t>
            </a:r>
            <a:r>
              <a:rPr lang="en-US" sz="2800">
                <a:solidFill>
                  <a:schemeClr val="accent1"/>
                </a:solidFill>
              </a:rPr>
              <a:t>vs. time</a:t>
            </a:r>
          </a:p>
          <a:p>
            <a:pPr lvl="1">
              <a:lnSpc>
                <a:spcPct val="110000"/>
              </a:lnSpc>
            </a:pPr>
            <a:r>
              <a:rPr lang="en-US" sz="2400"/>
              <a:t>Continuously, not stepped</a:t>
            </a:r>
          </a:p>
          <a:p>
            <a:pPr>
              <a:lnSpc>
                <a:spcPct val="110000"/>
              </a:lnSpc>
            </a:pPr>
            <a:r>
              <a:rPr lang="en-US" sz="2800" b="1" u="sng">
                <a:effectLst>
                  <a:outerShdw blurRad="38100" dist="38100" dir="2700000" algn="tl">
                    <a:srgbClr val="DDDDDD"/>
                  </a:outerShdw>
                </a:effectLst>
              </a:rPr>
              <a:t>FREQUENCY MODULATION (FM)</a:t>
            </a:r>
          </a:p>
          <a:p>
            <a:pPr>
              <a:lnSpc>
                <a:spcPct val="110000"/>
              </a:lnSpc>
            </a:pPr>
            <a:endParaRPr lang="en-US" sz="2800"/>
          </a:p>
          <a:p>
            <a:pPr>
              <a:lnSpc>
                <a:spcPct val="110000"/>
              </a:lnSpc>
            </a:pPr>
            <a:endParaRPr lang="en-US" sz="2800"/>
          </a:p>
          <a:p>
            <a:pPr>
              <a:lnSpc>
                <a:spcPct val="110000"/>
              </a:lnSpc>
            </a:pPr>
            <a:endParaRPr lang="en-US" sz="2800"/>
          </a:p>
          <a:p>
            <a:pPr>
              <a:lnSpc>
                <a:spcPct val="110000"/>
              </a:lnSpc>
            </a:pPr>
            <a:r>
              <a:rPr lang="en-US" sz="2800"/>
              <a:t>CHIRP SIGNALS</a:t>
            </a:r>
          </a:p>
          <a:p>
            <a:pPr lvl="1">
              <a:lnSpc>
                <a:spcPct val="110000"/>
              </a:lnSpc>
            </a:pPr>
            <a:r>
              <a:rPr lang="en-US" sz="2400"/>
              <a:t>Linear Frequency Modulation (LFM)</a:t>
            </a:r>
            <a:endParaRPr lang="en-US" sz="2400" b="1"/>
          </a:p>
        </p:txBody>
      </p:sp>
      <p:graphicFrame>
        <p:nvGraphicFramePr>
          <p:cNvPr id="204805" name="Object 5"/>
          <p:cNvGraphicFramePr>
            <a:graphicFrameLocks noChangeAspect="1"/>
          </p:cNvGraphicFramePr>
          <p:nvPr/>
        </p:nvGraphicFramePr>
        <p:xfrm>
          <a:off x="1676400" y="2286000"/>
          <a:ext cx="5630863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08" name="Equation" r:id="rId3" imgW="1485720" imgH="228600" progId="Equation.3">
                  <p:embed/>
                </p:oleObj>
              </mc:Choice>
              <mc:Fallback>
                <p:oleObj name="Equation" r:id="rId3" imgW="148572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86000"/>
                        <a:ext cx="5630863" cy="86836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6" name="Rectangle 6"/>
          <p:cNvSpPr>
            <a:spLocks noChangeArrowheads="1"/>
          </p:cNvSpPr>
          <p:nvPr/>
        </p:nvSpPr>
        <p:spPr bwMode="auto">
          <a:xfrm>
            <a:off x="6934200" y="4038600"/>
            <a:ext cx="1228725" cy="4699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Arial" charset="0"/>
              </a:rPr>
              <a:t>VOICE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C646-D143-5E41-9FB9-F262306A6BD0}" type="datetime1">
              <a:rPr lang="en-US"/>
              <a:pPr/>
              <a:t>8/31/16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©2004-5 Dickerson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F2E4-C672-544C-8797-812639DFC9DC}" type="slidenum">
              <a:rPr lang="en-US"/>
              <a:pPr/>
              <a:t>3</a:t>
            </a:fld>
            <a:endParaRPr lang="en-US"/>
          </a:p>
        </p:txBody>
      </p:sp>
      <p:graphicFrame>
        <p:nvGraphicFramePr>
          <p:cNvPr id="205826" name="Object 2"/>
          <p:cNvGraphicFramePr>
            <a:graphicFrameLocks noChangeAspect="1"/>
          </p:cNvGraphicFramePr>
          <p:nvPr/>
        </p:nvGraphicFramePr>
        <p:xfrm>
          <a:off x="914400" y="1600200"/>
          <a:ext cx="69786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3" name="Equation" r:id="rId3" imgW="1841400" imgH="266400" progId="Equation.3">
                  <p:embed/>
                </p:oleObj>
              </mc:Choice>
              <mc:Fallback>
                <p:oleObj name="Equation" r:id="rId3" imgW="1841400" imgH="26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6978650" cy="10128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Signal: Linear FM</a:t>
            </a:r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Called</a:t>
            </a:r>
            <a:r>
              <a:rPr lang="en-US">
                <a:solidFill>
                  <a:schemeClr val="accent1"/>
                </a:solidFill>
              </a:rPr>
              <a:t> Chirp</a:t>
            </a:r>
            <a:r>
              <a:rPr lang="en-US"/>
              <a:t> Signals (LFM)</a:t>
            </a:r>
          </a:p>
          <a:p>
            <a:pPr lvl="1">
              <a:lnSpc>
                <a:spcPct val="120000"/>
              </a:lnSpc>
            </a:pPr>
            <a:r>
              <a:rPr lang="en-US"/>
              <a:t>Quadratic phase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Freq will change </a:t>
            </a:r>
            <a:r>
              <a:rPr lang="en-US">
                <a:solidFill>
                  <a:schemeClr val="accent1"/>
                </a:solidFill>
              </a:rPr>
              <a:t>LINEARLY</a:t>
            </a:r>
            <a:r>
              <a:rPr lang="en-US"/>
              <a:t> vs. time</a:t>
            </a:r>
          </a:p>
          <a:p>
            <a:pPr lvl="1"/>
            <a:r>
              <a:rPr lang="en-US"/>
              <a:t>Example of Frequency Modulation (FM)</a:t>
            </a:r>
          </a:p>
          <a:p>
            <a:pPr lvl="1"/>
            <a:r>
              <a:rPr lang="en-US"/>
              <a:t>Define “instantaneous frequency”</a:t>
            </a:r>
          </a:p>
        </p:txBody>
      </p:sp>
      <p:grpSp>
        <p:nvGrpSpPr>
          <p:cNvPr id="205829" name="Group 5"/>
          <p:cNvGrpSpPr>
            <a:grpSpLocks/>
          </p:cNvGrpSpPr>
          <p:nvPr/>
        </p:nvGrpSpPr>
        <p:grpSpPr bwMode="auto">
          <a:xfrm>
            <a:off x="4800600" y="685800"/>
            <a:ext cx="3676650" cy="1060450"/>
            <a:chOff x="3216" y="1396"/>
            <a:chExt cx="2316" cy="668"/>
          </a:xfrm>
        </p:grpSpPr>
        <p:sp>
          <p:nvSpPr>
            <p:cNvPr id="205830" name="Line 6"/>
            <p:cNvSpPr>
              <a:spLocks noChangeShapeType="1"/>
            </p:cNvSpPr>
            <p:nvPr/>
          </p:nvSpPr>
          <p:spPr bwMode="auto">
            <a:xfrm flipH="1">
              <a:off x="3216" y="1536"/>
              <a:ext cx="1056" cy="52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31" name="Rectangle 7"/>
            <p:cNvSpPr>
              <a:spLocks noChangeArrowheads="1"/>
            </p:cNvSpPr>
            <p:nvPr/>
          </p:nvSpPr>
          <p:spPr bwMode="auto">
            <a:xfrm>
              <a:off x="4224" y="1396"/>
              <a:ext cx="1308" cy="2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latin typeface="Arial" charset="0"/>
                </a:rPr>
                <a:t>QUADRATIC 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6A91-053C-D842-A272-1C4A84680DE5}" type="datetime1">
              <a:rPr lang="en-US"/>
              <a:pPr/>
              <a:t>8/31/16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©2004-5 Dickerson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EE4B5-9EDE-C748-982B-EC022E7270AC}" type="slidenum">
              <a:rPr lang="en-US"/>
              <a:pPr/>
              <a:t>4</a:t>
            </a:fld>
            <a:endParaRPr 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CHIRP SPECTROGRAM</a:t>
            </a:r>
          </a:p>
        </p:txBody>
      </p:sp>
      <p:pic>
        <p:nvPicPr>
          <p:cNvPr id="2088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"/>
            <a:ext cx="6604000" cy="515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901" name="chirp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787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89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00" fill="hold"/>
                                        <p:tgtEl>
                                          <p:spTgt spid="20890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8901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8901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F424-9FC7-2742-95B3-41ACD87D19B9}" type="datetime1">
              <a:rPr lang="en-US"/>
              <a:pPr/>
              <a:t>8/31/16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©2004-5 Dickerson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DB6F-9C0E-0F4E-8ABA-F76AA5081CF2}" type="slidenum">
              <a:rPr lang="en-US"/>
              <a:pPr/>
              <a:t>5</a:t>
            </a:fld>
            <a:endParaRPr lang="en-US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486400"/>
            <a:ext cx="7772400" cy="685800"/>
          </a:xfrm>
        </p:spPr>
        <p:txBody>
          <a:bodyPr/>
          <a:lstStyle/>
          <a:p>
            <a:r>
              <a:rPr lang="en-US"/>
              <a:t>INSTANTANEOUS FREQ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"/>
            <a:ext cx="8178800" cy="4171950"/>
          </a:xfrm>
        </p:spPr>
        <p:txBody>
          <a:bodyPr/>
          <a:lstStyle/>
          <a:p>
            <a:r>
              <a:rPr lang="en-US"/>
              <a:t>Definition</a:t>
            </a:r>
          </a:p>
          <a:p>
            <a:endParaRPr lang="en-US"/>
          </a:p>
          <a:p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For Sinusoid:</a:t>
            </a:r>
          </a:p>
        </p:txBody>
      </p:sp>
      <p:grpSp>
        <p:nvGrpSpPr>
          <p:cNvPr id="206852" name="Group 4"/>
          <p:cNvGrpSpPr>
            <a:grpSpLocks/>
          </p:cNvGrpSpPr>
          <p:nvPr/>
        </p:nvGrpSpPr>
        <p:grpSpPr bwMode="auto">
          <a:xfrm>
            <a:off x="2590800" y="685800"/>
            <a:ext cx="5913438" cy="1358900"/>
            <a:chOff x="1536" y="1326"/>
            <a:chExt cx="3725" cy="856"/>
          </a:xfrm>
        </p:grpSpPr>
        <p:sp>
          <p:nvSpPr>
            <p:cNvPr id="206853" name="Rectangle 5"/>
            <p:cNvSpPr>
              <a:spLocks noChangeArrowheads="1"/>
            </p:cNvSpPr>
            <p:nvPr/>
          </p:nvSpPr>
          <p:spPr bwMode="auto">
            <a:xfrm>
              <a:off x="3984" y="1588"/>
              <a:ext cx="1277" cy="52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latin typeface="Arial" charset="0"/>
                </a:rPr>
                <a:t>Derivative</a:t>
              </a:r>
            </a:p>
            <a:p>
              <a:r>
                <a:rPr lang="en-US" i="1">
                  <a:latin typeface="Arial" charset="0"/>
                </a:rPr>
                <a:t>of the “Angle”</a:t>
              </a:r>
            </a:p>
          </p:txBody>
        </p:sp>
        <p:graphicFrame>
          <p:nvGraphicFramePr>
            <p:cNvPr id="206854" name="Object 6"/>
            <p:cNvGraphicFramePr>
              <a:graphicFrameLocks noChangeAspect="1"/>
            </p:cNvGraphicFramePr>
            <p:nvPr/>
          </p:nvGraphicFramePr>
          <p:xfrm>
            <a:off x="1536" y="1326"/>
            <a:ext cx="2112" cy="8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60" name="Equation" r:id="rId3" imgW="1130040" imgH="457200" progId="Equation.3">
                    <p:embed/>
                  </p:oleObj>
                </mc:Choice>
                <mc:Fallback>
                  <p:oleObj name="Equation" r:id="rId3" imgW="1130040" imgH="457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326"/>
                          <a:ext cx="2112" cy="85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6855" name="Group 7"/>
          <p:cNvGrpSpPr>
            <a:grpSpLocks/>
          </p:cNvGrpSpPr>
          <p:nvPr/>
        </p:nvGrpSpPr>
        <p:grpSpPr bwMode="auto">
          <a:xfrm>
            <a:off x="1752600" y="2438400"/>
            <a:ext cx="7008813" cy="2286000"/>
            <a:chOff x="1017" y="2544"/>
            <a:chExt cx="4415" cy="1440"/>
          </a:xfrm>
        </p:grpSpPr>
        <p:sp>
          <p:nvSpPr>
            <p:cNvPr id="206856" name="Rectangle 8"/>
            <p:cNvSpPr>
              <a:spLocks noChangeArrowheads="1"/>
            </p:cNvSpPr>
            <p:nvPr/>
          </p:nvSpPr>
          <p:spPr bwMode="auto">
            <a:xfrm>
              <a:off x="4176" y="3076"/>
              <a:ext cx="1256" cy="2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latin typeface="Arial" charset="0"/>
                </a:rPr>
                <a:t>Makes sense</a:t>
              </a:r>
            </a:p>
          </p:txBody>
        </p:sp>
        <p:graphicFrame>
          <p:nvGraphicFramePr>
            <p:cNvPr id="206857" name="Object 9"/>
            <p:cNvGraphicFramePr>
              <a:graphicFrameLocks noChangeAspect="1"/>
            </p:cNvGraphicFramePr>
            <p:nvPr/>
          </p:nvGraphicFramePr>
          <p:xfrm>
            <a:off x="1017" y="2544"/>
            <a:ext cx="3247" cy="1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61" name="Equation" r:id="rId5" imgW="1549080" imgH="685800" progId="Equation.3">
                    <p:embed/>
                  </p:oleObj>
                </mc:Choice>
                <mc:Fallback>
                  <p:oleObj name="Equation" r:id="rId5" imgW="1549080" imgH="6858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7" y="2544"/>
                          <a:ext cx="3247" cy="1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82A1-DCA0-644E-B17D-3DC99F7AA5FE}" type="datetime1">
              <a:rPr lang="en-US"/>
              <a:pPr/>
              <a:t>8/31/16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©2004-5 Dickerson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4466A-4A52-9C4C-A2FA-92DA0E9EB7FC}" type="slidenum">
              <a:rPr lang="en-US"/>
              <a:pPr/>
              <a:t>6</a:t>
            </a:fld>
            <a:endParaRPr 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715000"/>
            <a:ext cx="7772400" cy="685800"/>
          </a:xfrm>
        </p:spPr>
        <p:txBody>
          <a:bodyPr/>
          <a:lstStyle/>
          <a:p>
            <a:r>
              <a:rPr lang="en-US"/>
              <a:t>INSTANTANEOUS FREQ</a:t>
            </a:r>
            <a:br>
              <a:rPr lang="en-US"/>
            </a:br>
            <a:r>
              <a:rPr lang="en-US"/>
              <a:t>of  the Chirp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Chirp</a:t>
            </a:r>
            <a:r>
              <a:rPr lang="en-US"/>
              <a:t> Signals have Quadratic phase</a:t>
            </a:r>
          </a:p>
          <a:p>
            <a:r>
              <a:rPr lang="en-US"/>
              <a:t>Freq will change </a:t>
            </a:r>
            <a:r>
              <a:rPr lang="en-US">
                <a:solidFill>
                  <a:schemeClr val="accent1"/>
                </a:solidFill>
              </a:rPr>
              <a:t>LINEARLY</a:t>
            </a:r>
            <a:r>
              <a:rPr lang="en-US"/>
              <a:t> vs. time</a:t>
            </a:r>
          </a:p>
          <a:p>
            <a:pPr lvl="1"/>
            <a:endParaRPr lang="en-US"/>
          </a:p>
        </p:txBody>
      </p:sp>
      <p:graphicFrame>
        <p:nvGraphicFramePr>
          <p:cNvPr id="207876" name="Object 4"/>
          <p:cNvGraphicFramePr>
            <a:graphicFrameLocks noChangeAspect="1"/>
          </p:cNvGraphicFramePr>
          <p:nvPr/>
        </p:nvGraphicFramePr>
        <p:xfrm>
          <a:off x="1219200" y="1600200"/>
          <a:ext cx="6208713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80" name="Equation" r:id="rId3" imgW="1638000" imgH="507960" progId="Equation.3">
                  <p:embed/>
                </p:oleObj>
              </mc:Choice>
              <mc:Fallback>
                <p:oleObj name="Equation" r:id="rId3" imgW="1638000" imgH="507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600200"/>
                        <a:ext cx="6208713" cy="19288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7" name="Object 5"/>
          <p:cNvGraphicFramePr>
            <a:graphicFrameLocks noChangeAspect="1"/>
          </p:cNvGraphicFramePr>
          <p:nvPr/>
        </p:nvGraphicFramePr>
        <p:xfrm>
          <a:off x="1219200" y="3657600"/>
          <a:ext cx="64770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81" name="Equation" r:id="rId5" imgW="1752480" imgH="279360" progId="Equation.3">
                  <p:embed/>
                </p:oleObj>
              </mc:Choice>
              <mc:Fallback>
                <p:oleObj name="Equation" r:id="rId5" imgW="1752480" imgH="279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657600"/>
                        <a:ext cx="6477000" cy="10350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D6E6-33B8-9346-B973-73AB1D91FD3B}" type="datetime1">
              <a:rPr lang="en-US"/>
              <a:pPr/>
              <a:t>8/31/16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©2004-5 Dickerson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1AC4-D9CD-3A4C-89CC-634DAAD7126A}" type="slidenum">
              <a:rPr lang="en-US"/>
              <a:pPr/>
              <a:t>7</a:t>
            </a:fld>
            <a:endParaRPr lang="en-US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CHIRP WAVEFORM</a:t>
            </a:r>
          </a:p>
        </p:txBody>
      </p:sp>
      <p:pic>
        <p:nvPicPr>
          <p:cNvPr id="2099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337300" cy="515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925" name="chirp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901700"/>
            <a:ext cx="495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99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00" fill="hold"/>
                                        <p:tgtEl>
                                          <p:spTgt spid="2099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992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992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EE56-5022-DB4E-8904-95D64EF78D75}" type="datetime1">
              <a:rPr lang="en-US"/>
              <a:pPr/>
              <a:t>8/31/16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©2004-5 Dickerson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DB07-A19C-1046-9285-B8593E5E6DD3}" type="slidenum">
              <a:rPr lang="en-US"/>
              <a:pPr/>
              <a:t>8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CHIRPS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Symbol" charset="0"/>
              </a:rPr>
              <a:t>y</a:t>
            </a:r>
            <a:r>
              <a:rPr lang="en-US"/>
              <a:t>(t) can be anything: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latin typeface="Symbol" charset="0"/>
              </a:rPr>
              <a:t>y</a:t>
            </a:r>
            <a:r>
              <a:rPr lang="en-US"/>
              <a:t>(t) could be speech or music:</a:t>
            </a:r>
          </a:p>
          <a:p>
            <a:pPr lvl="1"/>
            <a:r>
              <a:rPr lang="en-US"/>
              <a:t>FM radio broadcast</a:t>
            </a:r>
          </a:p>
        </p:txBody>
      </p:sp>
      <p:graphicFrame>
        <p:nvGraphicFramePr>
          <p:cNvPr id="210948" name="Object 4"/>
          <p:cNvGraphicFramePr>
            <a:graphicFrameLocks noChangeAspect="1"/>
          </p:cNvGraphicFramePr>
          <p:nvPr/>
        </p:nvGraphicFramePr>
        <p:xfrm>
          <a:off x="1295400" y="990600"/>
          <a:ext cx="64008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52" name="Equation" r:id="rId3" imgW="1688760" imgH="203040" progId="Equation.3">
                  <p:embed/>
                </p:oleObj>
              </mc:Choice>
              <mc:Fallback>
                <p:oleObj name="Equation" r:id="rId3" imgW="168876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90600"/>
                        <a:ext cx="6400800" cy="7715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49" name="Object 5"/>
          <p:cNvGraphicFramePr>
            <a:graphicFrameLocks noChangeAspect="1"/>
          </p:cNvGraphicFramePr>
          <p:nvPr/>
        </p:nvGraphicFramePr>
        <p:xfrm>
          <a:off x="1219200" y="1828800"/>
          <a:ext cx="7170738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53" name="Equation" r:id="rId5" imgW="1892160" imgH="279360" progId="Equation.3">
                  <p:embed/>
                </p:oleObj>
              </mc:Choice>
              <mc:Fallback>
                <p:oleObj name="Equation" r:id="rId5" imgW="1892160" imgH="279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28800"/>
                        <a:ext cx="7170738" cy="10604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14D1-9E99-B040-A931-90665E28B0F1}" type="datetime1">
              <a:rPr lang="en-US"/>
              <a:pPr/>
              <a:t>8/31/16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©2004-5 Dickerson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C053-B0B9-BB4F-BFF2-4512E25461CC}" type="slidenum">
              <a:rPr lang="en-US"/>
              <a:pPr/>
              <a:t>9</a:t>
            </a:fld>
            <a:endParaRPr lang="en-US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791200"/>
            <a:ext cx="7772400" cy="685800"/>
          </a:xfrm>
        </p:spPr>
        <p:txBody>
          <a:bodyPr/>
          <a:lstStyle/>
          <a:p>
            <a:r>
              <a:rPr lang="en-US"/>
              <a:t>SINE-WAVE FREQUENCY MODULATION (FM)</a:t>
            </a:r>
          </a:p>
        </p:txBody>
      </p:sp>
      <p:pic>
        <p:nvPicPr>
          <p:cNvPr id="2119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"/>
            <a:ext cx="67183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974" name="sinvarnoalias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939800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19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2119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197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197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2025-aLectures">
  <a:themeElements>
    <a:clrScheme name="2025-aLectures 8">
      <a:dk1>
        <a:srgbClr val="333399"/>
      </a:dk1>
      <a:lt1>
        <a:srgbClr val="CCECFF"/>
      </a:lt1>
      <a:dk2>
        <a:srgbClr val="0000CC"/>
      </a:dk2>
      <a:lt2>
        <a:srgbClr val="5E574E"/>
      </a:lt2>
      <a:accent1>
        <a:srgbClr val="FF6600"/>
      </a:accent1>
      <a:accent2>
        <a:srgbClr val="FFCC00"/>
      </a:accent2>
      <a:accent3>
        <a:srgbClr val="E2F4FF"/>
      </a:accent3>
      <a:accent4>
        <a:srgbClr val="2A2A82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2025-aLectures">
      <a:majorFont>
        <a:latin typeface="Arial Black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2025-aLecture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8">
        <a:dk1>
          <a:srgbClr val="333399"/>
        </a:dk1>
        <a:lt1>
          <a:srgbClr val="CCECFF"/>
        </a:lt1>
        <a:dk2>
          <a:srgbClr val="0000CC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E2F4FF"/>
        </a:accent3>
        <a:accent4>
          <a:srgbClr val="2A2A82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Settings\mcclella\Application Data\Microsoft\Templates\2025-aLectures.pot</Template>
  <TotalTime>1752</TotalTime>
  <Words>261</Words>
  <Application>Microsoft Macintosh PowerPoint</Application>
  <PresentationFormat>On-screen Show (4:3)</PresentationFormat>
  <Paragraphs>81</Paragraphs>
  <Slides>10</Slides>
  <Notes>0</Notes>
  <HiddenSlides>0</HiddenSlides>
  <MMClips>5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Times New Roman</vt:lpstr>
      <vt:lpstr>Arial Black</vt:lpstr>
      <vt:lpstr>Arial</vt:lpstr>
      <vt:lpstr>Wingdings</vt:lpstr>
      <vt:lpstr>Symbol</vt:lpstr>
      <vt:lpstr>2025-aLectures</vt:lpstr>
      <vt:lpstr>Microsoft Equation 3.0</vt:lpstr>
      <vt:lpstr>EE224 Signals and Systems I</vt:lpstr>
      <vt:lpstr>Time-Varying Frequency</vt:lpstr>
      <vt:lpstr>New Signal: Linear FM</vt:lpstr>
      <vt:lpstr>CHIRP SPECTROGRAM</vt:lpstr>
      <vt:lpstr>INSTANTANEOUS FREQ</vt:lpstr>
      <vt:lpstr>INSTANTANEOUS FREQ of  the Chirp</vt:lpstr>
      <vt:lpstr>CHIRP WAVEFORM</vt:lpstr>
      <vt:lpstr>OTHER CHIRPS</vt:lpstr>
      <vt:lpstr>SINE-WAVE FREQUENCY MODULATION (FM)</vt:lpstr>
      <vt:lpstr>Natural Chirps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EE224 Lec 7</dc:title>
  <dc:creator>Jim McClellan; JA Dickerson</dc:creator>
  <cp:lastModifiedBy>Julie Dickerson</cp:lastModifiedBy>
  <cp:revision>154</cp:revision>
  <cp:lastPrinted>2000-09-07T03:57:18Z</cp:lastPrinted>
  <dcterms:created xsi:type="dcterms:W3CDTF">1998-10-09T04:53:29Z</dcterms:created>
  <dcterms:modified xsi:type="dcterms:W3CDTF">2016-09-01T03:21:04Z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jim.mcclellan@ece.gatech.edu</vt:lpwstr>
  </property>
  <property fmtid="{D5CDD505-2E9C-101B-9397-08002B2CF9AE}" pid="8" name="HomePage">
    <vt:lpwstr>http://users.ece.gatech.edu/mcclella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D:</vt:lpwstr>
  </property>
</Properties>
</file>