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95" r:id="rId11"/>
    <p:sldId id="296" r:id="rId12"/>
    <p:sldId id="258" r:id="rId13"/>
    <p:sldId id="278" r:id="rId14"/>
    <p:sldId id="268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09" autoAdjust="0"/>
  </p:normalViewPr>
  <p:slideViewPr>
    <p:cSldViewPr snapToGrid="0">
      <p:cViewPr>
        <p:scale>
          <a:sx n="87" d="100"/>
          <a:sy n="87" d="100"/>
        </p:scale>
        <p:origin x="368" y="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464" y="4434840"/>
            <a:ext cx="5359347" cy="1122202"/>
          </a:xfrm>
        </p:spPr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Tasmia Kayenat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Scenario 1: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0" i="0">
                <a:effectLst/>
              </a:rPr>
              <a:t>Close up to 10 of the least used runs. The number of runs is the only parameter varying.</a:t>
            </a:r>
            <a:endParaRPr lang="en-US" sz="1700" noProof="1"/>
          </a:p>
        </p:txBody>
      </p:sp>
      <p:pic>
        <p:nvPicPr>
          <p:cNvPr id="22" name="Picture 21" descr="A comparison of a line graph&#10;&#10;AI-generated content may be incorrect.">
            <a:extLst>
              <a:ext uri="{FF2B5EF4-FFF2-40B4-BE49-F238E27FC236}">
                <a16:creationId xmlns:a16="http://schemas.microsoft.com/office/drawing/2014/main" id="{F1EF994A-DD9E-0B6F-65D2-C488ED5E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0" r="3" b="1661"/>
          <a:stretch/>
        </p:blipFill>
        <p:spPr>
          <a:xfrm>
            <a:off x="2933700" y="3834606"/>
            <a:ext cx="3924300" cy="1997867"/>
          </a:xfrm>
          <a:prstGeom prst="rect">
            <a:avLst/>
          </a:prstGeom>
          <a:noFill/>
        </p:spPr>
      </p:pic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C100760D-CA2D-9055-AE2C-884629AC3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The model says closing one run makes no difference. Closing 2 and 3 successively reduces support for ticket price and so revenue. If Big Mountain closes down 3 runs, it seems they may as well close down 4 or 5 as there's no further loss in ticket price. Increasing the closures down to 6 or more leads to a large drop.</a:t>
            </a:r>
            <a:endParaRPr lang="en-US" dirty="0"/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Scenario 2: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/>
          <a:lstStyle/>
          <a:p>
            <a:r>
              <a:rPr lang="en-US" noProof="1"/>
              <a:t>Over the season this could be expected to amount to $15065471.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F1E8-25BD-D123-2FDF-1D8B774F00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scenario increases the support for ticket price by $8.61.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3C1522-92D5-DFB7-A744-16A261D5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829" y="2173106"/>
            <a:ext cx="5801157" cy="13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Tasmia Kayenat</a:t>
            </a:r>
          </a:p>
          <a:p>
            <a:r>
              <a:rPr lang="en-US" dirty="0"/>
              <a:t>aashatasmia1999@gmail.com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22" y="1057021"/>
            <a:ext cx="5045355" cy="1325563"/>
          </a:xfrm>
        </p:spPr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enorite" panose="00000500000000000000" pitchFamily="2" charset="0"/>
              </a:rPr>
              <a:t>Big Mountain resort in Montana is dealing with a capitalization issue where they cannot determine whether to increase the ticket prices based on the facilities they have or cut the budgets. </a:t>
            </a:r>
            <a:endParaRPr lang="en-US" dirty="0">
              <a:latin typeface="Tenorite" panose="00000500000000000000" pitchFamily="2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Capitalization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Ticket Prices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Less than potential outcome due to the lack of business intelligence.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Not helping capitalizing, in fact, the price is less compared to the facilities they have.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Need to be compared with other resorts to figure out the potential ticket prices.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Need to review the costs to cut budget if necessary.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Recommendation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/>
          <a:p>
            <a:r>
              <a:rPr lang="en-US" dirty="0">
                <a:latin typeface="Tenorite" panose="00000500000000000000" pitchFamily="2" charset="0"/>
              </a:rPr>
              <a:t>There were some missing values in the columns that has been sorted out.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Areas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enorite" panose="00000500000000000000" pitchFamily="2" charset="0"/>
              </a:rPr>
              <a:t>The resort's state of Montana was in the top five for size.`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Reduce the operation cost by permanently closing the 10 least used runs.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 Ticket Price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Part of the goal for this project is to increase the ticket price for better capitalization.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43832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613CCB-1BF3-2299-A484-74FD71DC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80" y="1860060"/>
            <a:ext cx="5431971" cy="44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Large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876551"/>
            <a:ext cx="5111750" cy="34797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dirty="0"/>
              <a:t>Using the </a:t>
            </a:r>
            <a:r>
              <a:rPr lang="en-US" dirty="0" err="1"/>
              <a:t>sort_values</a:t>
            </a:r>
            <a:r>
              <a:rPr lang="en-US" dirty="0"/>
              <a:t>() on the </a:t>
            </a:r>
            <a:r>
              <a:rPr lang="en-US" dirty="0" err="1"/>
              <a:t>state_area_sq_miles</a:t>
            </a:r>
            <a:r>
              <a:rPr lang="en-US" dirty="0"/>
              <a:t> we figured that Montana comes in third in size.</a:t>
            </a:r>
          </a:p>
          <a:p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93D47-E65C-C01F-6F53-49F0472B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36" y="3337409"/>
            <a:ext cx="5105089" cy="19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25D38-53C1-A221-99B2-F7712693A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907A-E8C4-3D7C-45E8-B3102110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A369-43CE-1788-B7DE-983AD455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876551"/>
            <a:ext cx="5111750" cy="34797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noProof="1"/>
              <a:t>Some potential scenarios for cutting cost or increasing revenues include:</a:t>
            </a:r>
          </a:p>
          <a:p>
            <a:pPr algn="l"/>
            <a:br>
              <a:rPr lang="en-US" noProof="1"/>
            </a:br>
            <a:r>
              <a:rPr lang="en-US" noProof="1"/>
              <a:t>1. </a:t>
            </a:r>
            <a:r>
              <a:rPr lang="en-US" b="0" i="0" dirty="0">
                <a:effectLst/>
                <a:latin typeface="system-ui"/>
              </a:rPr>
              <a:t>Permanently closing down up to 10 of the least used runs. This doesn't impact any other resort statistics.</a:t>
            </a:r>
          </a:p>
          <a:p>
            <a:pPr algn="l"/>
            <a:r>
              <a:rPr lang="en-US" dirty="0">
                <a:latin typeface="system-ui"/>
              </a:rPr>
              <a:t>2. I</a:t>
            </a:r>
            <a:r>
              <a:rPr lang="en-US" b="0" i="0" dirty="0">
                <a:effectLst/>
                <a:latin typeface="system-ui"/>
              </a:rPr>
              <a:t>ncrease the vertical drop by adding a run to a point 150 feet lower down but requiring the installation of an additional chair lift to bring skiers back up, without additional snow making coverage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3. Same as number 2, but adding 2 acres of snow making cover.</a:t>
            </a:r>
          </a:p>
          <a:p>
            <a:pPr algn="l"/>
            <a:r>
              <a:rPr lang="en-US" dirty="0">
                <a:latin typeface="system-ui"/>
              </a:rPr>
              <a:t>4. </a:t>
            </a:r>
            <a:r>
              <a:rPr lang="en-US" b="0" i="0" dirty="0">
                <a:effectLst/>
                <a:latin typeface="system-ui"/>
              </a:rPr>
              <a:t>Increase the longest run by 0.2 mile to boast 3.5 miles length, requiring an additional snow making coverage of 4 acres</a:t>
            </a:r>
          </a:p>
          <a:p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A733-8639-EF09-4506-536F5C44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9AD3-288A-C7E7-2397-636B52B7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005B9-AF36-36CE-9EB9-B59DE42B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1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AB39-F804-2BEA-88FC-F1930AE46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14FF-0658-D46E-09E9-4BF2B3E9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127" y="87754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Ticket prices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EAC7A5C-9482-9002-806B-89361A01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9744" y="2447876"/>
            <a:ext cx="2882475" cy="823912"/>
          </a:xfrm>
        </p:spPr>
        <p:txBody>
          <a:bodyPr/>
          <a:lstStyle/>
          <a:p>
            <a:r>
              <a:rPr lang="en-US" dirty="0"/>
              <a:t>Montana resorts during weekend: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9249EA9-446F-D4A8-C7E1-886CF2533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85529" y="2605088"/>
            <a:ext cx="2896671" cy="823912"/>
          </a:xfrm>
        </p:spPr>
        <p:txBody>
          <a:bodyPr/>
          <a:lstStyle/>
          <a:p>
            <a:r>
              <a:rPr lang="en-US" dirty="0"/>
              <a:t>Resorts in market share during weekend: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E33017-A6C4-E3DA-5B4C-C6E5B850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286" b="4"/>
          <a:stretch/>
        </p:blipFill>
        <p:spPr>
          <a:xfrm>
            <a:off x="6402703" y="3758219"/>
            <a:ext cx="3579497" cy="246882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339C-2285-EC57-8688-0BD58E98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F204-0E2A-7A8E-73DC-026AB7EC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1056-0B1A-B0DE-665B-EEE85E6D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6E7C33-96D2-6020-A345-0D42BCC5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48" y="3705550"/>
            <a:ext cx="4146531" cy="25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7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Summary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3041</TotalTime>
  <Words>498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system-ui</vt:lpstr>
      <vt:lpstr>Tenorite</vt:lpstr>
      <vt:lpstr>Monoline</vt:lpstr>
      <vt:lpstr>Big Mountain resort</vt:lpstr>
      <vt:lpstr>Problem Identification</vt:lpstr>
      <vt:lpstr>PROBLEM</vt:lpstr>
      <vt:lpstr>Recommendation &amp; Key findings</vt:lpstr>
      <vt:lpstr>Modeling results and analysis</vt:lpstr>
      <vt:lpstr>Large areas</vt:lpstr>
      <vt:lpstr>COST</vt:lpstr>
      <vt:lpstr>Ticket prices</vt:lpstr>
      <vt:lpstr>Summary &amp; conclusion</vt:lpstr>
      <vt:lpstr>Scenario 1:</vt:lpstr>
      <vt:lpstr>Scenario 2: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Tasmia Kayenat</dc:creator>
  <cp:lastModifiedBy>Tasmia Kayenat</cp:lastModifiedBy>
  <cp:revision>1</cp:revision>
  <dcterms:created xsi:type="dcterms:W3CDTF">2025-02-06T20:07:05Z</dcterms:created>
  <dcterms:modified xsi:type="dcterms:W3CDTF">2025-02-08T22:48:39Z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