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631" y="2145245"/>
            <a:ext cx="635508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8383" y="6440538"/>
            <a:ext cx="10222865" cy="22199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ctr" marL="12065" marR="5080">
              <a:lnSpc>
                <a:spcPts val="5400"/>
              </a:lnSpc>
              <a:spcBef>
                <a:spcPts val="1180"/>
              </a:spcBef>
            </a:pPr>
            <a:r>
              <a:rPr dirty="0" sz="5400" spc="-180" b="1">
                <a:latin typeface="Verdana"/>
                <a:cs typeface="Verdana"/>
              </a:rPr>
              <a:t>Unlocking</a:t>
            </a:r>
            <a:r>
              <a:rPr dirty="0" sz="5400" spc="-335" b="1">
                <a:latin typeface="Verdana"/>
                <a:cs typeface="Verdana"/>
              </a:rPr>
              <a:t> </a:t>
            </a:r>
            <a:r>
              <a:rPr dirty="0" sz="5400" spc="-425" b="1">
                <a:latin typeface="Verdana"/>
                <a:cs typeface="Verdana"/>
              </a:rPr>
              <a:t>Insights:</a:t>
            </a:r>
            <a:r>
              <a:rPr dirty="0" sz="5400" spc="-330" b="1">
                <a:latin typeface="Verdana"/>
                <a:cs typeface="Verdana"/>
              </a:rPr>
              <a:t> </a:t>
            </a:r>
            <a:r>
              <a:rPr dirty="0" sz="5400" spc="-50" b="1">
                <a:latin typeface="Verdana"/>
                <a:cs typeface="Verdana"/>
              </a:rPr>
              <a:t>A </a:t>
            </a:r>
            <a:r>
              <a:rPr dirty="0" sz="5400" spc="-260" b="1">
                <a:latin typeface="Verdana"/>
                <a:cs typeface="Verdana"/>
              </a:rPr>
              <a:t>Comprehensive</a:t>
            </a:r>
            <a:r>
              <a:rPr dirty="0" sz="5400" spc="-340" b="1">
                <a:latin typeface="Verdana"/>
                <a:cs typeface="Verdana"/>
              </a:rPr>
              <a:t> </a:t>
            </a:r>
            <a:r>
              <a:rPr dirty="0" sz="5400" spc="-320" b="1">
                <a:latin typeface="Verdana"/>
                <a:cs typeface="Verdana"/>
              </a:rPr>
              <a:t>Analysis</a:t>
            </a:r>
            <a:r>
              <a:rPr dirty="0" sz="5400" spc="-335" b="1">
                <a:latin typeface="Verdana"/>
                <a:cs typeface="Verdana"/>
              </a:rPr>
              <a:t> </a:t>
            </a:r>
            <a:r>
              <a:rPr dirty="0" sz="5400" spc="-295" b="1">
                <a:latin typeface="Verdana"/>
                <a:cs typeface="Verdana"/>
              </a:rPr>
              <a:t>of </a:t>
            </a:r>
            <a:r>
              <a:rPr dirty="0" sz="5400" spc="-240" b="1">
                <a:latin typeface="Verdana"/>
                <a:cs typeface="Verdana"/>
              </a:rPr>
              <a:t>Employee</a:t>
            </a:r>
            <a:r>
              <a:rPr dirty="0" sz="5400" spc="-310" b="1">
                <a:latin typeface="Verdana"/>
                <a:cs typeface="Verdana"/>
              </a:rPr>
              <a:t> </a:t>
            </a:r>
            <a:r>
              <a:rPr dirty="0" sz="5400" spc="-254" b="1">
                <a:latin typeface="Verdana"/>
                <a:cs typeface="Verdana"/>
              </a:rPr>
              <a:t>Data</a:t>
            </a:r>
            <a:r>
              <a:rPr dirty="0" sz="5400" spc="-310" b="1">
                <a:latin typeface="Verdana"/>
                <a:cs typeface="Verdana"/>
              </a:rPr>
              <a:t> </a:t>
            </a:r>
            <a:r>
              <a:rPr dirty="0" sz="5400" spc="-220" b="1">
                <a:latin typeface="Verdana"/>
                <a:cs typeface="Verdana"/>
              </a:rPr>
              <a:t>Performance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231" y="2220239"/>
            <a:ext cx="14192237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46" y="2694495"/>
            <a:ext cx="6188075" cy="3711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future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employee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data </a:t>
            </a:r>
            <a:r>
              <a:rPr dirty="0" sz="3000" spc="-60">
                <a:latin typeface="Verdana"/>
                <a:cs typeface="Verdana"/>
              </a:rPr>
              <a:t>analysis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lies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 b="1">
                <a:latin typeface="Tahoma"/>
                <a:cs typeface="Tahoma"/>
              </a:rPr>
              <a:t>predictive </a:t>
            </a:r>
            <a:r>
              <a:rPr dirty="0" sz="3000" b="1">
                <a:latin typeface="Tahoma"/>
                <a:cs typeface="Tahoma"/>
              </a:rPr>
              <a:t>analytics</a:t>
            </a:r>
            <a:r>
              <a:rPr dirty="0" sz="3000" spc="-15" b="1">
                <a:latin typeface="Tahoma"/>
                <a:cs typeface="Tahom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260" b="1">
                <a:latin typeface="Tahoma"/>
                <a:cs typeface="Tahoma"/>
              </a:rPr>
              <a:t>AI</a:t>
            </a:r>
            <a:r>
              <a:rPr dirty="0" sz="3000" spc="-260">
                <a:latin typeface="Verdana"/>
                <a:cs typeface="Verdana"/>
              </a:rPr>
              <a:t>.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These </a:t>
            </a:r>
            <a:r>
              <a:rPr dirty="0" sz="3000">
                <a:latin typeface="Verdana"/>
                <a:cs typeface="Verdana"/>
              </a:rPr>
              <a:t>technologies</a:t>
            </a:r>
            <a:r>
              <a:rPr dirty="0" sz="3000" spc="-10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10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transform</a:t>
            </a:r>
            <a:r>
              <a:rPr dirty="0" sz="3000" spc="-10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how </a:t>
            </a:r>
            <a:r>
              <a:rPr dirty="0" sz="3000">
                <a:latin typeface="Verdana"/>
                <a:cs typeface="Verdana"/>
              </a:rPr>
              <a:t>organizations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understand </a:t>
            </a:r>
            <a:r>
              <a:rPr dirty="0" sz="3000" spc="75" b="1">
                <a:latin typeface="Tahoma"/>
                <a:cs typeface="Tahoma"/>
              </a:rPr>
              <a:t>employee</a:t>
            </a:r>
            <a:r>
              <a:rPr dirty="0" sz="3000" spc="70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behavior</a:t>
            </a:r>
            <a:r>
              <a:rPr dirty="0" sz="3000" spc="20" b="1">
                <a:latin typeface="Tahoma"/>
                <a:cs typeface="Tahom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30">
                <a:latin typeface="Verdana"/>
                <a:cs typeface="Verdana"/>
              </a:rPr>
              <a:t>make </a:t>
            </a:r>
            <a:r>
              <a:rPr dirty="0" sz="3000" spc="-10">
                <a:latin typeface="Verdana"/>
                <a:cs typeface="Verdana"/>
              </a:rPr>
              <a:t>proactive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decisions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enhance </a:t>
            </a:r>
            <a:r>
              <a:rPr dirty="0" sz="3000" spc="-10">
                <a:latin typeface="Verdana"/>
                <a:cs typeface="Verdana"/>
              </a:rPr>
              <a:t>performance.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1" y="1320939"/>
            <a:ext cx="637540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0">
                <a:solidFill>
                  <a:srgbClr val="000000"/>
                </a:solidFill>
              </a:rPr>
              <a:t>Future</a:t>
            </a:r>
            <a:r>
              <a:rPr dirty="0" spc="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Trends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80">
                <a:solidFill>
                  <a:srgbClr val="000000"/>
                </a:solidFill>
              </a:rPr>
              <a:t>Employee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4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683367" y="2692768"/>
            <a:ext cx="6264910" cy="3711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 spc="-135">
                <a:latin typeface="Verdana"/>
                <a:cs typeface="Verdana"/>
              </a:rPr>
              <a:t>In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conclusion,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unlocking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insights </a:t>
            </a:r>
            <a:r>
              <a:rPr dirty="0" sz="3000">
                <a:latin typeface="Verdana"/>
                <a:cs typeface="Verdana"/>
              </a:rPr>
              <a:t>from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employee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data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 spc="-65">
                <a:latin typeface="Verdana"/>
                <a:cs typeface="Verdana"/>
              </a:rPr>
              <a:t>is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vital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for </a:t>
            </a:r>
            <a:r>
              <a:rPr dirty="0" sz="3000">
                <a:latin typeface="Verdana"/>
                <a:cs typeface="Verdana"/>
              </a:rPr>
              <a:t>organizational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70">
                <a:latin typeface="Verdana"/>
                <a:cs typeface="Verdana"/>
              </a:rPr>
              <a:t>success.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By </a:t>
            </a:r>
            <a:r>
              <a:rPr dirty="0" sz="3000" spc="85">
                <a:latin typeface="Verdana"/>
                <a:cs typeface="Verdana"/>
              </a:rPr>
              <a:t>implementing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effective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30" b="1">
                <a:latin typeface="Tahoma"/>
                <a:cs typeface="Tahoma"/>
              </a:rPr>
              <a:t>data </a:t>
            </a:r>
            <a:r>
              <a:rPr dirty="0" sz="3000" b="1">
                <a:latin typeface="Tahoma"/>
                <a:cs typeface="Tahoma"/>
              </a:rPr>
              <a:t>strategies</a:t>
            </a:r>
            <a:r>
              <a:rPr dirty="0" sz="3000" spc="-75" b="1">
                <a:latin typeface="Tahoma"/>
                <a:cs typeface="Tahom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addressing challenges,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companies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can </a:t>
            </a:r>
            <a:r>
              <a:rPr dirty="0" sz="3000">
                <a:latin typeface="Verdana"/>
                <a:cs typeface="Verdana"/>
              </a:rPr>
              <a:t>signiﬁcantly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improve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65" b="1">
                <a:latin typeface="Tahoma"/>
                <a:cs typeface="Tahoma"/>
              </a:rPr>
              <a:t>employee </a:t>
            </a:r>
            <a:r>
              <a:rPr dirty="0" sz="3000" spc="60" b="1">
                <a:latin typeface="Tahoma"/>
                <a:cs typeface="Tahoma"/>
              </a:rPr>
              <a:t>performance</a:t>
            </a:r>
            <a:r>
              <a:rPr dirty="0" sz="3000" spc="-70" b="1">
                <a:latin typeface="Tahoma"/>
                <a:cs typeface="Tahom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satisfaction.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7" y="1329829"/>
            <a:ext cx="64166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75">
                <a:solidFill>
                  <a:srgbClr val="000000"/>
                </a:solidFill>
              </a:rPr>
              <a:t>Conclusion</a:t>
            </a:r>
            <a:r>
              <a:rPr dirty="0" sz="2750" spc="-25">
                <a:solidFill>
                  <a:srgbClr val="000000"/>
                </a:solidFill>
              </a:rPr>
              <a:t> </a:t>
            </a:r>
            <a:r>
              <a:rPr dirty="0" sz="2750" spc="110">
                <a:solidFill>
                  <a:srgbClr val="000000"/>
                </a:solidFill>
              </a:rPr>
              <a:t>and</a:t>
            </a:r>
            <a:r>
              <a:rPr dirty="0" sz="2750" spc="-20">
                <a:solidFill>
                  <a:srgbClr val="000000"/>
                </a:solidFill>
              </a:rPr>
              <a:t> </a:t>
            </a:r>
            <a:r>
              <a:rPr dirty="0" sz="2750" spc="90">
                <a:solidFill>
                  <a:srgbClr val="000000"/>
                </a:solidFill>
              </a:rPr>
              <a:t>Recommendations</a:t>
            </a:r>
            <a:endParaRPr sz="2750"/>
          </a:p>
        </p:txBody>
      </p:sp>
      <p:sp>
        <p:nvSpPr>
          <p:cNvPr id="5" name="object 5" descr="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9967" y="1137020"/>
            <a:ext cx="6105525" cy="3013710"/>
          </a:xfrm>
          <a:prstGeom prst="rect"/>
        </p:spPr>
        <p:txBody>
          <a:bodyPr wrap="square" lIns="0" tIns="76581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030"/>
              </a:spcBef>
            </a:pPr>
            <a:r>
              <a:rPr dirty="0" sz="9350" spc="-10">
                <a:solidFill>
                  <a:srgbClr val="000000"/>
                </a:solidFill>
              </a:rPr>
              <a:t>Thanks!</a:t>
            </a:r>
            <a:endParaRPr sz="9350"/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dirty="0" sz="3450" spc="90" b="0" i="1">
                <a:solidFill>
                  <a:srgbClr val="000000"/>
                </a:solidFill>
                <a:latin typeface="Verdana"/>
                <a:cs typeface="Verdana"/>
              </a:rPr>
              <a:t>Do</a:t>
            </a:r>
            <a:r>
              <a:rPr dirty="0" sz="3450" spc="-290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450" spc="-35" b="0" i="1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dirty="0" sz="3450" spc="-285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450" spc="-60" b="0" i="1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dirty="0" sz="3450" spc="-285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450" spc="-60" b="0" i="1">
                <a:solidFill>
                  <a:srgbClr val="000000"/>
                </a:solidFill>
                <a:latin typeface="Verdana"/>
                <a:cs typeface="Verdana"/>
              </a:rPr>
              <a:t>any</a:t>
            </a:r>
            <a:r>
              <a:rPr dirty="0" sz="3450" spc="-285" b="0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450" spc="-10" b="0" i="1">
                <a:solidFill>
                  <a:srgbClr val="000000"/>
                </a:solidFill>
                <a:latin typeface="Verdana"/>
                <a:cs typeface="Verdana"/>
              </a:rPr>
              <a:t>questions?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24648" y="5067316"/>
            <a:ext cx="4879975" cy="281622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algn="ctr" marR="833755">
              <a:lnSpc>
                <a:spcPct val="100000"/>
              </a:lnSpc>
              <a:spcBef>
                <a:spcPts val="1125"/>
              </a:spcBef>
            </a:pPr>
            <a:r>
              <a:rPr dirty="0" sz="2750" spc="-10">
                <a:latin typeface="Verdana"/>
                <a:cs typeface="Verdana"/>
                <a:hlinkClick r:id="rId2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algn="ctr" marR="835025">
              <a:lnSpc>
                <a:spcPct val="100000"/>
              </a:lnSpc>
              <a:spcBef>
                <a:spcPts val="1030"/>
              </a:spcBef>
            </a:pPr>
            <a:r>
              <a:rPr dirty="0" sz="2750" spc="-160">
                <a:latin typeface="Verdana"/>
                <a:cs typeface="Verdana"/>
              </a:rPr>
              <a:t>+00</a:t>
            </a:r>
            <a:r>
              <a:rPr dirty="0" sz="2750" spc="-229">
                <a:latin typeface="Verdana"/>
                <a:cs typeface="Verdana"/>
              </a:rPr>
              <a:t> </a:t>
            </a:r>
            <a:r>
              <a:rPr dirty="0" sz="2750" spc="80">
                <a:latin typeface="Verdana"/>
                <a:cs typeface="Verdana"/>
              </a:rPr>
              <a:t>000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80">
                <a:latin typeface="Verdana"/>
                <a:cs typeface="Verdana"/>
              </a:rPr>
              <a:t>000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55">
                <a:latin typeface="Verdana"/>
                <a:cs typeface="Verdana"/>
              </a:rPr>
              <a:t>000</a:t>
            </a:r>
            <a:endParaRPr sz="2750">
              <a:latin typeface="Verdana"/>
              <a:cs typeface="Verdana"/>
            </a:endParaRPr>
          </a:p>
          <a:p>
            <a:pPr algn="ctr" marL="12700" marR="853440">
              <a:lnSpc>
                <a:spcPct val="131200"/>
              </a:lnSpc>
              <a:spcBef>
                <a:spcPts val="5"/>
              </a:spcBef>
            </a:pPr>
            <a:r>
              <a:rPr dirty="0" sz="2750" spc="-10">
                <a:latin typeface="Verdana"/>
                <a:cs typeface="Verdana"/>
                <a:hlinkClick r:id="rId3"/>
              </a:rPr>
              <a:t>www.yourwebsite.com</a:t>
            </a:r>
            <a:r>
              <a:rPr dirty="0" sz="2750" spc="-1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Street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-254">
                <a:latin typeface="Verdana"/>
                <a:cs typeface="Verdana"/>
              </a:rPr>
              <a:t>X,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-30">
                <a:latin typeface="Verdana"/>
                <a:cs typeface="Verdana"/>
              </a:rPr>
              <a:t>City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-80">
                <a:latin typeface="Verdana"/>
                <a:cs typeface="Verdana"/>
              </a:rPr>
              <a:t>X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-204">
                <a:latin typeface="Verdana"/>
                <a:cs typeface="Verdana"/>
              </a:rPr>
              <a:t>-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60">
                <a:latin typeface="Verdana"/>
                <a:cs typeface="Verdana"/>
              </a:rPr>
              <a:t>0000</a:t>
            </a:r>
            <a:endParaRPr sz="2750">
              <a:latin typeface="Verdana"/>
              <a:cs typeface="Verdana"/>
            </a:endParaRPr>
          </a:p>
          <a:p>
            <a:pPr algn="ctr" marL="1906905">
              <a:lnSpc>
                <a:spcPct val="100000"/>
              </a:lnSpc>
              <a:spcBef>
                <a:spcPts val="1345"/>
              </a:spcBef>
            </a:pPr>
            <a:r>
              <a:rPr dirty="0" sz="2750" spc="-10">
                <a:latin typeface="Verdana"/>
                <a:cs typeface="Verdana"/>
              </a:rPr>
              <a:t>@yourusername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08037" y="7527518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196303" y="0"/>
                </a:moveTo>
                <a:lnTo>
                  <a:pt x="158000" y="3771"/>
                </a:lnTo>
                <a:lnTo>
                  <a:pt x="121170" y="14947"/>
                </a:lnTo>
                <a:lnTo>
                  <a:pt x="87236" y="33083"/>
                </a:lnTo>
                <a:lnTo>
                  <a:pt x="57492" y="57505"/>
                </a:lnTo>
                <a:lnTo>
                  <a:pt x="33083" y="87249"/>
                </a:lnTo>
                <a:lnTo>
                  <a:pt x="14935" y="121183"/>
                </a:lnTo>
                <a:lnTo>
                  <a:pt x="3759" y="158013"/>
                </a:lnTo>
                <a:lnTo>
                  <a:pt x="0" y="196303"/>
                </a:lnTo>
                <a:lnTo>
                  <a:pt x="233" y="205948"/>
                </a:lnTo>
                <a:lnTo>
                  <a:pt x="5873" y="244017"/>
                </a:lnTo>
                <a:lnTo>
                  <a:pt x="18842" y="280246"/>
                </a:lnTo>
                <a:lnTo>
                  <a:pt x="38626" y="313253"/>
                </a:lnTo>
                <a:lnTo>
                  <a:pt x="64474" y="341764"/>
                </a:lnTo>
                <a:lnTo>
                  <a:pt x="95387" y="364687"/>
                </a:lnTo>
                <a:lnTo>
                  <a:pt x="130174" y="381142"/>
                </a:lnTo>
                <a:lnTo>
                  <a:pt x="167503" y="390486"/>
                </a:lnTo>
                <a:lnTo>
                  <a:pt x="196303" y="392607"/>
                </a:lnTo>
                <a:lnTo>
                  <a:pt x="205940" y="392372"/>
                </a:lnTo>
                <a:lnTo>
                  <a:pt x="244004" y="386723"/>
                </a:lnTo>
                <a:lnTo>
                  <a:pt x="280239" y="373760"/>
                </a:lnTo>
                <a:lnTo>
                  <a:pt x="313247" y="353974"/>
                </a:lnTo>
                <a:lnTo>
                  <a:pt x="341757" y="328126"/>
                </a:lnTo>
                <a:lnTo>
                  <a:pt x="352681" y="314896"/>
                </a:lnTo>
                <a:lnTo>
                  <a:pt x="166585" y="314896"/>
                </a:lnTo>
                <a:lnTo>
                  <a:pt x="166585" y="195732"/>
                </a:lnTo>
                <a:lnTo>
                  <a:pt x="141719" y="195732"/>
                </a:lnTo>
                <a:lnTo>
                  <a:pt x="141719" y="155257"/>
                </a:lnTo>
                <a:lnTo>
                  <a:pt x="166585" y="155257"/>
                </a:lnTo>
                <a:lnTo>
                  <a:pt x="166629" y="122974"/>
                </a:lnTo>
                <a:lnTo>
                  <a:pt x="169641" y="103507"/>
                </a:lnTo>
                <a:lnTo>
                  <a:pt x="179035" y="89228"/>
                </a:lnTo>
                <a:lnTo>
                  <a:pt x="195110" y="80557"/>
                </a:lnTo>
                <a:lnTo>
                  <a:pt x="218211" y="77635"/>
                </a:lnTo>
                <a:lnTo>
                  <a:pt x="352617" y="77635"/>
                </a:lnTo>
                <a:lnTo>
                  <a:pt x="348045" y="71772"/>
                </a:lnTo>
                <a:lnTo>
                  <a:pt x="320835" y="44561"/>
                </a:lnTo>
                <a:lnTo>
                  <a:pt x="288834" y="23177"/>
                </a:lnTo>
                <a:lnTo>
                  <a:pt x="253280" y="8450"/>
                </a:lnTo>
                <a:lnTo>
                  <a:pt x="215534" y="942"/>
                </a:lnTo>
                <a:lnTo>
                  <a:pt x="205940" y="235"/>
                </a:lnTo>
                <a:lnTo>
                  <a:pt x="196303" y="0"/>
                </a:lnTo>
                <a:close/>
              </a:path>
              <a:path w="393065" h="393065">
                <a:moveTo>
                  <a:pt x="352617" y="77635"/>
                </a:moveTo>
                <a:lnTo>
                  <a:pt x="251256" y="77635"/>
                </a:lnTo>
                <a:lnTo>
                  <a:pt x="251066" y="119253"/>
                </a:lnTo>
                <a:lnTo>
                  <a:pt x="215734" y="119253"/>
                </a:lnTo>
                <a:lnTo>
                  <a:pt x="214210" y="122974"/>
                </a:lnTo>
                <a:lnTo>
                  <a:pt x="214210" y="155257"/>
                </a:lnTo>
                <a:lnTo>
                  <a:pt x="251066" y="155257"/>
                </a:lnTo>
                <a:lnTo>
                  <a:pt x="247535" y="195262"/>
                </a:lnTo>
                <a:lnTo>
                  <a:pt x="214210" y="195262"/>
                </a:lnTo>
                <a:lnTo>
                  <a:pt x="214210" y="314896"/>
                </a:lnTo>
                <a:lnTo>
                  <a:pt x="352681" y="314896"/>
                </a:lnTo>
                <a:lnTo>
                  <a:pt x="353963" y="313253"/>
                </a:lnTo>
                <a:lnTo>
                  <a:pt x="373749" y="280246"/>
                </a:lnTo>
                <a:lnTo>
                  <a:pt x="386721" y="244017"/>
                </a:lnTo>
                <a:lnTo>
                  <a:pt x="392370" y="205948"/>
                </a:lnTo>
                <a:lnTo>
                  <a:pt x="392607" y="196303"/>
                </a:lnTo>
                <a:lnTo>
                  <a:pt x="392370" y="186659"/>
                </a:lnTo>
                <a:lnTo>
                  <a:pt x="386721" y="148597"/>
                </a:lnTo>
                <a:lnTo>
                  <a:pt x="373749" y="112361"/>
                </a:lnTo>
                <a:lnTo>
                  <a:pt x="353963" y="79360"/>
                </a:lnTo>
                <a:lnTo>
                  <a:pt x="352617" y="77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678411" y="7527696"/>
            <a:ext cx="392430" cy="392430"/>
          </a:xfrm>
          <a:custGeom>
            <a:avLst/>
            <a:gdLst/>
            <a:ahLst/>
            <a:cxnLst/>
            <a:rect l="l" t="t" r="r" b="b"/>
            <a:pathLst>
              <a:path w="392429" h="392429">
                <a:moveTo>
                  <a:pt x="215694" y="1270"/>
                </a:moveTo>
                <a:lnTo>
                  <a:pt x="176943" y="1270"/>
                </a:lnTo>
                <a:lnTo>
                  <a:pt x="157882" y="3810"/>
                </a:lnTo>
                <a:lnTo>
                  <a:pt x="130066" y="11430"/>
                </a:lnTo>
                <a:lnTo>
                  <a:pt x="112243" y="19050"/>
                </a:lnTo>
                <a:lnTo>
                  <a:pt x="103644" y="24130"/>
                </a:lnTo>
                <a:lnTo>
                  <a:pt x="95269" y="27940"/>
                </a:lnTo>
                <a:lnTo>
                  <a:pt x="87118" y="33020"/>
                </a:lnTo>
                <a:lnTo>
                  <a:pt x="79236" y="39370"/>
                </a:lnTo>
                <a:lnTo>
                  <a:pt x="71651" y="44450"/>
                </a:lnTo>
                <a:lnTo>
                  <a:pt x="64363" y="50800"/>
                </a:lnTo>
                <a:lnTo>
                  <a:pt x="57375" y="58420"/>
                </a:lnTo>
                <a:lnTo>
                  <a:pt x="50726" y="64770"/>
                </a:lnTo>
                <a:lnTo>
                  <a:pt x="27802" y="95250"/>
                </a:lnTo>
                <a:lnTo>
                  <a:pt x="11347" y="130810"/>
                </a:lnTo>
                <a:lnTo>
                  <a:pt x="825" y="177800"/>
                </a:lnTo>
                <a:lnTo>
                  <a:pt x="0" y="201930"/>
                </a:lnTo>
                <a:lnTo>
                  <a:pt x="117" y="207010"/>
                </a:lnTo>
                <a:lnTo>
                  <a:pt x="8330" y="254000"/>
                </a:lnTo>
                <a:lnTo>
                  <a:pt x="23058" y="289560"/>
                </a:lnTo>
                <a:lnTo>
                  <a:pt x="27802" y="297180"/>
                </a:lnTo>
                <a:lnTo>
                  <a:pt x="32965" y="306070"/>
                </a:lnTo>
                <a:lnTo>
                  <a:pt x="64363" y="341630"/>
                </a:lnTo>
                <a:lnTo>
                  <a:pt x="87118" y="359410"/>
                </a:lnTo>
                <a:lnTo>
                  <a:pt x="95269" y="365760"/>
                </a:lnTo>
                <a:lnTo>
                  <a:pt x="103644" y="369570"/>
                </a:lnTo>
                <a:lnTo>
                  <a:pt x="112243" y="374650"/>
                </a:lnTo>
                <a:lnTo>
                  <a:pt x="121065" y="378460"/>
                </a:lnTo>
                <a:lnTo>
                  <a:pt x="130066" y="381000"/>
                </a:lnTo>
                <a:lnTo>
                  <a:pt x="139202" y="384810"/>
                </a:lnTo>
                <a:lnTo>
                  <a:pt x="157882" y="389890"/>
                </a:lnTo>
                <a:lnTo>
                  <a:pt x="176943" y="392430"/>
                </a:lnTo>
                <a:lnTo>
                  <a:pt x="215428" y="392430"/>
                </a:lnTo>
                <a:lnTo>
                  <a:pt x="234489" y="389890"/>
                </a:lnTo>
                <a:lnTo>
                  <a:pt x="253169" y="384810"/>
                </a:lnTo>
                <a:lnTo>
                  <a:pt x="262305" y="381000"/>
                </a:lnTo>
                <a:lnTo>
                  <a:pt x="271306" y="378460"/>
                </a:lnTo>
                <a:lnTo>
                  <a:pt x="280128" y="374650"/>
                </a:lnTo>
                <a:lnTo>
                  <a:pt x="288726" y="369570"/>
                </a:lnTo>
                <a:lnTo>
                  <a:pt x="297097" y="365760"/>
                </a:lnTo>
                <a:lnTo>
                  <a:pt x="305240" y="359410"/>
                </a:lnTo>
                <a:lnTo>
                  <a:pt x="313130" y="354330"/>
                </a:lnTo>
                <a:lnTo>
                  <a:pt x="320719" y="347980"/>
                </a:lnTo>
                <a:lnTo>
                  <a:pt x="347930" y="321310"/>
                </a:lnTo>
                <a:lnTo>
                  <a:pt x="360143" y="304800"/>
                </a:lnTo>
                <a:lnTo>
                  <a:pt x="167696" y="304800"/>
                </a:lnTo>
                <a:lnTo>
                  <a:pt x="159826" y="303530"/>
                </a:lnTo>
                <a:lnTo>
                  <a:pt x="145498" y="303530"/>
                </a:lnTo>
                <a:lnTo>
                  <a:pt x="132449" y="300990"/>
                </a:lnTo>
                <a:lnTo>
                  <a:pt x="126082" y="298450"/>
                </a:lnTo>
                <a:lnTo>
                  <a:pt x="118804" y="295910"/>
                </a:lnTo>
                <a:lnTo>
                  <a:pt x="112454" y="292100"/>
                </a:lnTo>
                <a:lnTo>
                  <a:pt x="107032" y="285750"/>
                </a:lnTo>
                <a:lnTo>
                  <a:pt x="101482" y="280670"/>
                </a:lnTo>
                <a:lnTo>
                  <a:pt x="89607" y="241300"/>
                </a:lnTo>
                <a:lnTo>
                  <a:pt x="89013" y="220980"/>
                </a:lnTo>
                <a:lnTo>
                  <a:pt x="89085" y="165100"/>
                </a:lnTo>
                <a:lnTo>
                  <a:pt x="94560" y="125730"/>
                </a:lnTo>
                <a:lnTo>
                  <a:pt x="126082" y="95250"/>
                </a:lnTo>
                <a:lnTo>
                  <a:pt x="132449" y="92710"/>
                </a:lnTo>
                <a:lnTo>
                  <a:pt x="145498" y="90170"/>
                </a:lnTo>
                <a:lnTo>
                  <a:pt x="152180" y="90170"/>
                </a:lnTo>
                <a:lnTo>
                  <a:pt x="159826" y="88900"/>
                </a:lnTo>
                <a:lnTo>
                  <a:pt x="360205" y="88900"/>
                </a:lnTo>
                <a:lnTo>
                  <a:pt x="359469" y="87630"/>
                </a:lnTo>
                <a:lnTo>
                  <a:pt x="353924" y="80010"/>
                </a:lnTo>
                <a:lnTo>
                  <a:pt x="348012" y="72390"/>
                </a:lnTo>
                <a:lnTo>
                  <a:pt x="341737" y="64770"/>
                </a:lnTo>
                <a:lnTo>
                  <a:pt x="335098" y="58420"/>
                </a:lnTo>
                <a:lnTo>
                  <a:pt x="328121" y="50800"/>
                </a:lnTo>
                <a:lnTo>
                  <a:pt x="320846" y="45720"/>
                </a:lnTo>
                <a:lnTo>
                  <a:pt x="313270" y="39370"/>
                </a:lnTo>
                <a:lnTo>
                  <a:pt x="305393" y="33020"/>
                </a:lnTo>
                <a:lnTo>
                  <a:pt x="297259" y="27940"/>
                </a:lnTo>
                <a:lnTo>
                  <a:pt x="288899" y="24130"/>
                </a:lnTo>
                <a:lnTo>
                  <a:pt x="280315" y="19050"/>
                </a:lnTo>
                <a:lnTo>
                  <a:pt x="262517" y="11430"/>
                </a:lnTo>
                <a:lnTo>
                  <a:pt x="234730" y="3810"/>
                </a:lnTo>
                <a:lnTo>
                  <a:pt x="215694" y="1270"/>
                </a:lnTo>
                <a:close/>
              </a:path>
              <a:path w="392429" h="392429">
                <a:moveTo>
                  <a:pt x="360205" y="88900"/>
                </a:moveTo>
                <a:lnTo>
                  <a:pt x="233264" y="88900"/>
                </a:lnTo>
                <a:lnTo>
                  <a:pt x="240953" y="90170"/>
                </a:lnTo>
                <a:lnTo>
                  <a:pt x="247635" y="90170"/>
                </a:lnTo>
                <a:lnTo>
                  <a:pt x="260684" y="92710"/>
                </a:lnTo>
                <a:lnTo>
                  <a:pt x="267052" y="95250"/>
                </a:lnTo>
                <a:lnTo>
                  <a:pt x="274303" y="97790"/>
                </a:lnTo>
                <a:lnTo>
                  <a:pt x="280653" y="101600"/>
                </a:lnTo>
                <a:lnTo>
                  <a:pt x="302105" y="139700"/>
                </a:lnTo>
                <a:lnTo>
                  <a:pt x="303670" y="161290"/>
                </a:lnTo>
                <a:lnTo>
                  <a:pt x="303862" y="167640"/>
                </a:lnTo>
                <a:lnTo>
                  <a:pt x="304068" y="177800"/>
                </a:lnTo>
                <a:lnTo>
                  <a:pt x="304177" y="200660"/>
                </a:lnTo>
                <a:lnTo>
                  <a:pt x="304068" y="215900"/>
                </a:lnTo>
                <a:lnTo>
                  <a:pt x="303862" y="226060"/>
                </a:lnTo>
                <a:lnTo>
                  <a:pt x="303631" y="233680"/>
                </a:lnTo>
                <a:lnTo>
                  <a:pt x="303526" y="241300"/>
                </a:lnTo>
                <a:lnTo>
                  <a:pt x="291651" y="280670"/>
                </a:lnTo>
                <a:lnTo>
                  <a:pt x="286102" y="285750"/>
                </a:lnTo>
                <a:lnTo>
                  <a:pt x="280653" y="292100"/>
                </a:lnTo>
                <a:lnTo>
                  <a:pt x="274303" y="295910"/>
                </a:lnTo>
                <a:lnTo>
                  <a:pt x="267052" y="298450"/>
                </a:lnTo>
                <a:lnTo>
                  <a:pt x="260684" y="300990"/>
                </a:lnTo>
                <a:lnTo>
                  <a:pt x="247635" y="303530"/>
                </a:lnTo>
                <a:lnTo>
                  <a:pt x="225399" y="303530"/>
                </a:lnTo>
                <a:lnTo>
                  <a:pt x="214214" y="304800"/>
                </a:lnTo>
                <a:lnTo>
                  <a:pt x="360143" y="304800"/>
                </a:lnTo>
                <a:lnTo>
                  <a:pt x="364568" y="297180"/>
                </a:lnTo>
                <a:lnTo>
                  <a:pt x="369312" y="289560"/>
                </a:lnTo>
                <a:lnTo>
                  <a:pt x="384039" y="254000"/>
                </a:lnTo>
                <a:lnTo>
                  <a:pt x="391546" y="215900"/>
                </a:lnTo>
                <a:lnTo>
                  <a:pt x="392372" y="201930"/>
                </a:lnTo>
                <a:lnTo>
                  <a:pt x="392254" y="186690"/>
                </a:lnTo>
                <a:lnTo>
                  <a:pt x="386613" y="148590"/>
                </a:lnTo>
                <a:lnTo>
                  <a:pt x="369353" y="104140"/>
                </a:lnTo>
                <a:lnTo>
                  <a:pt x="364617" y="96520"/>
                </a:lnTo>
                <a:lnTo>
                  <a:pt x="360205" y="88900"/>
                </a:lnTo>
                <a:close/>
              </a:path>
              <a:path w="392429" h="392429">
                <a:moveTo>
                  <a:pt x="246782" y="109220"/>
                </a:moveTo>
                <a:lnTo>
                  <a:pt x="146071" y="109220"/>
                </a:lnTo>
                <a:lnTo>
                  <a:pt x="139404" y="110490"/>
                </a:lnTo>
                <a:lnTo>
                  <a:pt x="110194" y="139700"/>
                </a:lnTo>
                <a:lnTo>
                  <a:pt x="108775" y="160020"/>
                </a:lnTo>
                <a:lnTo>
                  <a:pt x="108390" y="177800"/>
                </a:lnTo>
                <a:lnTo>
                  <a:pt x="108309" y="218440"/>
                </a:lnTo>
                <a:lnTo>
                  <a:pt x="108432" y="228600"/>
                </a:lnTo>
                <a:lnTo>
                  <a:pt x="108517" y="232410"/>
                </a:lnTo>
                <a:lnTo>
                  <a:pt x="108848" y="240030"/>
                </a:lnTo>
                <a:lnTo>
                  <a:pt x="108937" y="247650"/>
                </a:lnTo>
                <a:lnTo>
                  <a:pt x="110181" y="254000"/>
                </a:lnTo>
                <a:lnTo>
                  <a:pt x="112556" y="260350"/>
                </a:lnTo>
                <a:lnTo>
                  <a:pt x="114271" y="265430"/>
                </a:lnTo>
                <a:lnTo>
                  <a:pt x="116963" y="269240"/>
                </a:lnTo>
                <a:lnTo>
                  <a:pt x="120659" y="273050"/>
                </a:lnTo>
                <a:lnTo>
                  <a:pt x="124138" y="275590"/>
                </a:lnTo>
                <a:lnTo>
                  <a:pt x="128228" y="279400"/>
                </a:lnTo>
                <a:lnTo>
                  <a:pt x="132940" y="280670"/>
                </a:lnTo>
                <a:lnTo>
                  <a:pt x="139404" y="283210"/>
                </a:lnTo>
                <a:lnTo>
                  <a:pt x="146071" y="284480"/>
                </a:lnTo>
                <a:lnTo>
                  <a:pt x="246770" y="284480"/>
                </a:lnTo>
                <a:lnTo>
                  <a:pt x="253437" y="283210"/>
                </a:lnTo>
                <a:lnTo>
                  <a:pt x="282761" y="254000"/>
                </a:lnTo>
                <a:lnTo>
                  <a:pt x="283254" y="251460"/>
                </a:lnTo>
                <a:lnTo>
                  <a:pt x="189251" y="251460"/>
                </a:lnTo>
                <a:lnTo>
                  <a:pt x="182139" y="250190"/>
                </a:lnTo>
                <a:lnTo>
                  <a:pt x="152548" y="229870"/>
                </a:lnTo>
                <a:lnTo>
                  <a:pt x="148522" y="224790"/>
                </a:lnTo>
                <a:lnTo>
                  <a:pt x="141347" y="201930"/>
                </a:lnTo>
                <a:lnTo>
                  <a:pt x="141347" y="191770"/>
                </a:lnTo>
                <a:lnTo>
                  <a:pt x="159978" y="154940"/>
                </a:lnTo>
                <a:lnTo>
                  <a:pt x="189251" y="142240"/>
                </a:lnTo>
                <a:lnTo>
                  <a:pt x="192845" y="140970"/>
                </a:lnTo>
                <a:lnTo>
                  <a:pt x="240661" y="140970"/>
                </a:lnTo>
                <a:lnTo>
                  <a:pt x="240674" y="137160"/>
                </a:lnTo>
                <a:lnTo>
                  <a:pt x="241004" y="135890"/>
                </a:lnTo>
                <a:lnTo>
                  <a:pt x="242325" y="132080"/>
                </a:lnTo>
                <a:lnTo>
                  <a:pt x="243277" y="130810"/>
                </a:lnTo>
                <a:lnTo>
                  <a:pt x="245716" y="128270"/>
                </a:lnTo>
                <a:lnTo>
                  <a:pt x="247113" y="128270"/>
                </a:lnTo>
                <a:lnTo>
                  <a:pt x="250300" y="127000"/>
                </a:lnTo>
                <a:lnTo>
                  <a:pt x="251964" y="125730"/>
                </a:lnTo>
                <a:lnTo>
                  <a:pt x="276792" y="125730"/>
                </a:lnTo>
                <a:lnTo>
                  <a:pt x="275891" y="124460"/>
                </a:lnTo>
                <a:lnTo>
                  <a:pt x="272284" y="120650"/>
                </a:lnTo>
                <a:lnTo>
                  <a:pt x="268779" y="116840"/>
                </a:lnTo>
                <a:lnTo>
                  <a:pt x="264651" y="114300"/>
                </a:lnTo>
                <a:lnTo>
                  <a:pt x="259901" y="113030"/>
                </a:lnTo>
                <a:lnTo>
                  <a:pt x="253450" y="110490"/>
                </a:lnTo>
                <a:lnTo>
                  <a:pt x="246782" y="109220"/>
                </a:lnTo>
                <a:close/>
              </a:path>
              <a:path w="392429" h="392429">
                <a:moveTo>
                  <a:pt x="240661" y="140970"/>
                </a:moveTo>
                <a:lnTo>
                  <a:pt x="200097" y="140970"/>
                </a:lnTo>
                <a:lnTo>
                  <a:pt x="203691" y="142240"/>
                </a:lnTo>
                <a:lnTo>
                  <a:pt x="210803" y="143510"/>
                </a:lnTo>
                <a:lnTo>
                  <a:pt x="214258" y="144780"/>
                </a:lnTo>
                <a:lnTo>
                  <a:pt x="244420" y="168910"/>
                </a:lnTo>
                <a:lnTo>
                  <a:pt x="251591" y="191770"/>
                </a:lnTo>
                <a:lnTo>
                  <a:pt x="251591" y="201930"/>
                </a:lnTo>
                <a:lnTo>
                  <a:pt x="240394" y="229870"/>
                </a:lnTo>
                <a:lnTo>
                  <a:pt x="238096" y="233680"/>
                </a:lnTo>
                <a:lnTo>
                  <a:pt x="203691" y="251460"/>
                </a:lnTo>
                <a:lnTo>
                  <a:pt x="283254" y="251460"/>
                </a:lnTo>
                <a:lnTo>
                  <a:pt x="283993" y="247650"/>
                </a:lnTo>
                <a:lnTo>
                  <a:pt x="284217" y="231140"/>
                </a:lnTo>
                <a:lnTo>
                  <a:pt x="284381" y="224790"/>
                </a:lnTo>
                <a:lnTo>
                  <a:pt x="284503" y="218440"/>
                </a:lnTo>
                <a:lnTo>
                  <a:pt x="284628" y="204470"/>
                </a:lnTo>
                <a:lnTo>
                  <a:pt x="284510" y="165100"/>
                </a:lnTo>
                <a:lnTo>
                  <a:pt x="284425" y="161290"/>
                </a:lnTo>
                <a:lnTo>
                  <a:pt x="284150" y="154940"/>
                </a:lnTo>
                <a:lnTo>
                  <a:pt x="284078" y="152400"/>
                </a:lnTo>
                <a:lnTo>
                  <a:pt x="250249" y="152400"/>
                </a:lnTo>
                <a:lnTo>
                  <a:pt x="247062" y="151130"/>
                </a:lnTo>
                <a:lnTo>
                  <a:pt x="245665" y="149860"/>
                </a:lnTo>
                <a:lnTo>
                  <a:pt x="243239" y="147320"/>
                </a:lnTo>
                <a:lnTo>
                  <a:pt x="242299" y="146050"/>
                </a:lnTo>
                <a:lnTo>
                  <a:pt x="240991" y="142240"/>
                </a:lnTo>
                <a:lnTo>
                  <a:pt x="240661" y="140970"/>
                </a:lnTo>
                <a:close/>
              </a:path>
              <a:path w="392429" h="392429">
                <a:moveTo>
                  <a:pt x="205571" y="161290"/>
                </a:moveTo>
                <a:lnTo>
                  <a:pt x="186838" y="161290"/>
                </a:lnTo>
                <a:lnTo>
                  <a:pt x="178025" y="165100"/>
                </a:lnTo>
                <a:lnTo>
                  <a:pt x="160168" y="201930"/>
                </a:lnTo>
                <a:lnTo>
                  <a:pt x="161070" y="205740"/>
                </a:lnTo>
                <a:lnTo>
                  <a:pt x="191296" y="232410"/>
                </a:lnTo>
                <a:lnTo>
                  <a:pt x="200821" y="232410"/>
                </a:lnTo>
                <a:lnTo>
                  <a:pt x="231085" y="205740"/>
                </a:lnTo>
                <a:lnTo>
                  <a:pt x="232000" y="201930"/>
                </a:lnTo>
                <a:lnTo>
                  <a:pt x="232000" y="196850"/>
                </a:lnTo>
                <a:lnTo>
                  <a:pt x="232279" y="196850"/>
                </a:lnTo>
                <a:lnTo>
                  <a:pt x="214423" y="165100"/>
                </a:lnTo>
                <a:lnTo>
                  <a:pt x="205571" y="161290"/>
                </a:lnTo>
                <a:close/>
              </a:path>
              <a:path w="392429" h="392429">
                <a:moveTo>
                  <a:pt x="276792" y="125730"/>
                </a:moveTo>
                <a:lnTo>
                  <a:pt x="255406" y="125730"/>
                </a:lnTo>
                <a:lnTo>
                  <a:pt x="257057" y="127000"/>
                </a:lnTo>
                <a:lnTo>
                  <a:pt x="260232" y="128270"/>
                </a:lnTo>
                <a:lnTo>
                  <a:pt x="261629" y="128270"/>
                </a:lnTo>
                <a:lnTo>
                  <a:pt x="264042" y="130810"/>
                </a:lnTo>
                <a:lnTo>
                  <a:pt x="264969" y="133350"/>
                </a:lnTo>
                <a:lnTo>
                  <a:pt x="266264" y="135890"/>
                </a:lnTo>
                <a:lnTo>
                  <a:pt x="266582" y="137160"/>
                </a:lnTo>
                <a:lnTo>
                  <a:pt x="266556" y="142240"/>
                </a:lnTo>
                <a:lnTo>
                  <a:pt x="265299" y="146050"/>
                </a:lnTo>
                <a:lnTo>
                  <a:pt x="260384" y="151130"/>
                </a:lnTo>
                <a:lnTo>
                  <a:pt x="257412" y="152400"/>
                </a:lnTo>
                <a:lnTo>
                  <a:pt x="284078" y="152400"/>
                </a:lnTo>
                <a:lnTo>
                  <a:pt x="283993" y="146050"/>
                </a:lnTo>
                <a:lnTo>
                  <a:pt x="282749" y="139700"/>
                </a:lnTo>
                <a:lnTo>
                  <a:pt x="280387" y="133350"/>
                </a:lnTo>
                <a:lnTo>
                  <a:pt x="278596" y="128270"/>
                </a:lnTo>
                <a:lnTo>
                  <a:pt x="276792" y="125730"/>
                </a:lnTo>
                <a:close/>
              </a:path>
              <a:path w="392429" h="392429">
                <a:moveTo>
                  <a:pt x="213799" y="107950"/>
                </a:moveTo>
                <a:lnTo>
                  <a:pt x="168176" y="107950"/>
                </a:lnTo>
                <a:lnTo>
                  <a:pt x="160484" y="109220"/>
                </a:lnTo>
                <a:lnTo>
                  <a:pt x="224722" y="109220"/>
                </a:lnTo>
                <a:lnTo>
                  <a:pt x="213799" y="107950"/>
                </a:lnTo>
                <a:close/>
              </a:path>
              <a:path w="392429" h="392429">
                <a:moveTo>
                  <a:pt x="196478" y="0"/>
                </a:moveTo>
                <a:lnTo>
                  <a:pt x="196186" y="0"/>
                </a:lnTo>
                <a:lnTo>
                  <a:pt x="186541" y="1270"/>
                </a:lnTo>
                <a:lnTo>
                  <a:pt x="206107" y="1270"/>
                </a:lnTo>
                <a:lnTo>
                  <a:pt x="19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8265211" y="7527239"/>
            <a:ext cx="392430" cy="392430"/>
            <a:chOff x="8265211" y="7527239"/>
            <a:chExt cx="392430" cy="392430"/>
          </a:xfrm>
        </p:grpSpPr>
        <p:sp>
          <p:nvSpPr>
            <p:cNvPr id="9" name="object 9" descr=""/>
            <p:cNvSpPr/>
            <p:nvPr/>
          </p:nvSpPr>
          <p:spPr>
            <a:xfrm>
              <a:off x="8265211" y="7527239"/>
              <a:ext cx="392430" cy="392430"/>
            </a:xfrm>
            <a:custGeom>
              <a:avLst/>
              <a:gdLst/>
              <a:ahLst/>
              <a:cxnLst/>
              <a:rect l="l" t="t" r="r" b="b"/>
              <a:pathLst>
                <a:path w="392429" h="392429">
                  <a:moveTo>
                    <a:pt x="196164" y="0"/>
                  </a:moveTo>
                  <a:lnTo>
                    <a:pt x="151187" y="5180"/>
                  </a:lnTo>
                  <a:lnTo>
                    <a:pt x="109899" y="19937"/>
                  </a:lnTo>
                  <a:lnTo>
                    <a:pt x="73476" y="43092"/>
                  </a:lnTo>
                  <a:lnTo>
                    <a:pt x="43097" y="73468"/>
                  </a:lnTo>
                  <a:lnTo>
                    <a:pt x="19939" y="109889"/>
                  </a:lnTo>
                  <a:lnTo>
                    <a:pt x="5181" y="151175"/>
                  </a:lnTo>
                  <a:lnTo>
                    <a:pt x="0" y="196151"/>
                  </a:lnTo>
                  <a:lnTo>
                    <a:pt x="5181" y="241127"/>
                  </a:lnTo>
                  <a:lnTo>
                    <a:pt x="19939" y="282413"/>
                  </a:lnTo>
                  <a:lnTo>
                    <a:pt x="43097" y="318834"/>
                  </a:lnTo>
                  <a:lnTo>
                    <a:pt x="73476" y="349210"/>
                  </a:lnTo>
                  <a:lnTo>
                    <a:pt x="109899" y="372365"/>
                  </a:lnTo>
                  <a:lnTo>
                    <a:pt x="151187" y="387122"/>
                  </a:lnTo>
                  <a:lnTo>
                    <a:pt x="196164" y="392303"/>
                  </a:lnTo>
                  <a:lnTo>
                    <a:pt x="241139" y="387122"/>
                  </a:lnTo>
                  <a:lnTo>
                    <a:pt x="282426" y="372365"/>
                  </a:lnTo>
                  <a:lnTo>
                    <a:pt x="318846" y="349210"/>
                  </a:lnTo>
                  <a:lnTo>
                    <a:pt x="349223" y="318834"/>
                  </a:lnTo>
                  <a:lnTo>
                    <a:pt x="372378" y="282413"/>
                  </a:lnTo>
                  <a:lnTo>
                    <a:pt x="387135" y="241127"/>
                  </a:lnTo>
                  <a:lnTo>
                    <a:pt x="392315" y="196151"/>
                  </a:lnTo>
                  <a:lnTo>
                    <a:pt x="387135" y="151175"/>
                  </a:lnTo>
                  <a:lnTo>
                    <a:pt x="372378" y="109889"/>
                  </a:lnTo>
                  <a:lnTo>
                    <a:pt x="349223" y="73468"/>
                  </a:lnTo>
                  <a:lnTo>
                    <a:pt x="318846" y="43092"/>
                  </a:lnTo>
                  <a:lnTo>
                    <a:pt x="282426" y="19937"/>
                  </a:lnTo>
                  <a:lnTo>
                    <a:pt x="241139" y="5180"/>
                  </a:lnTo>
                  <a:lnTo>
                    <a:pt x="196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8586" y="7608024"/>
              <a:ext cx="225564" cy="230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21968"/>
            <a:ext cx="6272530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50">
                <a:solidFill>
                  <a:srgbClr val="000000"/>
                </a:solidFill>
                <a:latin typeface="Verdana"/>
                <a:cs typeface="Verdana"/>
              </a:rPr>
              <a:t>Introduction</a:t>
            </a:r>
            <a:r>
              <a:rPr dirty="0" sz="3050" spc="-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050" spc="-14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sz="3050" spc="-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050" spc="-120">
                <a:solidFill>
                  <a:srgbClr val="000000"/>
                </a:solidFill>
                <a:latin typeface="Verdana"/>
                <a:cs typeface="Verdana"/>
              </a:rPr>
              <a:t>Employee</a:t>
            </a:r>
            <a:r>
              <a:rPr dirty="0" sz="3050" spc="-19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70384" y="826866"/>
            <a:ext cx="8175625" cy="29972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 spc="-135">
                <a:latin typeface="Verdana"/>
                <a:cs typeface="Verdana"/>
              </a:rPr>
              <a:t>In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today's</a:t>
            </a:r>
            <a:r>
              <a:rPr dirty="0" sz="3000" spc="-1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competitive</a:t>
            </a:r>
            <a:r>
              <a:rPr dirty="0" sz="3000" spc="-12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landscape, </a:t>
            </a:r>
            <a:r>
              <a:rPr dirty="0" sz="3000" spc="-140" b="1">
                <a:latin typeface="Verdana"/>
                <a:cs typeface="Verdana"/>
              </a:rPr>
              <a:t>employee</a:t>
            </a:r>
            <a:r>
              <a:rPr dirty="0" sz="3000" spc="-155" b="1">
                <a:latin typeface="Verdana"/>
                <a:cs typeface="Verdana"/>
              </a:rPr>
              <a:t> </a:t>
            </a:r>
            <a:r>
              <a:rPr dirty="0" sz="3000" spc="-135" b="1">
                <a:latin typeface="Verdana"/>
                <a:cs typeface="Verdana"/>
              </a:rPr>
              <a:t>data</a:t>
            </a:r>
            <a:r>
              <a:rPr dirty="0" sz="3000" spc="-200" b="1">
                <a:latin typeface="Verdana"/>
                <a:cs typeface="Verdana"/>
              </a:rPr>
              <a:t> </a:t>
            </a:r>
            <a:r>
              <a:rPr dirty="0" sz="3000" spc="-55">
                <a:latin typeface="Verdana"/>
                <a:cs typeface="Verdana"/>
              </a:rPr>
              <a:t>plays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crucial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role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25">
                <a:latin typeface="Verdana"/>
                <a:cs typeface="Verdana"/>
              </a:rPr>
              <a:t>in </a:t>
            </a:r>
            <a:r>
              <a:rPr dirty="0" sz="3000" spc="55">
                <a:latin typeface="Verdana"/>
                <a:cs typeface="Verdana"/>
              </a:rPr>
              <a:t>understanding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35" b="1">
                <a:latin typeface="Verdana"/>
                <a:cs typeface="Verdana"/>
              </a:rPr>
              <a:t>performance</a:t>
            </a:r>
            <a:r>
              <a:rPr dirty="0" sz="3000" spc="-160" b="1">
                <a:latin typeface="Verdana"/>
                <a:cs typeface="Verdana"/>
              </a:rPr>
              <a:t> </a:t>
            </a:r>
            <a:r>
              <a:rPr dirty="0" sz="3000" spc="-180" b="1">
                <a:latin typeface="Verdana"/>
                <a:cs typeface="Verdana"/>
              </a:rPr>
              <a:t>metrics</a:t>
            </a:r>
            <a:r>
              <a:rPr dirty="0" sz="3000" spc="-180">
                <a:latin typeface="Verdana"/>
                <a:cs typeface="Verdana"/>
              </a:rPr>
              <a:t>.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This </a:t>
            </a:r>
            <a:r>
              <a:rPr dirty="0" sz="3000">
                <a:latin typeface="Verdana"/>
                <a:cs typeface="Verdana"/>
              </a:rPr>
              <a:t>presentation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aims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explore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various </a:t>
            </a:r>
            <a:r>
              <a:rPr dirty="0" sz="3000">
                <a:latin typeface="Verdana"/>
                <a:cs typeface="Verdana"/>
              </a:rPr>
              <a:t>aspects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40" b="1">
                <a:latin typeface="Verdana"/>
                <a:cs typeface="Verdana"/>
              </a:rPr>
              <a:t>data</a:t>
            </a:r>
            <a:r>
              <a:rPr dirty="0" sz="3000" spc="-170" b="1">
                <a:latin typeface="Verdana"/>
                <a:cs typeface="Verdana"/>
              </a:rPr>
              <a:t> </a:t>
            </a:r>
            <a:r>
              <a:rPr dirty="0" sz="3000" spc="-190" b="1">
                <a:latin typeface="Verdana"/>
                <a:cs typeface="Verdana"/>
              </a:rPr>
              <a:t>analysis</a:t>
            </a:r>
            <a:r>
              <a:rPr dirty="0" sz="3000" spc="-204" b="1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unlock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valuable </a:t>
            </a:r>
            <a:r>
              <a:rPr dirty="0" sz="3000">
                <a:latin typeface="Verdana"/>
                <a:cs typeface="Verdana"/>
              </a:rPr>
              <a:t>insights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that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drive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75" b="1">
                <a:latin typeface="Verdana"/>
                <a:cs typeface="Verdana"/>
              </a:rPr>
              <a:t>organizational </a:t>
            </a:r>
            <a:r>
              <a:rPr dirty="0" sz="3000" spc="-70" b="1">
                <a:latin typeface="Verdana"/>
                <a:cs typeface="Verdana"/>
              </a:rPr>
              <a:t>success</a:t>
            </a:r>
            <a:r>
              <a:rPr dirty="0" sz="3000" spc="-7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38" y="2694495"/>
            <a:ext cx="6344920" cy="41687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 spc="55">
                <a:latin typeface="Verdana"/>
                <a:cs typeface="Verdana"/>
              </a:rPr>
              <a:t>Understanding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-140" b="1">
                <a:latin typeface="Verdana"/>
                <a:cs typeface="Verdana"/>
              </a:rPr>
              <a:t>employee</a:t>
            </a:r>
            <a:r>
              <a:rPr dirty="0" sz="3000" spc="-185" b="1">
                <a:latin typeface="Verdana"/>
                <a:cs typeface="Verdana"/>
              </a:rPr>
              <a:t> </a:t>
            </a:r>
            <a:r>
              <a:rPr dirty="0" sz="3000" spc="-135" b="1">
                <a:latin typeface="Verdana"/>
                <a:cs typeface="Verdana"/>
              </a:rPr>
              <a:t>data</a:t>
            </a:r>
            <a:r>
              <a:rPr dirty="0" sz="3000" spc="-225" b="1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is </a:t>
            </a:r>
            <a:r>
              <a:rPr dirty="0" sz="3000" spc="-20">
                <a:latin typeface="Verdana"/>
                <a:cs typeface="Verdana"/>
              </a:rPr>
              <a:t>essential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90">
                <a:latin typeface="Verdana"/>
                <a:cs typeface="Verdana"/>
              </a:rPr>
              <a:t>making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informed </a:t>
            </a:r>
            <a:r>
              <a:rPr dirty="0" sz="3000" spc="-40">
                <a:latin typeface="Verdana"/>
                <a:cs typeface="Verdana"/>
              </a:rPr>
              <a:t>decisions.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180">
                <a:latin typeface="Verdana"/>
                <a:cs typeface="Verdana"/>
              </a:rPr>
              <a:t>It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helps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identifying </a:t>
            </a:r>
            <a:r>
              <a:rPr dirty="0" sz="3000" spc="-195" b="1">
                <a:latin typeface="Verdana"/>
                <a:cs typeface="Verdana"/>
              </a:rPr>
              <a:t>trends</a:t>
            </a:r>
            <a:r>
              <a:rPr dirty="0" sz="3000" spc="-195">
                <a:latin typeface="Verdana"/>
                <a:cs typeface="Verdana"/>
              </a:rPr>
              <a:t>,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improving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 spc="-30" b="1">
                <a:latin typeface="Verdana"/>
                <a:cs typeface="Verdana"/>
              </a:rPr>
              <a:t>engagement</a:t>
            </a:r>
            <a:r>
              <a:rPr dirty="0" sz="3000" spc="-30">
                <a:latin typeface="Verdana"/>
                <a:cs typeface="Verdana"/>
              </a:rPr>
              <a:t>,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enhancing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overall </a:t>
            </a:r>
            <a:r>
              <a:rPr dirty="0" sz="3000" spc="-160" b="1">
                <a:latin typeface="Verdana"/>
                <a:cs typeface="Verdana"/>
              </a:rPr>
              <a:t>productivity</a:t>
            </a:r>
            <a:r>
              <a:rPr dirty="0" sz="3000" spc="-160">
                <a:latin typeface="Verdana"/>
                <a:cs typeface="Verdana"/>
              </a:rPr>
              <a:t>.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Organizations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that </a:t>
            </a:r>
            <a:r>
              <a:rPr dirty="0" sz="3000" spc="-40">
                <a:latin typeface="Verdana"/>
                <a:cs typeface="Verdana"/>
              </a:rPr>
              <a:t>leverage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this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data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gain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a </a:t>
            </a:r>
            <a:r>
              <a:rPr dirty="0" sz="3000">
                <a:latin typeface="Verdana"/>
                <a:cs typeface="Verdana"/>
              </a:rPr>
              <a:t>signiﬁcant</a:t>
            </a:r>
            <a:r>
              <a:rPr dirty="0" sz="3000" spc="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competitive advantage.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13" y="1320939"/>
            <a:ext cx="638429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75">
                <a:solidFill>
                  <a:srgbClr val="000000"/>
                </a:solidFill>
                <a:latin typeface="Verdana"/>
                <a:cs typeface="Verdana"/>
              </a:rPr>
              <a:t>Importance</a:t>
            </a:r>
            <a:r>
              <a:rPr dirty="0" sz="3200" spc="-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200" spc="-155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sz="3200" spc="-14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000000"/>
                </a:solidFill>
                <a:latin typeface="Verdana"/>
                <a:cs typeface="Verdana"/>
              </a:rPr>
              <a:t>Employee</a:t>
            </a:r>
            <a:r>
              <a:rPr dirty="0" sz="3200" spc="-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55227" y="3702558"/>
            <a:ext cx="6398895" cy="3711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dirty="0" sz="3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categorized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3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types,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dirty="0" sz="3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 b="1">
                <a:solidFill>
                  <a:srgbClr val="FFFFFF"/>
                </a:solidFill>
                <a:latin typeface="Verdana"/>
                <a:cs typeface="Verdana"/>
              </a:rPr>
              <a:t>demographics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dirty="0" sz="3000" spc="-135" b="1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3000" spc="-1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80" b="1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000" spc="-100" b="1">
                <a:solidFill>
                  <a:srgbClr val="FFFFFF"/>
                </a:solidFill>
                <a:latin typeface="Verdana"/>
                <a:cs typeface="Verdana"/>
              </a:rPr>
              <a:t>engagement</a:t>
            </a:r>
            <a:r>
              <a:rPr dirty="0" sz="300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25" b="1">
                <a:solidFill>
                  <a:srgbClr val="FFFFFF"/>
                </a:solidFill>
                <a:latin typeface="Verdana"/>
                <a:cs typeface="Verdana"/>
              </a:rPr>
              <a:t>scores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dirty="0" sz="3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tailoring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000" spc="-140" b="1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dirty="0" sz="3000" spc="-2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0" b="1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dirty="0" sz="3000" spc="-6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6" y="2126195"/>
            <a:ext cx="6420485" cy="643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275">
                <a:latin typeface="Verdana"/>
                <a:cs typeface="Verdana"/>
              </a:rPr>
              <a:t>Types</a:t>
            </a:r>
            <a:r>
              <a:rPr dirty="0" sz="4050" spc="-240">
                <a:latin typeface="Verdana"/>
                <a:cs typeface="Verdana"/>
              </a:rPr>
              <a:t> </a:t>
            </a:r>
            <a:r>
              <a:rPr dirty="0" sz="4050" spc="-204">
                <a:latin typeface="Verdana"/>
                <a:cs typeface="Verdana"/>
              </a:rPr>
              <a:t>of</a:t>
            </a:r>
            <a:r>
              <a:rPr dirty="0" sz="4050" spc="-235">
                <a:latin typeface="Verdana"/>
                <a:cs typeface="Verdana"/>
              </a:rPr>
              <a:t> </a:t>
            </a:r>
            <a:r>
              <a:rPr dirty="0" sz="4050" spc="-180">
                <a:latin typeface="Verdana"/>
                <a:cs typeface="Verdana"/>
              </a:rPr>
              <a:t>Employee</a:t>
            </a:r>
            <a:r>
              <a:rPr dirty="0" sz="4050" spc="-240">
                <a:latin typeface="Verdana"/>
                <a:cs typeface="Verdana"/>
              </a:rPr>
              <a:t> </a:t>
            </a:r>
            <a:r>
              <a:rPr dirty="0" sz="4050" spc="-85">
                <a:latin typeface="Verdana"/>
                <a:cs typeface="Verdana"/>
              </a:rPr>
              <a:t>Data</a:t>
            </a:r>
            <a:endParaRPr sz="4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42" y="2694495"/>
            <a:ext cx="6294120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>
                <a:latin typeface="Verdana"/>
                <a:cs typeface="Verdana"/>
              </a:rPr>
              <a:t>Collecting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employee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data</a:t>
            </a:r>
            <a:r>
              <a:rPr dirty="0" sz="3000" spc="-8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be </a:t>
            </a:r>
            <a:r>
              <a:rPr dirty="0" sz="3000" spc="70">
                <a:latin typeface="Verdana"/>
                <a:cs typeface="Verdana"/>
              </a:rPr>
              <a:t>done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through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0" b="1">
                <a:latin typeface="Verdana"/>
                <a:cs typeface="Verdana"/>
              </a:rPr>
              <a:t>surveys</a:t>
            </a:r>
            <a:r>
              <a:rPr dirty="0" sz="3000" spc="-100">
                <a:latin typeface="Verdana"/>
                <a:cs typeface="Verdana"/>
              </a:rPr>
              <a:t>, </a:t>
            </a:r>
            <a:r>
              <a:rPr dirty="0" sz="3000" spc="-135" b="1">
                <a:latin typeface="Verdana"/>
                <a:cs typeface="Verdana"/>
              </a:rPr>
              <a:t>performance</a:t>
            </a:r>
            <a:r>
              <a:rPr dirty="0" sz="3000" spc="-155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reviews</a:t>
            </a:r>
            <a:r>
              <a:rPr dirty="0" sz="3000" spc="-245">
                <a:latin typeface="Verdana"/>
                <a:cs typeface="Verdana"/>
              </a:rPr>
              <a:t>,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25" b="1">
                <a:latin typeface="Verdana"/>
                <a:cs typeface="Verdana"/>
              </a:rPr>
              <a:t>HR </a:t>
            </a:r>
            <a:r>
              <a:rPr dirty="0" sz="3000" spc="-229" b="1">
                <a:latin typeface="Verdana"/>
                <a:cs typeface="Verdana"/>
              </a:rPr>
              <a:t>systems</a:t>
            </a:r>
            <a:r>
              <a:rPr dirty="0" sz="3000" spc="-229">
                <a:latin typeface="Verdana"/>
                <a:cs typeface="Verdana"/>
              </a:rPr>
              <a:t>.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Each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95">
                <a:latin typeface="Verdana"/>
                <a:cs typeface="Verdana"/>
              </a:rPr>
              <a:t>method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has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its </a:t>
            </a:r>
            <a:r>
              <a:rPr dirty="0" sz="3000">
                <a:latin typeface="Verdana"/>
                <a:cs typeface="Verdana"/>
              </a:rPr>
              <a:t>strengths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65">
                <a:latin typeface="Verdana"/>
                <a:cs typeface="Verdana"/>
              </a:rPr>
              <a:t>weaknesses,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>
                <a:latin typeface="Verdana"/>
                <a:cs typeface="Verdana"/>
              </a:rPr>
              <a:t>using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combination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yield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most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accurate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55" b="1">
                <a:latin typeface="Verdana"/>
                <a:cs typeface="Verdana"/>
              </a:rPr>
              <a:t>insights</a:t>
            </a:r>
            <a:r>
              <a:rPr dirty="0" sz="3000" spc="-55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17" y="1301889"/>
            <a:ext cx="646493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6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dirty="0" sz="395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150">
                <a:solidFill>
                  <a:srgbClr val="000000"/>
                </a:solidFill>
                <a:latin typeface="Verdana"/>
                <a:cs typeface="Verdana"/>
              </a:rPr>
              <a:t>Collection</a:t>
            </a:r>
            <a:r>
              <a:rPr dirty="0" sz="395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70">
                <a:solidFill>
                  <a:srgbClr val="000000"/>
                </a:solidFill>
                <a:latin typeface="Verdana"/>
                <a:cs typeface="Verdana"/>
              </a:rPr>
              <a:t>Methods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55227" y="3702558"/>
            <a:ext cx="6438265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5" b="1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3000" spc="-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Verdana"/>
                <a:cs typeface="Verdana"/>
              </a:rPr>
              <a:t>metrics </a:t>
            </a:r>
            <a:r>
              <a:rPr dirty="0" sz="3000" spc="-60">
                <a:solidFill>
                  <a:srgbClr val="FFFFFF"/>
                </a:solidFill>
                <a:latin typeface="Verdana"/>
                <a:cs typeface="Verdana"/>
              </a:rPr>
              <a:t>involves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evaluating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dirty="0" sz="3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r>
              <a:rPr dirty="0" sz="3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correlations.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3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Verdana"/>
                <a:cs typeface="Verdana"/>
              </a:rPr>
              <a:t>reveal</a:t>
            </a:r>
            <a:r>
              <a:rPr dirty="0" sz="3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 b="1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dirty="0" sz="3000" spc="-195" b="1">
                <a:solidFill>
                  <a:srgbClr val="FFFFFF"/>
                </a:solidFill>
                <a:latin typeface="Verdana"/>
                <a:cs typeface="Verdana"/>
              </a:rPr>
              <a:t>performers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Verdana"/>
                <a:cs typeface="Verdana"/>
              </a:rPr>
              <a:t>needing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improvement,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overall </a:t>
            </a:r>
            <a:r>
              <a:rPr dirty="0" sz="3000" spc="-125" b="1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dirty="0" sz="300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workforce.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-140">
                <a:latin typeface="Verdana"/>
                <a:cs typeface="Verdana"/>
              </a:rPr>
              <a:t>Analyzing</a:t>
            </a:r>
            <a:r>
              <a:rPr dirty="0" sz="3050" spc="-100">
                <a:latin typeface="Verdana"/>
                <a:cs typeface="Verdana"/>
              </a:rPr>
              <a:t> </a:t>
            </a:r>
            <a:r>
              <a:rPr dirty="0" sz="3050" spc="-135">
                <a:latin typeface="Verdana"/>
                <a:cs typeface="Verdana"/>
              </a:rPr>
              <a:t>Performance</a:t>
            </a:r>
            <a:r>
              <a:rPr dirty="0" sz="3050" spc="-105">
                <a:latin typeface="Verdana"/>
                <a:cs typeface="Verdana"/>
              </a:rPr>
              <a:t> </a:t>
            </a:r>
            <a:r>
              <a:rPr dirty="0" sz="3050" spc="-65">
                <a:latin typeface="Verdana"/>
                <a:cs typeface="Verdana"/>
              </a:rPr>
              <a:t>Metrics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55227" y="3702570"/>
            <a:ext cx="6446520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Employee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FFFFFF"/>
                </a:solidFill>
                <a:latin typeface="Verdana"/>
                <a:cs typeface="Verdana"/>
              </a:rPr>
              <a:t>engagement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indicator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Tahoma"/>
                <a:cs typeface="Tahoma"/>
              </a:rPr>
              <a:t>organizational</a:t>
            </a:r>
            <a:r>
              <a:rPr dirty="0" sz="3000" spc="7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20" b="1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0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analyzing </a:t>
            </a:r>
            <a:r>
              <a:rPr dirty="0" sz="3000" spc="90">
                <a:solidFill>
                  <a:srgbClr val="FFFFFF"/>
                </a:solidFill>
                <a:latin typeface="Verdana"/>
                <a:cs typeface="Verdana"/>
              </a:rPr>
              <a:t>engagement</a:t>
            </a:r>
            <a:r>
              <a:rPr dirty="0" sz="3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scores,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organizations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uncover</a:t>
            </a:r>
            <a:r>
              <a:rPr dirty="0" sz="3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factors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contribute</a:t>
            </a:r>
            <a:r>
              <a:rPr dirty="0" sz="3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0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 b="1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dirty="0" sz="3000" spc="7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satisfaction</a:t>
            </a:r>
            <a:r>
              <a:rPr dirty="0" sz="3000" spc="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retention</a:t>
            </a:r>
            <a:r>
              <a:rPr dirty="0" sz="3000" spc="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rates.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dirty="0" spc="80"/>
              <a:t>Employee</a:t>
            </a:r>
            <a:r>
              <a:rPr dirty="0" spc="-25"/>
              <a:t> </a:t>
            </a:r>
            <a:r>
              <a:rPr dirty="0" spc="120"/>
              <a:t>Engagement</a:t>
            </a:r>
            <a:r>
              <a:rPr dirty="0" spc="-20"/>
              <a:t> </a:t>
            </a:r>
            <a:r>
              <a:rPr dirty="0" spc="-10"/>
              <a:t>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71351" y="1321968"/>
            <a:ext cx="621665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b="1">
                <a:latin typeface="Tahoma"/>
                <a:cs typeface="Tahoma"/>
              </a:rPr>
              <a:t>Impact</a:t>
            </a:r>
            <a:r>
              <a:rPr dirty="0" sz="3300" spc="40" b="1">
                <a:latin typeface="Tahoma"/>
                <a:cs typeface="Tahoma"/>
              </a:rPr>
              <a:t> </a:t>
            </a:r>
            <a:r>
              <a:rPr dirty="0" sz="3300" b="1">
                <a:latin typeface="Tahoma"/>
                <a:cs typeface="Tahoma"/>
              </a:rPr>
              <a:t>of</a:t>
            </a:r>
            <a:r>
              <a:rPr dirty="0" sz="3300" spc="40" b="1">
                <a:latin typeface="Tahoma"/>
                <a:cs typeface="Tahoma"/>
              </a:rPr>
              <a:t> </a:t>
            </a:r>
            <a:r>
              <a:rPr dirty="0" sz="3300" b="1">
                <a:latin typeface="Tahoma"/>
                <a:cs typeface="Tahoma"/>
              </a:rPr>
              <a:t>Training</a:t>
            </a:r>
            <a:r>
              <a:rPr dirty="0" sz="3300" spc="40" b="1">
                <a:latin typeface="Tahoma"/>
                <a:cs typeface="Tahoma"/>
              </a:rPr>
              <a:t> </a:t>
            </a:r>
            <a:r>
              <a:rPr dirty="0" sz="3300" spc="50" b="1">
                <a:latin typeface="Tahoma"/>
                <a:cs typeface="Tahoma"/>
              </a:rPr>
              <a:t>Programs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70396" y="826866"/>
            <a:ext cx="8119745" cy="215900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Training</a:t>
            </a:r>
            <a:r>
              <a:rPr dirty="0" spc="-18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programs</a:t>
            </a:r>
            <a:r>
              <a:rPr dirty="0" spc="-17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Verdana"/>
                <a:cs typeface="Verdana"/>
              </a:rPr>
              <a:t>play</a:t>
            </a:r>
            <a:r>
              <a:rPr dirty="0" spc="-17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pc="-18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signiﬁcant</a:t>
            </a:r>
            <a:r>
              <a:rPr dirty="0" spc="-17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25" b="0">
                <a:solidFill>
                  <a:srgbClr val="000000"/>
                </a:solidFill>
                <a:latin typeface="Verdana"/>
                <a:cs typeface="Verdana"/>
              </a:rPr>
              <a:t>role</a:t>
            </a:r>
            <a:r>
              <a:rPr dirty="0" spc="-17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25" b="0">
                <a:solidFill>
                  <a:srgbClr val="000000"/>
                </a:solidFill>
                <a:latin typeface="Verdana"/>
                <a:cs typeface="Verdana"/>
              </a:rPr>
              <a:t>in </a:t>
            </a:r>
            <a:r>
              <a:rPr dirty="0" spc="75" b="0">
                <a:solidFill>
                  <a:srgbClr val="000000"/>
                </a:solidFill>
                <a:latin typeface="Verdana"/>
                <a:cs typeface="Verdana"/>
              </a:rPr>
              <a:t>enhancing</a:t>
            </a:r>
            <a:r>
              <a:rPr dirty="0" spc="-26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75">
                <a:solidFill>
                  <a:srgbClr val="000000"/>
                </a:solidFill>
              </a:rPr>
              <a:t>employee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performance</a:t>
            </a: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12700" marR="123189">
              <a:lnSpc>
                <a:spcPts val="3300"/>
              </a:lnSpc>
            </a:pP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Analyzing</a:t>
            </a:r>
            <a:r>
              <a:rPr dirty="0" spc="-19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dirty="0" spc="-19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before</a:t>
            </a:r>
            <a:r>
              <a:rPr dirty="0" spc="-19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70" b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spc="-19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Verdana"/>
                <a:cs typeface="Verdana"/>
              </a:rPr>
              <a:t>after</a:t>
            </a:r>
            <a:r>
              <a:rPr dirty="0" spc="-19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training </a:t>
            </a:r>
            <a:r>
              <a:rPr dirty="0" spc="70" b="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60" b="0">
                <a:solidFill>
                  <a:srgbClr val="000000"/>
                </a:solidFill>
                <a:latin typeface="Verdana"/>
                <a:cs typeface="Verdana"/>
              </a:rPr>
              <a:t>help</a:t>
            </a:r>
            <a:r>
              <a:rPr dirty="0" spc="-1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50" b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dirty="0" spc="-1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measuring</a:t>
            </a:r>
            <a:r>
              <a:rPr dirty="0" spc="-1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00000"/>
                </a:solidFill>
              </a:rPr>
              <a:t>effectiveness</a:t>
            </a:r>
            <a:r>
              <a:rPr dirty="0" spc="45">
                <a:solidFill>
                  <a:srgbClr val="000000"/>
                </a:solidFill>
              </a:rPr>
              <a:t> </a:t>
            </a:r>
            <a:r>
              <a:rPr dirty="0" spc="45" b="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identifying</a:t>
            </a:r>
            <a:r>
              <a:rPr dirty="0" spc="-15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70" b="0">
                <a:solidFill>
                  <a:srgbClr val="000000"/>
                </a:solidFill>
                <a:latin typeface="Verdana"/>
                <a:cs typeface="Verdana"/>
              </a:rPr>
              <a:t>areas</a:t>
            </a:r>
            <a:r>
              <a:rPr dirty="0" spc="-1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dirty="0" spc="-1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further</a:t>
            </a:r>
            <a:r>
              <a:rPr dirty="0" spc="-1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development.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9092" y="814400"/>
            <a:ext cx="8354059" cy="215900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pc="80" b="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dirty="0" spc="-19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analyzing</a:t>
            </a:r>
            <a:r>
              <a:rPr dirty="0" spc="-19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employee</a:t>
            </a:r>
            <a:r>
              <a:rPr dirty="0" spc="-19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dirty="0" spc="-19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70" b="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dirty="0" spc="-19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provide </a:t>
            </a:r>
            <a:r>
              <a:rPr dirty="0" spc="-20" b="0">
                <a:solidFill>
                  <a:srgbClr val="000000"/>
                </a:solidFill>
                <a:latin typeface="Verdana"/>
                <a:cs typeface="Verdana"/>
              </a:rPr>
              <a:t>valuable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Verdana"/>
                <a:cs typeface="Verdana"/>
              </a:rPr>
              <a:t>insights,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challenges</a:t>
            </a:r>
            <a:r>
              <a:rPr dirty="0" spc="-1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75" b="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30">
                <a:solidFill>
                  <a:srgbClr val="000000"/>
                </a:solidFill>
              </a:rPr>
              <a:t>data </a:t>
            </a:r>
            <a:r>
              <a:rPr dirty="0" spc="-45">
                <a:solidFill>
                  <a:srgbClr val="000000"/>
                </a:solidFill>
              </a:rPr>
              <a:t>privacy</a:t>
            </a:r>
            <a:r>
              <a:rPr dirty="0" spc="-45" b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20">
                <a:solidFill>
                  <a:srgbClr val="000000"/>
                </a:solidFill>
              </a:rPr>
              <a:t>accuracy</a:t>
            </a:r>
            <a:r>
              <a:rPr dirty="0" spc="-20" b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dirty="0" spc="-1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70" b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spc="-1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00000"/>
                </a:solidFill>
              </a:rPr>
              <a:t>interpretation</a:t>
            </a:r>
            <a:r>
              <a:rPr dirty="0" spc="50">
                <a:solidFill>
                  <a:srgbClr val="000000"/>
                </a:solidFill>
              </a:rPr>
              <a:t> </a:t>
            </a:r>
            <a:r>
              <a:rPr dirty="0" spc="45" b="0">
                <a:solidFill>
                  <a:srgbClr val="000000"/>
                </a:solidFill>
                <a:latin typeface="Verdana"/>
                <a:cs typeface="Verdana"/>
              </a:rPr>
              <a:t>can </a:t>
            </a:r>
            <a:r>
              <a:rPr dirty="0" spc="-130" b="0">
                <a:solidFill>
                  <a:srgbClr val="000000"/>
                </a:solidFill>
                <a:latin typeface="Verdana"/>
                <a:cs typeface="Verdana"/>
              </a:rPr>
              <a:t>arise.</a:t>
            </a:r>
            <a:r>
              <a:rPr dirty="0" spc="-10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Addressing</a:t>
            </a:r>
            <a:r>
              <a:rPr dirty="0" spc="-10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these</a:t>
            </a:r>
            <a:r>
              <a:rPr dirty="0" spc="-10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b="0">
                <a:solidFill>
                  <a:srgbClr val="000000"/>
                </a:solidFill>
                <a:latin typeface="Verdana"/>
                <a:cs typeface="Verdana"/>
              </a:rPr>
              <a:t>challenges</a:t>
            </a:r>
            <a:r>
              <a:rPr dirty="0" spc="-10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65" b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spc="-10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crucial </a:t>
            </a:r>
            <a:r>
              <a:rPr dirty="0" spc="-40" b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dirty="0" spc="-2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Verdana"/>
                <a:cs typeface="Verdana"/>
              </a:rPr>
              <a:t>effective</a:t>
            </a:r>
            <a:r>
              <a:rPr dirty="0" spc="-2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pc="55">
                <a:solidFill>
                  <a:srgbClr val="000000"/>
                </a:solidFill>
              </a:rPr>
              <a:t>decision-</a:t>
            </a:r>
            <a:r>
              <a:rPr dirty="0" spc="-10">
                <a:solidFill>
                  <a:srgbClr val="000000"/>
                </a:solidFill>
              </a:rPr>
              <a:t>making</a:t>
            </a:r>
            <a:r>
              <a:rPr dirty="0" spc="-10" b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658540" y="1305026"/>
            <a:ext cx="640524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95" b="1">
                <a:latin typeface="Tahoma"/>
                <a:cs typeface="Tahoma"/>
              </a:rPr>
              <a:t>Challenges</a:t>
            </a:r>
            <a:r>
              <a:rPr dirty="0" sz="3500" spc="-40" b="1">
                <a:latin typeface="Tahoma"/>
                <a:cs typeface="Tahoma"/>
              </a:rPr>
              <a:t> </a:t>
            </a:r>
            <a:r>
              <a:rPr dirty="0" sz="3500" spc="70" b="1">
                <a:latin typeface="Tahoma"/>
                <a:cs typeface="Tahoma"/>
              </a:rPr>
              <a:t>in</a:t>
            </a:r>
            <a:r>
              <a:rPr dirty="0" sz="3500" spc="-45" b="1">
                <a:latin typeface="Tahoma"/>
                <a:cs typeface="Tahoma"/>
              </a:rPr>
              <a:t> </a:t>
            </a:r>
            <a:r>
              <a:rPr dirty="0" sz="3500" spc="90" b="1">
                <a:latin typeface="Tahoma"/>
                <a:cs typeface="Tahoma"/>
              </a:rPr>
              <a:t>Data</a:t>
            </a:r>
            <a:r>
              <a:rPr dirty="0" sz="3500" spc="-40" b="1">
                <a:latin typeface="Tahoma"/>
                <a:cs typeface="Tahoma"/>
              </a:rPr>
              <a:t> </a:t>
            </a:r>
            <a:r>
              <a:rPr dirty="0" sz="3500" spc="35" b="1">
                <a:latin typeface="Tahoma"/>
                <a:cs typeface="Tahoma"/>
              </a:rPr>
              <a:t>Analysis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2024-09-06T06:37:28Z</dcterms:created>
  <dcterms:modified xsi:type="dcterms:W3CDTF">2024-09-06T06:37:28Z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2024-09-06T00:00:00Z</vt:filetime>
  </property>
  <property fmtid="{D5CDD505-2E9C-101B-9397-08002B2CF9AE}" pid="5" name="Producer">
    <vt:lpwstr>GPL Ghostscript 10.02.0</vt:lpwstr>
  </property>
</Properties>
</file>