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20" y="156754"/>
            <a:ext cx="8001000" cy="2246811"/>
          </a:xfrm>
        </p:spPr>
        <p:txBody>
          <a:bodyPr/>
          <a:lstStyle/>
          <a:p>
            <a:r>
              <a:rPr lang="en-IN" dirty="0" smtClean="0"/>
              <a:t>Source code generation</a:t>
            </a:r>
            <a:endParaRPr lang="en-US" dirty="0"/>
          </a:p>
        </p:txBody>
      </p:sp>
      <p:sp>
        <p:nvSpPr>
          <p:cNvPr id="3" name="Subtitle 2"/>
          <p:cNvSpPr>
            <a:spLocks noGrp="1"/>
          </p:cNvSpPr>
          <p:nvPr>
            <p:ph type="subTitle" idx="1"/>
          </p:nvPr>
        </p:nvSpPr>
        <p:spPr>
          <a:xfrm>
            <a:off x="684211" y="4232366"/>
            <a:ext cx="10889479" cy="2390503"/>
          </a:xfrm>
        </p:spPr>
        <p:txBody>
          <a:bodyPr>
            <a:normAutofit/>
          </a:bodyPr>
          <a:lstStyle/>
          <a:p>
            <a:r>
              <a:rPr lang="en-IN" dirty="0" smtClean="0">
                <a:solidFill>
                  <a:schemeClr val="bg1"/>
                </a:solidFill>
                <a:latin typeface="Arial Black" panose="020B0A04020102020204" pitchFamily="34" charset="0"/>
              </a:rPr>
              <a:t>Submitted By:-</a:t>
            </a:r>
            <a:endParaRPr lang="en-IN" dirty="0">
              <a:solidFill>
                <a:schemeClr val="bg1"/>
              </a:solidFill>
            </a:endParaRPr>
          </a:p>
          <a:p>
            <a:r>
              <a:rPr lang="en-IN" dirty="0" smtClean="0">
                <a:solidFill>
                  <a:schemeClr val="tx1"/>
                </a:solidFill>
              </a:rPr>
              <a:t>Aashay Gandhi</a:t>
            </a:r>
          </a:p>
          <a:p>
            <a:r>
              <a:rPr lang="en-IN" dirty="0" err="1" smtClean="0">
                <a:solidFill>
                  <a:schemeClr val="tx1"/>
                </a:solidFill>
              </a:rPr>
              <a:t>Aayush</a:t>
            </a:r>
            <a:r>
              <a:rPr lang="en-IN" dirty="0" smtClean="0">
                <a:solidFill>
                  <a:schemeClr val="tx1"/>
                </a:solidFill>
              </a:rPr>
              <a:t> Bhatt</a:t>
            </a:r>
          </a:p>
          <a:p>
            <a:r>
              <a:rPr lang="en-IN" dirty="0" err="1" smtClean="0">
                <a:solidFill>
                  <a:schemeClr val="tx1"/>
                </a:solidFill>
              </a:rPr>
              <a:t>Akshay</a:t>
            </a:r>
            <a:r>
              <a:rPr lang="en-IN" dirty="0" smtClean="0">
                <a:solidFill>
                  <a:schemeClr val="tx1"/>
                </a:solidFill>
              </a:rPr>
              <a:t> Chauhan														</a:t>
            </a:r>
            <a:r>
              <a:rPr lang="en-IN" b="1" dirty="0" smtClean="0">
                <a:solidFill>
                  <a:schemeClr val="bg1"/>
                </a:solidFill>
              </a:rPr>
              <a:t>Internal </a:t>
            </a:r>
            <a:r>
              <a:rPr lang="en-IN" b="1" dirty="0">
                <a:solidFill>
                  <a:schemeClr val="bg1"/>
                </a:solidFill>
              </a:rPr>
              <a:t>Guide:- </a:t>
            </a:r>
            <a:endParaRPr lang="en-IN" dirty="0" smtClean="0">
              <a:solidFill>
                <a:schemeClr val="tx1"/>
              </a:solidFill>
            </a:endParaRPr>
          </a:p>
          <a:p>
            <a:r>
              <a:rPr lang="en-IN" dirty="0" err="1" smtClean="0">
                <a:solidFill>
                  <a:schemeClr val="tx1"/>
                </a:solidFill>
              </a:rPr>
              <a:t>Jaimin</a:t>
            </a:r>
            <a:r>
              <a:rPr lang="en-IN" dirty="0" smtClean="0">
                <a:solidFill>
                  <a:schemeClr val="tx1"/>
                </a:solidFill>
              </a:rPr>
              <a:t> </a:t>
            </a:r>
            <a:r>
              <a:rPr lang="en-IN" dirty="0" err="1" smtClean="0">
                <a:solidFill>
                  <a:schemeClr val="tx1"/>
                </a:solidFill>
              </a:rPr>
              <a:t>Raval</a:t>
            </a:r>
            <a:r>
              <a:rPr lang="en-IN" dirty="0" smtClean="0">
                <a:solidFill>
                  <a:schemeClr val="tx1"/>
                </a:solidFill>
              </a:rPr>
              <a:t>		</a:t>
            </a:r>
            <a:r>
              <a:rPr lang="en-IN" dirty="0" smtClean="0"/>
              <a:t>													</a:t>
            </a:r>
            <a:r>
              <a:rPr lang="en-IN" dirty="0" err="1" smtClean="0">
                <a:solidFill>
                  <a:schemeClr val="tx1"/>
                </a:solidFill>
              </a:rPr>
              <a:t>Prof.</a:t>
            </a:r>
            <a:r>
              <a:rPr lang="en-IN" dirty="0" smtClean="0">
                <a:solidFill>
                  <a:schemeClr val="tx1"/>
                </a:solidFill>
              </a:rPr>
              <a:t> Riya </a:t>
            </a:r>
            <a:r>
              <a:rPr lang="en-IN" dirty="0" err="1" smtClean="0">
                <a:solidFill>
                  <a:schemeClr val="tx1"/>
                </a:solidFill>
              </a:rPr>
              <a:t>Gohil</a:t>
            </a:r>
            <a:r>
              <a:rPr lang="en-IN" dirty="0" smtClean="0">
                <a:solidFill>
                  <a:schemeClr val="tx1"/>
                </a:solidFill>
              </a:rPr>
              <a:t> </a:t>
            </a:r>
            <a:endParaRPr lang="en-IN" dirty="0"/>
          </a:p>
          <a:p>
            <a:endParaRPr lang="en-IN" dirty="0"/>
          </a:p>
          <a:p>
            <a:endParaRPr lang="en-US" dirty="0"/>
          </a:p>
        </p:txBody>
      </p:sp>
    </p:spTree>
    <p:extLst>
      <p:ext uri="{BB962C8B-B14F-4D97-AF65-F5344CB8AC3E}">
        <p14:creationId xmlns:p14="http://schemas.microsoft.com/office/powerpoint/2010/main" val="197043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5292" t="14275" r="6326" b="9113"/>
          <a:stretch/>
        </p:blipFill>
        <p:spPr>
          <a:xfrm>
            <a:off x="2683982" y="1698171"/>
            <a:ext cx="5682343" cy="2769327"/>
          </a:xfrm>
          <a:prstGeom prst="rect">
            <a:avLst/>
          </a:prstGeom>
        </p:spPr>
      </p:pic>
      <p:sp>
        <p:nvSpPr>
          <p:cNvPr id="4" name="Rectangle 3"/>
          <p:cNvSpPr/>
          <p:nvPr/>
        </p:nvSpPr>
        <p:spPr>
          <a:xfrm>
            <a:off x="684213" y="4613059"/>
            <a:ext cx="9681883" cy="2031325"/>
          </a:xfrm>
          <a:prstGeom prst="rect">
            <a:avLst/>
          </a:prstGeom>
        </p:spPr>
        <p:txBody>
          <a:bodyPr wrap="square">
            <a:spAutoFit/>
          </a:bodyPr>
          <a:lstStyle/>
          <a:p>
            <a:r>
              <a:rPr lang="en-IN" dirty="0" smtClean="0">
                <a:solidFill>
                  <a:schemeClr val="bg1">
                    <a:lumMod val="85000"/>
                    <a:lumOff val="15000"/>
                  </a:schemeClr>
                </a:solidFill>
              </a:rPr>
              <a:t>To run the Alexa we first need to upload the code in the </a:t>
            </a:r>
            <a:r>
              <a:rPr lang="en-IN" dirty="0">
                <a:solidFill>
                  <a:schemeClr val="bg1">
                    <a:lumMod val="85000"/>
                    <a:lumOff val="15000"/>
                  </a:schemeClr>
                </a:solidFill>
              </a:rPr>
              <a:t>A</a:t>
            </a:r>
            <a:r>
              <a:rPr lang="en-IN" dirty="0" smtClean="0">
                <a:solidFill>
                  <a:schemeClr val="bg1">
                    <a:lumMod val="85000"/>
                    <a:lumOff val="15000"/>
                  </a:schemeClr>
                </a:solidFill>
              </a:rPr>
              <a:t>mazon Lambda through which we run the code which does is </a:t>
            </a:r>
            <a:r>
              <a:rPr lang="en-IN" dirty="0" smtClean="0">
                <a:solidFill>
                  <a:schemeClr val="bg1">
                    <a:lumMod val="85000"/>
                    <a:lumOff val="15000"/>
                  </a:schemeClr>
                </a:solidFill>
              </a:rPr>
              <a:t>server less </a:t>
            </a:r>
            <a:r>
              <a:rPr lang="en-IN" dirty="0" smtClean="0">
                <a:solidFill>
                  <a:schemeClr val="bg1">
                    <a:lumMod val="85000"/>
                    <a:lumOff val="15000"/>
                  </a:schemeClr>
                </a:solidFill>
              </a:rPr>
              <a:t>computation of the system.</a:t>
            </a:r>
          </a:p>
          <a:p>
            <a:r>
              <a:rPr lang="en-IN" dirty="0" smtClean="0">
                <a:solidFill>
                  <a:schemeClr val="bg1">
                    <a:lumMod val="85000"/>
                    <a:lumOff val="15000"/>
                  </a:schemeClr>
                </a:solidFill>
              </a:rPr>
              <a:t>In figure the “Email” is function name and the “Alexa skill set” is a trigger which is used to tell where we want the code to run.</a:t>
            </a:r>
          </a:p>
          <a:p>
            <a:r>
              <a:rPr lang="en-IN" dirty="0" smtClean="0">
                <a:solidFill>
                  <a:schemeClr val="bg1">
                    <a:lumMod val="85000"/>
                    <a:lumOff val="15000"/>
                  </a:schemeClr>
                </a:solidFill>
              </a:rPr>
              <a:t>The function code is uploaded in two ways through s3 or by uploading through pc and select the runtime environment for the code which can be any java 7, java 8, python 3,etc.</a:t>
            </a:r>
          </a:p>
        </p:txBody>
      </p:sp>
      <p:sp>
        <p:nvSpPr>
          <p:cNvPr id="6" name="Title 1"/>
          <p:cNvSpPr txBox="1">
            <a:spLocks/>
          </p:cNvSpPr>
          <p:nvPr/>
        </p:nvSpPr>
        <p:spPr>
          <a:xfrm>
            <a:off x="684212" y="685800"/>
            <a:ext cx="8001000" cy="620486"/>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Amazon Lambda</a:t>
            </a:r>
            <a:endParaRPr lang="en-US" dirty="0"/>
          </a:p>
        </p:txBody>
      </p:sp>
    </p:spTree>
    <p:extLst>
      <p:ext uri="{BB962C8B-B14F-4D97-AF65-F5344CB8AC3E}">
        <p14:creationId xmlns:p14="http://schemas.microsoft.com/office/powerpoint/2010/main" val="75272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2"/>
          <a:srcRect t="8654" r="66241" b="70169"/>
          <a:stretch/>
        </p:blipFill>
        <p:spPr>
          <a:xfrm>
            <a:off x="684210" y="1569750"/>
            <a:ext cx="3768454" cy="2795451"/>
          </a:xfrm>
          <a:prstGeom prst="rect">
            <a:avLst/>
          </a:prstGeom>
        </p:spPr>
      </p:pic>
      <p:pic>
        <p:nvPicPr>
          <p:cNvPr id="8" name="Content Placeholder 7"/>
          <p:cNvPicPr>
            <a:picLocks noGrp="1" noChangeAspect="1"/>
          </p:cNvPicPr>
          <p:nvPr>
            <p:ph sz="half" idx="2"/>
          </p:nvPr>
        </p:nvPicPr>
        <p:blipFill rotWithShape="1">
          <a:blip r:embed="rId3"/>
          <a:srcRect t="8155" r="67878" b="73951"/>
          <a:stretch/>
        </p:blipFill>
        <p:spPr>
          <a:xfrm>
            <a:off x="6377104" y="1556687"/>
            <a:ext cx="3714160" cy="2808514"/>
          </a:xfrm>
          <a:prstGeom prst="rect">
            <a:avLst/>
          </a:prstGeom>
        </p:spPr>
      </p:pic>
      <p:sp>
        <p:nvSpPr>
          <p:cNvPr id="5" name="Rectangle 4"/>
          <p:cNvSpPr/>
          <p:nvPr/>
        </p:nvSpPr>
        <p:spPr>
          <a:xfrm>
            <a:off x="684210" y="4576415"/>
            <a:ext cx="10058401" cy="2031325"/>
          </a:xfrm>
          <a:prstGeom prst="rect">
            <a:avLst/>
          </a:prstGeom>
        </p:spPr>
        <p:txBody>
          <a:bodyPr wrap="square">
            <a:spAutoFit/>
          </a:bodyPr>
          <a:lstStyle/>
          <a:p>
            <a:r>
              <a:rPr lang="en-IN" dirty="0">
                <a:solidFill>
                  <a:schemeClr val="bg1">
                    <a:lumMod val="85000"/>
                    <a:lumOff val="15000"/>
                  </a:schemeClr>
                </a:solidFill>
              </a:rPr>
              <a:t>To run the Alexa we first need to upload the code in the Amazon Lambda through which we run the code which does is </a:t>
            </a:r>
            <a:r>
              <a:rPr lang="en-IN" dirty="0" err="1">
                <a:solidFill>
                  <a:schemeClr val="bg1">
                    <a:lumMod val="85000"/>
                    <a:lumOff val="15000"/>
                  </a:schemeClr>
                </a:solidFill>
              </a:rPr>
              <a:t>serverless</a:t>
            </a:r>
            <a:r>
              <a:rPr lang="en-IN" dirty="0">
                <a:solidFill>
                  <a:schemeClr val="bg1">
                    <a:lumMod val="85000"/>
                    <a:lumOff val="15000"/>
                  </a:schemeClr>
                </a:solidFill>
              </a:rPr>
              <a:t> computation of the system.</a:t>
            </a:r>
          </a:p>
          <a:p>
            <a:r>
              <a:rPr lang="en-IN" dirty="0">
                <a:solidFill>
                  <a:schemeClr val="bg1">
                    <a:lumMod val="85000"/>
                    <a:lumOff val="15000"/>
                  </a:schemeClr>
                </a:solidFill>
              </a:rPr>
              <a:t>In figure the “Email” is function name and the “Alexa skill set” is a trigger which is used to tell where we want the code to run.</a:t>
            </a:r>
          </a:p>
          <a:p>
            <a:r>
              <a:rPr lang="en-IN" dirty="0">
                <a:solidFill>
                  <a:schemeClr val="bg1">
                    <a:lumMod val="85000"/>
                    <a:lumOff val="15000"/>
                  </a:schemeClr>
                </a:solidFill>
              </a:rPr>
              <a:t>The function code is uploaded in two ways through s3 or by uploading through pc and select the runtime environment for the code which can be any java 7, java 8, python 3,etc.</a:t>
            </a:r>
          </a:p>
        </p:txBody>
      </p:sp>
      <p:sp>
        <p:nvSpPr>
          <p:cNvPr id="7" name="Right Arrow 6"/>
          <p:cNvSpPr/>
          <p:nvPr/>
        </p:nvSpPr>
        <p:spPr>
          <a:xfrm>
            <a:off x="4925680" y="27186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684212" y="685800"/>
            <a:ext cx="8001000" cy="620486"/>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Code generation</a:t>
            </a:r>
            <a:endParaRPr lang="en-US" dirty="0"/>
          </a:p>
        </p:txBody>
      </p:sp>
    </p:spTree>
    <p:extLst>
      <p:ext uri="{BB962C8B-B14F-4D97-AF65-F5344CB8AC3E}">
        <p14:creationId xmlns:p14="http://schemas.microsoft.com/office/powerpoint/2010/main" val="45554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620486"/>
          </a:xfrm>
        </p:spPr>
        <p:txBody>
          <a:bodyPr>
            <a:normAutofit fontScale="90000"/>
          </a:bodyPr>
          <a:lstStyle/>
          <a:p>
            <a:r>
              <a:rPr lang="en-IN" dirty="0" smtClean="0"/>
              <a:t>Description</a:t>
            </a:r>
            <a:endParaRPr lang="en-US" dirty="0"/>
          </a:p>
        </p:txBody>
      </p:sp>
      <p:sp>
        <p:nvSpPr>
          <p:cNvPr id="3" name="Subtitle 2"/>
          <p:cNvSpPr>
            <a:spLocks noGrp="1"/>
          </p:cNvSpPr>
          <p:nvPr>
            <p:ph type="subTitle" idx="1"/>
          </p:nvPr>
        </p:nvSpPr>
        <p:spPr>
          <a:xfrm>
            <a:off x="684212" y="1541417"/>
            <a:ext cx="9217434" cy="5225143"/>
          </a:xfrm>
        </p:spPr>
        <p:txBody>
          <a:bodyPr>
            <a:normAutofit fontScale="92500" lnSpcReduction="20000"/>
          </a:bodyPr>
          <a:lstStyle/>
          <a:p>
            <a:r>
              <a:rPr lang="en-IN" sz="3600" dirty="0" smtClean="0">
                <a:solidFill>
                  <a:schemeClr val="bg1"/>
                </a:solidFill>
              </a:rPr>
              <a:t>Technology Used-</a:t>
            </a:r>
          </a:p>
          <a:p>
            <a:r>
              <a:rPr lang="en-IN" dirty="0" smtClean="0">
                <a:solidFill>
                  <a:schemeClr val="bg1">
                    <a:lumMod val="75000"/>
                    <a:lumOff val="25000"/>
                  </a:schemeClr>
                </a:solidFill>
              </a:rPr>
              <a:t>Java 8, AWS, MySQL, Alexa.</a:t>
            </a:r>
          </a:p>
          <a:p>
            <a:endParaRPr lang="en-IN" dirty="0">
              <a:solidFill>
                <a:schemeClr val="bg1">
                  <a:lumMod val="75000"/>
                  <a:lumOff val="25000"/>
                </a:schemeClr>
              </a:solidFill>
            </a:endParaRPr>
          </a:p>
          <a:p>
            <a:r>
              <a:rPr lang="en-IN" sz="3600" dirty="0" smtClean="0">
                <a:solidFill>
                  <a:schemeClr val="bg1"/>
                </a:solidFill>
              </a:rPr>
              <a:t>What Purpose Project Solve?</a:t>
            </a:r>
            <a:endParaRPr lang="en-IN" sz="3600" dirty="0">
              <a:solidFill>
                <a:schemeClr val="bg1"/>
              </a:solidFill>
            </a:endParaRPr>
          </a:p>
          <a:p>
            <a:r>
              <a:rPr lang="en-IN" dirty="0" smtClean="0">
                <a:solidFill>
                  <a:schemeClr val="bg1">
                    <a:lumMod val="75000"/>
                    <a:lumOff val="25000"/>
                  </a:schemeClr>
                </a:solidFill>
              </a:rPr>
              <a:t>Our project provides Developers a option to make Web pages for performing CRUD operations by providing code to them from the input which we take as field name and field type name and can run on their own system.</a:t>
            </a:r>
            <a:endParaRPr lang="en-IN" dirty="0">
              <a:solidFill>
                <a:schemeClr val="bg1">
                  <a:lumMod val="75000"/>
                  <a:lumOff val="25000"/>
                </a:schemeClr>
              </a:solidFill>
            </a:endParaRPr>
          </a:p>
          <a:p>
            <a:endParaRPr lang="en-IN" dirty="0" smtClean="0">
              <a:solidFill>
                <a:schemeClr val="bg1">
                  <a:lumMod val="75000"/>
                  <a:lumOff val="25000"/>
                </a:schemeClr>
              </a:solidFill>
            </a:endParaRPr>
          </a:p>
          <a:p>
            <a:r>
              <a:rPr lang="en-IN" sz="3600" dirty="0" smtClean="0">
                <a:solidFill>
                  <a:schemeClr val="bg1"/>
                </a:solidFill>
              </a:rPr>
              <a:t>How Project Works?</a:t>
            </a:r>
          </a:p>
          <a:p>
            <a:r>
              <a:rPr lang="en-IN" dirty="0" smtClean="0">
                <a:solidFill>
                  <a:schemeClr val="bg1">
                    <a:lumMod val="85000"/>
                    <a:lumOff val="15000"/>
                  </a:schemeClr>
                </a:solidFill>
              </a:rPr>
              <a:t>It </a:t>
            </a:r>
            <a:r>
              <a:rPr lang="en-IN" dirty="0">
                <a:solidFill>
                  <a:schemeClr val="bg1">
                    <a:lumMod val="85000"/>
                    <a:lumOff val="15000"/>
                  </a:schemeClr>
                </a:solidFill>
              </a:rPr>
              <a:t>uses Alexa to get input from the user such as project name, modules and </a:t>
            </a:r>
            <a:r>
              <a:rPr lang="en-IN" dirty="0" smtClean="0">
                <a:solidFill>
                  <a:schemeClr val="bg1">
                    <a:lumMod val="85000"/>
                    <a:lumOff val="15000"/>
                  </a:schemeClr>
                </a:solidFill>
              </a:rPr>
              <a:t>forms, </a:t>
            </a:r>
            <a:r>
              <a:rPr lang="en-IN" dirty="0">
                <a:solidFill>
                  <a:schemeClr val="bg1">
                    <a:lumMod val="85000"/>
                    <a:lumOff val="15000"/>
                  </a:schemeClr>
                </a:solidFill>
              </a:rPr>
              <a:t>then generate the code as per the input and </a:t>
            </a:r>
            <a:r>
              <a:rPr lang="en-IN" dirty="0" smtClean="0">
                <a:solidFill>
                  <a:schemeClr val="bg1">
                    <a:lumMod val="85000"/>
                    <a:lumOff val="15000"/>
                  </a:schemeClr>
                </a:solidFill>
              </a:rPr>
              <a:t>store the code  in </a:t>
            </a:r>
            <a:r>
              <a:rPr lang="en-IN" dirty="0">
                <a:solidFill>
                  <a:schemeClr val="bg1">
                    <a:lumMod val="85000"/>
                    <a:lumOff val="15000"/>
                  </a:schemeClr>
                </a:solidFill>
              </a:rPr>
              <a:t>AmazonS3 </a:t>
            </a:r>
            <a:r>
              <a:rPr lang="en-IN" dirty="0" smtClean="0">
                <a:solidFill>
                  <a:schemeClr val="bg1">
                    <a:lumMod val="85000"/>
                    <a:lumOff val="15000"/>
                  </a:schemeClr>
                </a:solidFill>
              </a:rPr>
              <a:t>then the code generated is mailed to the user on their registered email. Then the user can run the code on his system in Eclipse IDE by using his database.</a:t>
            </a:r>
          </a:p>
          <a:p>
            <a:endParaRPr lang="en-IN" dirty="0" smtClean="0">
              <a:solidFill>
                <a:schemeClr val="bg1">
                  <a:lumMod val="85000"/>
                  <a:lumOff val="15000"/>
                </a:schemeClr>
              </a:solidFill>
            </a:endParaRPr>
          </a:p>
          <a:p>
            <a:endParaRPr lang="en-IN" dirty="0" smtClean="0">
              <a:solidFill>
                <a:schemeClr val="bg1">
                  <a:lumMod val="85000"/>
                  <a:lumOff val="15000"/>
                </a:schemeClr>
              </a:solidFill>
            </a:endParaRPr>
          </a:p>
          <a:p>
            <a:endParaRPr lang="en-IN" dirty="0">
              <a:solidFill>
                <a:schemeClr val="bg1">
                  <a:lumMod val="85000"/>
                  <a:lumOff val="15000"/>
                </a:schemeClr>
              </a:solidFill>
            </a:endParaRPr>
          </a:p>
          <a:p>
            <a:endParaRPr lang="en-IN" dirty="0" smtClean="0">
              <a:solidFill>
                <a:schemeClr val="bg1">
                  <a:lumMod val="85000"/>
                  <a:lumOff val="15000"/>
                </a:schemeClr>
              </a:solidFill>
            </a:endParaRPr>
          </a:p>
          <a:p>
            <a:endParaRPr lang="en-US" dirty="0">
              <a:solidFill>
                <a:schemeClr val="bg1">
                  <a:lumMod val="85000"/>
                  <a:lumOff val="15000"/>
                </a:schemeClr>
              </a:solidFill>
            </a:endParaRPr>
          </a:p>
          <a:p>
            <a:endParaRPr lang="en-US" dirty="0"/>
          </a:p>
        </p:txBody>
      </p:sp>
    </p:spTree>
    <p:extLst>
      <p:ext uri="{BB962C8B-B14F-4D97-AF65-F5344CB8AC3E}">
        <p14:creationId xmlns:p14="http://schemas.microsoft.com/office/powerpoint/2010/main" val="372229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8841"/>
            <a:ext cx="9544005" cy="920690"/>
          </a:xfrm>
        </p:spPr>
        <p:txBody>
          <a:bodyPr/>
          <a:lstStyle/>
          <a:p>
            <a:r>
              <a:rPr lang="en-IN" dirty="0" smtClean="0"/>
              <a:t>Working and process step by Step:-</a:t>
            </a:r>
            <a:endParaRPr lang="en-US" dirty="0"/>
          </a:p>
        </p:txBody>
      </p:sp>
      <p:pic>
        <p:nvPicPr>
          <p:cNvPr id="11" name="Content Placeholder 10"/>
          <p:cNvPicPr>
            <a:picLocks noGrp="1" noChangeAspect="1"/>
          </p:cNvPicPr>
          <p:nvPr>
            <p:ph idx="1"/>
          </p:nvPr>
        </p:nvPicPr>
        <p:blipFill rotWithShape="1">
          <a:blip r:embed="rId2"/>
          <a:srcRect l="2664" t="8539" r="2872" b="5091"/>
          <a:stretch/>
        </p:blipFill>
        <p:spPr>
          <a:xfrm>
            <a:off x="2612571" y="2299063"/>
            <a:ext cx="4990012" cy="2860767"/>
          </a:xfrm>
          <a:prstGeom prst="rect">
            <a:avLst/>
          </a:prstGeom>
        </p:spPr>
      </p:pic>
      <p:sp>
        <p:nvSpPr>
          <p:cNvPr id="5" name="Rectangle 4"/>
          <p:cNvSpPr/>
          <p:nvPr/>
        </p:nvSpPr>
        <p:spPr>
          <a:xfrm>
            <a:off x="684211" y="5577842"/>
            <a:ext cx="8642668" cy="923330"/>
          </a:xfrm>
          <a:prstGeom prst="rect">
            <a:avLst/>
          </a:prstGeom>
        </p:spPr>
        <p:txBody>
          <a:bodyPr wrap="square">
            <a:spAutoFit/>
          </a:bodyPr>
          <a:lstStyle/>
          <a:p>
            <a:r>
              <a:rPr lang="en-IN" dirty="0" smtClean="0">
                <a:solidFill>
                  <a:schemeClr val="bg1">
                    <a:lumMod val="85000"/>
                    <a:lumOff val="15000"/>
                  </a:schemeClr>
                </a:solidFill>
              </a:rPr>
              <a:t>This page is the homepage of </a:t>
            </a:r>
            <a:r>
              <a:rPr lang="en-IN" dirty="0">
                <a:solidFill>
                  <a:schemeClr val="bg1">
                    <a:lumMod val="85000"/>
                    <a:lumOff val="15000"/>
                  </a:schemeClr>
                </a:solidFill>
              </a:rPr>
              <a:t>A</a:t>
            </a:r>
            <a:r>
              <a:rPr lang="en-IN" dirty="0" smtClean="0">
                <a:solidFill>
                  <a:schemeClr val="bg1">
                    <a:lumMod val="85000"/>
                    <a:lumOff val="15000"/>
                  </a:schemeClr>
                </a:solidFill>
              </a:rPr>
              <a:t>lexa skill set here the skill to implement is created by clicking “Create Skill” which is used for implementing </a:t>
            </a:r>
            <a:r>
              <a:rPr lang="en-IN" dirty="0">
                <a:solidFill>
                  <a:schemeClr val="bg1">
                    <a:lumMod val="85000"/>
                    <a:lumOff val="15000"/>
                  </a:schemeClr>
                </a:solidFill>
              </a:rPr>
              <a:t>A</a:t>
            </a:r>
            <a:r>
              <a:rPr lang="en-IN" dirty="0" smtClean="0">
                <a:solidFill>
                  <a:schemeClr val="bg1">
                    <a:lumMod val="85000"/>
                    <a:lumOff val="15000"/>
                  </a:schemeClr>
                </a:solidFill>
              </a:rPr>
              <a:t>lexa as interface.</a:t>
            </a:r>
            <a:endParaRPr lang="en-IN" dirty="0">
              <a:solidFill>
                <a:schemeClr val="bg1">
                  <a:lumMod val="85000"/>
                  <a:lumOff val="15000"/>
                </a:schemeClr>
              </a:solidFill>
            </a:endParaRPr>
          </a:p>
        </p:txBody>
      </p:sp>
      <p:sp>
        <p:nvSpPr>
          <p:cNvPr id="6" name="Title 1"/>
          <p:cNvSpPr txBox="1">
            <a:spLocks/>
          </p:cNvSpPr>
          <p:nvPr/>
        </p:nvSpPr>
        <p:spPr>
          <a:xfrm>
            <a:off x="684211" y="1250768"/>
            <a:ext cx="8001000" cy="620486"/>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Alexa</a:t>
            </a:r>
            <a:endParaRPr lang="en-US" dirty="0"/>
          </a:p>
        </p:txBody>
      </p:sp>
    </p:spTree>
    <p:extLst>
      <p:ext uri="{BB962C8B-B14F-4D97-AF65-F5344CB8AC3E}">
        <p14:creationId xmlns:p14="http://schemas.microsoft.com/office/powerpoint/2010/main" val="261087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a:srcRect r="76817"/>
          <a:stretch/>
        </p:blipFill>
        <p:spPr>
          <a:xfrm>
            <a:off x="684213" y="685802"/>
            <a:ext cx="2790507" cy="3615266"/>
          </a:xfrm>
          <a:prstGeom prst="rect">
            <a:avLst/>
          </a:prstGeom>
        </p:spPr>
      </p:pic>
      <p:pic>
        <p:nvPicPr>
          <p:cNvPr id="3" name="Content Placeholder 2"/>
          <p:cNvPicPr>
            <a:picLocks noGrp="1" noChangeAspect="1"/>
          </p:cNvPicPr>
          <p:nvPr>
            <p:ph sz="half" idx="2"/>
          </p:nvPr>
        </p:nvPicPr>
        <p:blipFill>
          <a:blip r:embed="rId3"/>
          <a:stretch>
            <a:fillRect/>
          </a:stretch>
        </p:blipFill>
        <p:spPr>
          <a:xfrm>
            <a:off x="5432146" y="685802"/>
            <a:ext cx="4933950" cy="3615266"/>
          </a:xfrm>
          <a:prstGeom prst="rect">
            <a:avLst/>
          </a:prstGeom>
        </p:spPr>
      </p:pic>
      <p:sp>
        <p:nvSpPr>
          <p:cNvPr id="6" name="Rectangle 5"/>
          <p:cNvSpPr/>
          <p:nvPr/>
        </p:nvSpPr>
        <p:spPr>
          <a:xfrm>
            <a:off x="615391" y="4663804"/>
            <a:ext cx="9681883" cy="2031325"/>
          </a:xfrm>
          <a:prstGeom prst="rect">
            <a:avLst/>
          </a:prstGeom>
        </p:spPr>
        <p:txBody>
          <a:bodyPr wrap="square">
            <a:spAutoFit/>
          </a:bodyPr>
          <a:lstStyle/>
          <a:p>
            <a:r>
              <a:rPr lang="en-IN" dirty="0" smtClean="0">
                <a:solidFill>
                  <a:schemeClr val="bg1">
                    <a:lumMod val="85000"/>
                    <a:lumOff val="15000"/>
                  </a:schemeClr>
                </a:solidFill>
              </a:rPr>
              <a:t>In this the figure 1 represents the built in intent and the created intent it also has  invocation name which is used to start the skill set.</a:t>
            </a:r>
          </a:p>
          <a:p>
            <a:r>
              <a:rPr lang="en-IN" dirty="0" smtClean="0">
                <a:solidFill>
                  <a:schemeClr val="bg1">
                    <a:lumMod val="85000"/>
                    <a:lumOff val="15000"/>
                  </a:schemeClr>
                </a:solidFill>
              </a:rPr>
              <a:t>In figure 2 we create a intent and add a utterance which is used to get Alexa understand the sentence and give appropriate response to it and slot is created to store the dynamic value entered by user.</a:t>
            </a:r>
            <a:endParaRPr lang="en-IN" dirty="0">
              <a:solidFill>
                <a:schemeClr val="bg1">
                  <a:lumMod val="85000"/>
                  <a:lumOff val="15000"/>
                </a:schemeClr>
              </a:solidFill>
            </a:endParaRPr>
          </a:p>
          <a:p>
            <a:endParaRPr lang="en-IN" dirty="0"/>
          </a:p>
          <a:p>
            <a:endParaRPr lang="en-US" dirty="0">
              <a:solidFill>
                <a:schemeClr val="bg1">
                  <a:lumMod val="85000"/>
                  <a:lumOff val="15000"/>
                </a:schemeClr>
              </a:solidFill>
            </a:endParaRPr>
          </a:p>
        </p:txBody>
      </p:sp>
      <p:sp>
        <p:nvSpPr>
          <p:cNvPr id="9" name="Right Arrow 8"/>
          <p:cNvSpPr/>
          <p:nvPr/>
        </p:nvSpPr>
        <p:spPr>
          <a:xfrm>
            <a:off x="4087906" y="22511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1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2479391" y="607739"/>
            <a:ext cx="6091518" cy="3386038"/>
          </a:xfrm>
          <a:prstGeom prst="rect">
            <a:avLst/>
          </a:prstGeom>
        </p:spPr>
      </p:pic>
      <p:sp>
        <p:nvSpPr>
          <p:cNvPr id="5" name="Rectangle 4"/>
          <p:cNvSpPr/>
          <p:nvPr/>
        </p:nvSpPr>
        <p:spPr>
          <a:xfrm>
            <a:off x="684209" y="4342580"/>
            <a:ext cx="9681883" cy="1200329"/>
          </a:xfrm>
          <a:prstGeom prst="rect">
            <a:avLst/>
          </a:prstGeom>
        </p:spPr>
        <p:txBody>
          <a:bodyPr wrap="square">
            <a:spAutoFit/>
          </a:bodyPr>
          <a:lstStyle/>
          <a:p>
            <a:r>
              <a:rPr lang="en-IN" dirty="0" smtClean="0">
                <a:solidFill>
                  <a:schemeClr val="bg1">
                    <a:lumMod val="85000"/>
                    <a:lumOff val="15000"/>
                  </a:schemeClr>
                </a:solidFill>
              </a:rPr>
              <a:t>In this the figure shows the activation of </a:t>
            </a:r>
            <a:r>
              <a:rPr lang="en-IN" dirty="0">
                <a:solidFill>
                  <a:schemeClr val="bg1">
                    <a:lumMod val="85000"/>
                    <a:lumOff val="15000"/>
                  </a:schemeClr>
                </a:solidFill>
              </a:rPr>
              <a:t>A</a:t>
            </a:r>
            <a:r>
              <a:rPr lang="en-IN" dirty="0" smtClean="0">
                <a:solidFill>
                  <a:schemeClr val="bg1">
                    <a:lumMod val="85000"/>
                    <a:lumOff val="15000"/>
                  </a:schemeClr>
                </a:solidFill>
              </a:rPr>
              <a:t>lexa skill by using invocation name for e.g.- </a:t>
            </a:r>
            <a:r>
              <a:rPr lang="en-IN" dirty="0" err="1" smtClean="0">
                <a:solidFill>
                  <a:schemeClr val="bg1">
                    <a:lumMod val="85000"/>
                    <a:lumOff val="15000"/>
                  </a:schemeClr>
                </a:solidFill>
              </a:rPr>
              <a:t>emailotp</a:t>
            </a:r>
            <a:r>
              <a:rPr lang="en-IN" dirty="0" smtClean="0">
                <a:solidFill>
                  <a:schemeClr val="bg1">
                    <a:lumMod val="85000"/>
                    <a:lumOff val="15000"/>
                  </a:schemeClr>
                </a:solidFill>
              </a:rPr>
              <a:t>.</a:t>
            </a:r>
            <a:r>
              <a:rPr lang="en-US" dirty="0">
                <a:solidFill>
                  <a:schemeClr val="bg1">
                    <a:lumMod val="85000"/>
                    <a:lumOff val="15000"/>
                  </a:schemeClr>
                </a:solidFill>
              </a:rPr>
              <a:t> </a:t>
            </a:r>
            <a:endParaRPr lang="en-US" dirty="0" smtClean="0">
              <a:solidFill>
                <a:schemeClr val="bg1">
                  <a:lumMod val="85000"/>
                  <a:lumOff val="15000"/>
                </a:schemeClr>
              </a:solidFill>
            </a:endParaRPr>
          </a:p>
          <a:p>
            <a:r>
              <a:rPr lang="en-IN" dirty="0" smtClean="0">
                <a:solidFill>
                  <a:schemeClr val="bg1">
                    <a:lumMod val="85000"/>
                    <a:lumOff val="15000"/>
                  </a:schemeClr>
                </a:solidFill>
              </a:rPr>
              <a:t>Then the user enter email as per given instruction and then the </a:t>
            </a:r>
            <a:r>
              <a:rPr lang="en-IN" dirty="0" err="1" smtClean="0">
                <a:solidFill>
                  <a:schemeClr val="bg1">
                    <a:lumMod val="85000"/>
                    <a:lumOff val="15000"/>
                  </a:schemeClr>
                </a:solidFill>
              </a:rPr>
              <a:t>otp</a:t>
            </a:r>
            <a:r>
              <a:rPr lang="en-IN" dirty="0" smtClean="0">
                <a:solidFill>
                  <a:schemeClr val="bg1">
                    <a:lumMod val="85000"/>
                    <a:lumOff val="15000"/>
                  </a:schemeClr>
                </a:solidFill>
              </a:rPr>
              <a:t> is send to the entered e-mail to verify it.</a:t>
            </a:r>
          </a:p>
        </p:txBody>
      </p:sp>
    </p:spTree>
    <p:extLst>
      <p:ext uri="{BB962C8B-B14F-4D97-AF65-F5344CB8AC3E}">
        <p14:creationId xmlns:p14="http://schemas.microsoft.com/office/powerpoint/2010/main" val="267894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56693" y="645459"/>
            <a:ext cx="6429338" cy="3614738"/>
          </a:xfrm>
          <a:prstGeom prst="rect">
            <a:avLst/>
          </a:prstGeom>
        </p:spPr>
      </p:pic>
      <p:sp>
        <p:nvSpPr>
          <p:cNvPr id="6" name="Rectangle 5"/>
          <p:cNvSpPr/>
          <p:nvPr/>
        </p:nvSpPr>
        <p:spPr>
          <a:xfrm>
            <a:off x="630421" y="4880463"/>
            <a:ext cx="9681883" cy="1200329"/>
          </a:xfrm>
          <a:prstGeom prst="rect">
            <a:avLst/>
          </a:prstGeom>
        </p:spPr>
        <p:txBody>
          <a:bodyPr wrap="square">
            <a:spAutoFit/>
          </a:bodyPr>
          <a:lstStyle/>
          <a:p>
            <a:r>
              <a:rPr lang="en-IN" dirty="0" smtClean="0">
                <a:solidFill>
                  <a:schemeClr val="bg1">
                    <a:lumMod val="85000"/>
                    <a:lumOff val="15000"/>
                  </a:schemeClr>
                </a:solidFill>
              </a:rPr>
              <a:t>In this the figure shows after verification we enter the project name as per we are told by </a:t>
            </a:r>
            <a:r>
              <a:rPr lang="en-IN" dirty="0" err="1" smtClean="0">
                <a:solidFill>
                  <a:schemeClr val="bg1">
                    <a:lumMod val="85000"/>
                    <a:lumOff val="15000"/>
                  </a:schemeClr>
                </a:solidFill>
              </a:rPr>
              <a:t>alexa</a:t>
            </a:r>
            <a:r>
              <a:rPr lang="en-IN" dirty="0" smtClean="0">
                <a:solidFill>
                  <a:schemeClr val="bg1">
                    <a:lumMod val="85000"/>
                    <a:lumOff val="15000"/>
                  </a:schemeClr>
                </a:solidFill>
              </a:rPr>
              <a:t>.</a:t>
            </a:r>
            <a:endParaRPr lang="en-US" dirty="0" smtClean="0">
              <a:solidFill>
                <a:schemeClr val="bg1">
                  <a:lumMod val="85000"/>
                  <a:lumOff val="15000"/>
                </a:schemeClr>
              </a:solidFill>
            </a:endParaRPr>
          </a:p>
          <a:p>
            <a:r>
              <a:rPr lang="en-IN" dirty="0" smtClean="0">
                <a:solidFill>
                  <a:schemeClr val="bg1">
                    <a:lumMod val="85000"/>
                    <a:lumOff val="15000"/>
                  </a:schemeClr>
                </a:solidFill>
              </a:rPr>
              <a:t>Then we enter module name to be created for the system and then this whole thing is stored in Amazon S3 in the form of folder.</a:t>
            </a:r>
          </a:p>
        </p:txBody>
      </p:sp>
    </p:spTree>
    <p:extLst>
      <p:ext uri="{BB962C8B-B14F-4D97-AF65-F5344CB8AC3E}">
        <p14:creationId xmlns:p14="http://schemas.microsoft.com/office/powerpoint/2010/main" val="26236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6094" b="11379"/>
          <a:stretch/>
        </p:blipFill>
        <p:spPr>
          <a:xfrm>
            <a:off x="2256692" y="1894114"/>
            <a:ext cx="6429338" cy="2965269"/>
          </a:xfrm>
          <a:prstGeom prst="rect">
            <a:avLst/>
          </a:prstGeom>
        </p:spPr>
      </p:pic>
      <p:sp>
        <p:nvSpPr>
          <p:cNvPr id="6" name="Rectangle 5"/>
          <p:cNvSpPr/>
          <p:nvPr/>
        </p:nvSpPr>
        <p:spPr>
          <a:xfrm>
            <a:off x="630420" y="5122510"/>
            <a:ext cx="9681883" cy="1200329"/>
          </a:xfrm>
          <a:prstGeom prst="rect">
            <a:avLst/>
          </a:prstGeom>
        </p:spPr>
        <p:txBody>
          <a:bodyPr wrap="square">
            <a:spAutoFit/>
          </a:bodyPr>
          <a:lstStyle/>
          <a:p>
            <a:r>
              <a:rPr lang="en-IN" dirty="0" smtClean="0">
                <a:solidFill>
                  <a:schemeClr val="bg1">
                    <a:lumMod val="85000"/>
                    <a:lumOff val="15000"/>
                  </a:schemeClr>
                </a:solidFill>
              </a:rPr>
              <a:t>In this the figure the we store the project name inside the folder of email id.</a:t>
            </a:r>
          </a:p>
          <a:p>
            <a:r>
              <a:rPr lang="en-IN" dirty="0" smtClean="0">
                <a:solidFill>
                  <a:schemeClr val="bg1">
                    <a:lumMod val="85000"/>
                    <a:lumOff val="15000"/>
                  </a:schemeClr>
                </a:solidFill>
              </a:rPr>
              <a:t>To store something in S3 we have to create a bucket in which we can store the whole project in it.</a:t>
            </a:r>
          </a:p>
          <a:p>
            <a:r>
              <a:rPr lang="en-IN" dirty="0" smtClean="0">
                <a:solidFill>
                  <a:schemeClr val="bg1">
                    <a:lumMod val="85000"/>
                    <a:lumOff val="15000"/>
                  </a:schemeClr>
                </a:solidFill>
              </a:rPr>
              <a:t>The flow of system is </a:t>
            </a:r>
            <a:r>
              <a:rPr lang="en-IN" dirty="0" err="1" smtClean="0">
                <a:solidFill>
                  <a:schemeClr val="bg1">
                    <a:lumMod val="85000"/>
                    <a:lumOff val="15000"/>
                  </a:schemeClr>
                </a:solidFill>
              </a:rPr>
              <a:t>bucket_name</a:t>
            </a:r>
            <a:r>
              <a:rPr lang="en-IN" dirty="0" smtClean="0">
                <a:solidFill>
                  <a:schemeClr val="bg1">
                    <a:lumMod val="85000"/>
                    <a:lumOff val="15000"/>
                  </a:schemeClr>
                </a:solidFill>
              </a:rPr>
              <a:t>-&gt;e-mail _id-&gt;</a:t>
            </a:r>
            <a:r>
              <a:rPr lang="en-IN" dirty="0" err="1" smtClean="0">
                <a:solidFill>
                  <a:schemeClr val="bg1">
                    <a:lumMod val="85000"/>
                    <a:lumOff val="15000"/>
                  </a:schemeClr>
                </a:solidFill>
              </a:rPr>
              <a:t>project_name</a:t>
            </a:r>
            <a:r>
              <a:rPr lang="en-IN" dirty="0" smtClean="0">
                <a:solidFill>
                  <a:schemeClr val="bg1">
                    <a:lumMod val="85000"/>
                    <a:lumOff val="15000"/>
                  </a:schemeClr>
                </a:solidFill>
              </a:rPr>
              <a:t>.</a:t>
            </a:r>
          </a:p>
        </p:txBody>
      </p:sp>
      <p:sp>
        <p:nvSpPr>
          <p:cNvPr id="5" name="Title 1"/>
          <p:cNvSpPr txBox="1">
            <a:spLocks/>
          </p:cNvSpPr>
          <p:nvPr/>
        </p:nvSpPr>
        <p:spPr>
          <a:xfrm>
            <a:off x="684212" y="685800"/>
            <a:ext cx="8001000" cy="620486"/>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Amazon s3</a:t>
            </a:r>
            <a:endParaRPr lang="en-US" dirty="0"/>
          </a:p>
        </p:txBody>
      </p:sp>
    </p:spTree>
    <p:extLst>
      <p:ext uri="{BB962C8B-B14F-4D97-AF65-F5344CB8AC3E}">
        <p14:creationId xmlns:p14="http://schemas.microsoft.com/office/powerpoint/2010/main" val="42229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a:srcRect l="7044" t="15712" r="7231" b="18403"/>
          <a:stretch/>
        </p:blipFill>
        <p:spPr>
          <a:xfrm>
            <a:off x="684213" y="1541417"/>
            <a:ext cx="4049485" cy="2808514"/>
          </a:xfrm>
          <a:prstGeom prst="rect">
            <a:avLst/>
          </a:prstGeom>
        </p:spPr>
      </p:pic>
      <p:pic>
        <p:nvPicPr>
          <p:cNvPr id="6" name="Content Placeholder 5"/>
          <p:cNvPicPr>
            <a:picLocks noGrp="1" noChangeAspect="1"/>
          </p:cNvPicPr>
          <p:nvPr>
            <p:ph sz="half" idx="2"/>
          </p:nvPr>
        </p:nvPicPr>
        <p:blipFill rotWithShape="1">
          <a:blip r:embed="rId3"/>
          <a:srcRect l="7236" t="16631" r="8837" b="17913"/>
          <a:stretch/>
        </p:blipFill>
        <p:spPr>
          <a:xfrm>
            <a:off x="6225170" y="1567543"/>
            <a:ext cx="4140926" cy="2782388"/>
          </a:xfrm>
          <a:prstGeom prst="rect">
            <a:avLst/>
          </a:prstGeom>
        </p:spPr>
      </p:pic>
      <p:sp>
        <p:nvSpPr>
          <p:cNvPr id="7" name="Rectangle 6"/>
          <p:cNvSpPr/>
          <p:nvPr/>
        </p:nvSpPr>
        <p:spPr>
          <a:xfrm>
            <a:off x="684213" y="4613059"/>
            <a:ext cx="9681883" cy="1754326"/>
          </a:xfrm>
          <a:prstGeom prst="rect">
            <a:avLst/>
          </a:prstGeom>
        </p:spPr>
        <p:txBody>
          <a:bodyPr wrap="square">
            <a:spAutoFit/>
          </a:bodyPr>
          <a:lstStyle/>
          <a:p>
            <a:r>
              <a:rPr lang="en-IN" dirty="0" smtClean="0">
                <a:solidFill>
                  <a:schemeClr val="bg1">
                    <a:lumMod val="85000"/>
                    <a:lumOff val="15000"/>
                  </a:schemeClr>
                </a:solidFill>
              </a:rPr>
              <a:t>In this the figure 1 there are two folder in project WEB-INF and </a:t>
            </a:r>
            <a:r>
              <a:rPr lang="en-IN" dirty="0" err="1" smtClean="0">
                <a:solidFill>
                  <a:schemeClr val="bg1">
                    <a:lumMod val="85000"/>
                    <a:lumOff val="15000"/>
                  </a:schemeClr>
                </a:solidFill>
              </a:rPr>
              <a:t>src</a:t>
            </a:r>
            <a:r>
              <a:rPr lang="en-IN" dirty="0" smtClean="0">
                <a:solidFill>
                  <a:schemeClr val="bg1">
                    <a:lumMod val="85000"/>
                    <a:lumOff val="15000"/>
                  </a:schemeClr>
                </a:solidFill>
              </a:rPr>
              <a:t>. This folder are for storing web pages of modules and storing the backend logic of system respectively.</a:t>
            </a:r>
          </a:p>
          <a:p>
            <a:r>
              <a:rPr lang="en-IN" dirty="0" smtClean="0">
                <a:solidFill>
                  <a:schemeClr val="bg1">
                    <a:lumMod val="85000"/>
                    <a:lumOff val="15000"/>
                  </a:schemeClr>
                </a:solidFill>
              </a:rPr>
              <a:t>In figure 2 the WEB-INF contain view folder in it we have modules created such as admin, student, etc. it contain the webpages of system which are generated by the system.  </a:t>
            </a:r>
          </a:p>
          <a:p>
            <a:r>
              <a:rPr lang="en-IN" dirty="0" smtClean="0">
                <a:solidFill>
                  <a:schemeClr val="bg1">
                    <a:lumMod val="85000"/>
                    <a:lumOff val="15000"/>
                  </a:schemeClr>
                </a:solidFill>
              </a:rPr>
              <a:t>Flow of WEB-INF is WEB-INF-&gt;view-&gt;admin, user.</a:t>
            </a:r>
          </a:p>
        </p:txBody>
      </p:sp>
      <p:sp>
        <p:nvSpPr>
          <p:cNvPr id="2" name="Right Arrow 1"/>
          <p:cNvSpPr/>
          <p:nvPr/>
        </p:nvSpPr>
        <p:spPr>
          <a:xfrm>
            <a:off x="5035950" y="27033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rotWithShape="1">
          <a:blip r:embed="rId2"/>
          <a:srcRect t="17103" b="17441"/>
          <a:stretch/>
        </p:blipFill>
        <p:spPr>
          <a:xfrm>
            <a:off x="6453051" y="1580606"/>
            <a:ext cx="4289562" cy="2599508"/>
          </a:xfrm>
          <a:prstGeom prst="rect">
            <a:avLst/>
          </a:prstGeom>
        </p:spPr>
      </p:pic>
      <p:pic>
        <p:nvPicPr>
          <p:cNvPr id="5" name="Content Placeholder 4"/>
          <p:cNvPicPr>
            <a:picLocks noGrp="1" noChangeAspect="1"/>
          </p:cNvPicPr>
          <p:nvPr>
            <p:ph sz="half" idx="1"/>
          </p:nvPr>
        </p:nvPicPr>
        <p:blipFill rotWithShape="1">
          <a:blip r:embed="rId3"/>
          <a:srcRect l="6554" t="14771" r="7722" b="17934"/>
          <a:stretch/>
        </p:blipFill>
        <p:spPr>
          <a:xfrm>
            <a:off x="684213" y="1495697"/>
            <a:ext cx="4206240" cy="2769326"/>
          </a:xfrm>
          <a:prstGeom prst="rect">
            <a:avLst/>
          </a:prstGeom>
        </p:spPr>
      </p:pic>
      <p:sp>
        <p:nvSpPr>
          <p:cNvPr id="7" name="Rectangle 6"/>
          <p:cNvSpPr/>
          <p:nvPr/>
        </p:nvSpPr>
        <p:spPr>
          <a:xfrm>
            <a:off x="684213" y="4613059"/>
            <a:ext cx="9681883" cy="1754326"/>
          </a:xfrm>
          <a:prstGeom prst="rect">
            <a:avLst/>
          </a:prstGeom>
        </p:spPr>
        <p:txBody>
          <a:bodyPr wrap="square">
            <a:spAutoFit/>
          </a:bodyPr>
          <a:lstStyle/>
          <a:p>
            <a:r>
              <a:rPr lang="en-IN" dirty="0" smtClean="0">
                <a:solidFill>
                  <a:schemeClr val="bg1">
                    <a:lumMod val="85000"/>
                    <a:lumOff val="15000"/>
                  </a:schemeClr>
                </a:solidFill>
              </a:rPr>
              <a:t>In this the figure 1 there are two folder in project WEB-INF and </a:t>
            </a:r>
            <a:r>
              <a:rPr lang="en-IN" dirty="0" err="1" smtClean="0">
                <a:solidFill>
                  <a:schemeClr val="bg1">
                    <a:lumMod val="85000"/>
                    <a:lumOff val="15000"/>
                  </a:schemeClr>
                </a:solidFill>
              </a:rPr>
              <a:t>src</a:t>
            </a:r>
            <a:r>
              <a:rPr lang="en-IN" dirty="0" smtClean="0">
                <a:solidFill>
                  <a:schemeClr val="bg1">
                    <a:lumMod val="85000"/>
                    <a:lumOff val="15000"/>
                  </a:schemeClr>
                </a:solidFill>
              </a:rPr>
              <a:t>. This folder are for storing web pages of modules and storing the backend logic of system respectively.</a:t>
            </a:r>
          </a:p>
          <a:p>
            <a:r>
              <a:rPr lang="en-IN" dirty="0" smtClean="0">
                <a:solidFill>
                  <a:schemeClr val="bg1">
                    <a:lumMod val="85000"/>
                    <a:lumOff val="15000"/>
                  </a:schemeClr>
                </a:solidFill>
              </a:rPr>
              <a:t>In figure 2 the </a:t>
            </a:r>
            <a:r>
              <a:rPr lang="en-IN" dirty="0" err="1" smtClean="0">
                <a:solidFill>
                  <a:schemeClr val="bg1">
                    <a:lumMod val="85000"/>
                    <a:lumOff val="15000"/>
                  </a:schemeClr>
                </a:solidFill>
              </a:rPr>
              <a:t>src</a:t>
            </a:r>
            <a:r>
              <a:rPr lang="en-IN" dirty="0" smtClean="0">
                <a:solidFill>
                  <a:schemeClr val="bg1">
                    <a:lumMod val="85000"/>
                    <a:lumOff val="15000"/>
                  </a:schemeClr>
                </a:solidFill>
              </a:rPr>
              <a:t> which is called the source folder contain folder name com in it , it has Controller, DAO and VO. In which we write the logic of database, redirecting pages and create encapsulated data.</a:t>
            </a:r>
          </a:p>
          <a:p>
            <a:r>
              <a:rPr lang="en-IN" dirty="0" smtClean="0">
                <a:solidFill>
                  <a:schemeClr val="bg1">
                    <a:lumMod val="85000"/>
                    <a:lumOff val="15000"/>
                  </a:schemeClr>
                </a:solidFill>
              </a:rPr>
              <a:t>Flow of </a:t>
            </a:r>
            <a:r>
              <a:rPr lang="en-IN" dirty="0" err="1" smtClean="0">
                <a:solidFill>
                  <a:schemeClr val="bg1">
                    <a:lumMod val="85000"/>
                    <a:lumOff val="15000"/>
                  </a:schemeClr>
                </a:solidFill>
              </a:rPr>
              <a:t>src</a:t>
            </a:r>
            <a:r>
              <a:rPr lang="en-IN" dirty="0" smtClean="0">
                <a:solidFill>
                  <a:schemeClr val="bg1">
                    <a:lumMod val="85000"/>
                    <a:lumOff val="15000"/>
                  </a:schemeClr>
                </a:solidFill>
              </a:rPr>
              <a:t> is </a:t>
            </a:r>
            <a:r>
              <a:rPr lang="en-IN" dirty="0" err="1" smtClean="0">
                <a:solidFill>
                  <a:schemeClr val="bg1">
                    <a:lumMod val="85000"/>
                    <a:lumOff val="15000"/>
                  </a:schemeClr>
                </a:solidFill>
              </a:rPr>
              <a:t>src</a:t>
            </a:r>
            <a:r>
              <a:rPr lang="en-IN" dirty="0" smtClean="0">
                <a:solidFill>
                  <a:schemeClr val="bg1">
                    <a:lumMod val="85000"/>
                    <a:lumOff val="15000"/>
                  </a:schemeClr>
                </a:solidFill>
              </a:rPr>
              <a:t>-&gt;com-&gt;</a:t>
            </a:r>
            <a:r>
              <a:rPr lang="en-IN" dirty="0">
                <a:solidFill>
                  <a:schemeClr val="bg1">
                    <a:lumMod val="85000"/>
                    <a:lumOff val="15000"/>
                  </a:schemeClr>
                </a:solidFill>
              </a:rPr>
              <a:t> Controller, </a:t>
            </a:r>
            <a:r>
              <a:rPr lang="en-IN" dirty="0" smtClean="0">
                <a:solidFill>
                  <a:schemeClr val="bg1">
                    <a:lumMod val="85000"/>
                    <a:lumOff val="15000"/>
                  </a:schemeClr>
                </a:solidFill>
              </a:rPr>
              <a:t>DAO, VO.</a:t>
            </a:r>
          </a:p>
        </p:txBody>
      </p:sp>
      <p:sp>
        <p:nvSpPr>
          <p:cNvPr id="2" name="Right Arrow 1"/>
          <p:cNvSpPr/>
          <p:nvPr/>
        </p:nvSpPr>
        <p:spPr>
          <a:xfrm>
            <a:off x="5182548" y="263804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0948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305</TotalTime>
  <Words>756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Century Gothic</vt:lpstr>
      <vt:lpstr>Wingdings 3</vt:lpstr>
      <vt:lpstr>Slice</vt:lpstr>
      <vt:lpstr>Source code generation</vt:lpstr>
      <vt:lpstr>Description</vt:lpstr>
      <vt:lpstr>Working and process step by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generation</dc:title>
  <dc:creator>Aashay Gandhi</dc:creator>
  <cp:lastModifiedBy>Aashay Gandhi</cp:lastModifiedBy>
  <cp:revision>32</cp:revision>
  <dcterms:created xsi:type="dcterms:W3CDTF">2019-08-07T04:43:48Z</dcterms:created>
  <dcterms:modified xsi:type="dcterms:W3CDTF">2019-08-07T10:24:24Z</dcterms:modified>
</cp:coreProperties>
</file>