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61" r:id="rId6"/>
    <p:sldId id="262" r:id="rId7"/>
    <p:sldId id="263" r:id="rId8"/>
    <p:sldId id="264" r:id="rId9"/>
    <p:sldId id="265" r:id="rId10"/>
    <p:sldId id="266" r:id="rId11"/>
    <p:sldId id="267" r:id="rId12"/>
    <p:sldId id="260"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162460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232712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607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238359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2086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9010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209711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275795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106128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E34E8-9473-449D-A0B4-B1DE87618A0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121992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FE34E8-9473-449D-A0B4-B1DE87618A07}"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348344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E34E8-9473-449D-A0B4-B1DE87618A07}"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304585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FE34E8-9473-449D-A0B4-B1DE87618A07}"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218937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E34E8-9473-449D-A0B4-B1DE87618A07}"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264094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FE34E8-9473-449D-A0B4-B1DE87618A07}"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6B5C2-D119-4A23-AAB4-A61AA5EC66FC}" type="slidenum">
              <a:rPr lang="en-IN" smtClean="0"/>
              <a:t>‹#›</a:t>
            </a:fld>
            <a:endParaRPr lang="en-IN"/>
          </a:p>
        </p:txBody>
      </p:sp>
    </p:spTree>
    <p:extLst>
      <p:ext uri="{BB962C8B-B14F-4D97-AF65-F5344CB8AC3E}">
        <p14:creationId xmlns:p14="http://schemas.microsoft.com/office/powerpoint/2010/main" val="426155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6B5C2-D119-4A23-AAB4-A61AA5EC66FC}" type="slidenum">
              <a:rPr lang="en-IN" smtClean="0"/>
              <a:t>‹#›</a:t>
            </a:fld>
            <a:endParaRPr lang="en-IN"/>
          </a:p>
        </p:txBody>
      </p:sp>
      <p:sp>
        <p:nvSpPr>
          <p:cNvPr id="5" name="Date Placeholder 4"/>
          <p:cNvSpPr>
            <a:spLocks noGrp="1"/>
          </p:cNvSpPr>
          <p:nvPr>
            <p:ph type="dt" sz="half" idx="10"/>
          </p:nvPr>
        </p:nvSpPr>
        <p:spPr/>
        <p:txBody>
          <a:bodyPr/>
          <a:lstStyle/>
          <a:p>
            <a:fld id="{E4FE34E8-9473-449D-A0B4-B1DE87618A07}" type="datetimeFigureOut">
              <a:rPr lang="en-IN" smtClean="0"/>
              <a:t>30-03-2024</a:t>
            </a:fld>
            <a:endParaRPr lang="en-IN"/>
          </a:p>
        </p:txBody>
      </p:sp>
    </p:spTree>
    <p:extLst>
      <p:ext uri="{BB962C8B-B14F-4D97-AF65-F5344CB8AC3E}">
        <p14:creationId xmlns:p14="http://schemas.microsoft.com/office/powerpoint/2010/main" val="157204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FE34E8-9473-449D-A0B4-B1DE87618A07}"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B6B5C2-D119-4A23-AAB4-A61AA5EC66FC}" type="slidenum">
              <a:rPr lang="en-IN" smtClean="0"/>
              <a:t>‹#›</a:t>
            </a:fld>
            <a:endParaRPr lang="en-IN"/>
          </a:p>
        </p:txBody>
      </p:sp>
    </p:spTree>
    <p:extLst>
      <p:ext uri="{BB962C8B-B14F-4D97-AF65-F5344CB8AC3E}">
        <p14:creationId xmlns:p14="http://schemas.microsoft.com/office/powerpoint/2010/main" val="41355592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31A4-FF5B-459E-9CB6-3A5BAF666EC7}"/>
              </a:ext>
            </a:extLst>
          </p:cNvPr>
          <p:cNvSpPr>
            <a:spLocks noGrp="1"/>
          </p:cNvSpPr>
          <p:nvPr>
            <p:ph type="ctrTitle"/>
          </p:nvPr>
        </p:nvSpPr>
        <p:spPr>
          <a:xfrm>
            <a:off x="2212532" y="1534838"/>
            <a:ext cx="7766936" cy="1002156"/>
          </a:xfrm>
        </p:spPr>
        <p:txBody>
          <a:bodyPr/>
          <a:lstStyle/>
          <a:p>
            <a:pPr algn="ctr"/>
            <a:r>
              <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Business Intelligence Mini Project</a:t>
            </a:r>
          </a:p>
        </p:txBody>
      </p:sp>
      <p:sp>
        <p:nvSpPr>
          <p:cNvPr id="3" name="Subtitle 2">
            <a:extLst>
              <a:ext uri="{FF2B5EF4-FFF2-40B4-BE49-F238E27FC236}">
                <a16:creationId xmlns:a16="http://schemas.microsoft.com/office/drawing/2014/main" id="{5A6C673F-7B72-4B59-88E9-8CBA0202565E}"/>
              </a:ext>
            </a:extLst>
          </p:cNvPr>
          <p:cNvSpPr>
            <a:spLocks noGrp="1"/>
          </p:cNvSpPr>
          <p:nvPr>
            <p:ph type="subTitle" idx="1"/>
          </p:nvPr>
        </p:nvSpPr>
        <p:spPr>
          <a:xfrm>
            <a:off x="2053065" y="2521240"/>
            <a:ext cx="7766936" cy="1096899"/>
          </a:xfrm>
        </p:spPr>
        <p:txBody>
          <a:bodyPr/>
          <a:lstStyle/>
          <a:p>
            <a:pPr algn="ctr"/>
            <a:r>
              <a:rPr lang="en-IN" dirty="0">
                <a:solidFill>
                  <a:schemeClr val="tx1"/>
                </a:solidFill>
              </a:rPr>
              <a:t>ITL602 BI LAB  Semester VI</a:t>
            </a:r>
          </a:p>
          <a:p>
            <a:pPr algn="ctr"/>
            <a:r>
              <a:rPr lang="en-IN" dirty="0">
                <a:solidFill>
                  <a:schemeClr val="tx1"/>
                </a:solidFill>
              </a:rPr>
              <a:t>AY : 2021-2022</a:t>
            </a:r>
          </a:p>
        </p:txBody>
      </p:sp>
      <p:pic>
        <p:nvPicPr>
          <p:cNvPr id="5" name="Picture 2">
            <a:extLst>
              <a:ext uri="{FF2B5EF4-FFF2-40B4-BE49-F238E27FC236}">
                <a16:creationId xmlns:a16="http://schemas.microsoft.com/office/drawing/2014/main" id="{77F94DBF-FEC2-4B71-B35C-6487EF9AC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29" y="0"/>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a:extLst>
              <a:ext uri="{FF2B5EF4-FFF2-40B4-BE49-F238E27FC236}">
                <a16:creationId xmlns:a16="http://schemas.microsoft.com/office/drawing/2014/main" id="{8C3BBE92-0885-45F6-92F3-D010E186B4F9}"/>
              </a:ext>
            </a:extLst>
          </p:cNvPr>
          <p:cNvSpPr txBox="1"/>
          <p:nvPr/>
        </p:nvSpPr>
        <p:spPr>
          <a:xfrm>
            <a:off x="2472659" y="3460039"/>
            <a:ext cx="6105524" cy="2646878"/>
          </a:xfrm>
          <a:prstGeom prst="rect">
            <a:avLst/>
          </a:prstGeom>
          <a:noFill/>
        </p:spPr>
        <p:txBody>
          <a:bodyPr wrap="square">
            <a:spAutoFit/>
          </a:bodyPr>
          <a:lstStyle/>
          <a:p>
            <a:pPr algn="ctr" eaLnBrk="1" fontAlgn="auto" hangingPunct="1">
              <a:spcBef>
                <a:spcPts val="0"/>
              </a:spcBef>
              <a:spcAft>
                <a:spcPts val="0"/>
              </a:spcAft>
              <a:defRPr/>
            </a:pPr>
            <a:r>
              <a:rPr lang="en-IN" altLang="en-US" sz="2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Set Name</a:t>
            </a:r>
          </a:p>
          <a:p>
            <a:pPr algn="ctr" eaLnBrk="1" fontAlgn="auto" hangingPunct="1">
              <a:spcBef>
                <a:spcPts val="0"/>
              </a:spcBef>
              <a:spcAft>
                <a:spcPts val="0"/>
              </a:spcAft>
              <a:defRPr/>
            </a:pPr>
            <a:r>
              <a:rPr lang="en-IN" altLang="en-US" sz="2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Amphibians</a:t>
            </a:r>
          </a:p>
          <a:p>
            <a:pPr algn="ctr" eaLnBrk="1" fontAlgn="auto" hangingPunct="1">
              <a:spcBef>
                <a:spcPts val="0"/>
              </a:spcBef>
              <a:spcAft>
                <a:spcPts val="0"/>
              </a:spcAft>
              <a:defRPr/>
            </a:pPr>
            <a:endParaRPr lang="en-IN" altLang="en-US" sz="1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a:t>
            </a:r>
          </a:p>
          <a:p>
            <a:pPr algn="ctr" eaLnBrk="1" fontAlgn="auto" hangingPunct="1">
              <a:spcBef>
                <a:spcPts val="0"/>
              </a:spcBef>
              <a:spcAft>
                <a:spcPts val="0"/>
              </a:spcAft>
              <a:defRPr/>
            </a:pPr>
            <a:endPar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ctr" eaLnBrk="1" fontAlgn="auto" hangingPunct="1">
              <a:spcBef>
                <a:spcPts val="0"/>
              </a:spcBef>
              <a:spcAft>
                <a:spcPts val="0"/>
              </a:spcAft>
              <a:buFont typeface="+mj-lt"/>
              <a:buAutoNum type="arabicPeriod"/>
              <a:defRPr/>
            </a:pPr>
            <a:r>
              <a:rPr lang="en-IN" altLang="en-US"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Aashay</a:t>
            </a:r>
            <a:r>
              <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Ingale</a:t>
            </a:r>
            <a:r>
              <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21104009	</a:t>
            </a:r>
          </a:p>
          <a:p>
            <a:pPr marL="342900" indent="-342900" algn="ctr" eaLnBrk="1" fontAlgn="auto" hangingPunct="1">
              <a:spcBef>
                <a:spcPts val="0"/>
              </a:spcBef>
              <a:spcAft>
                <a:spcPts val="0"/>
              </a:spcAft>
              <a:buFont typeface="+mj-lt"/>
              <a:buAutoNum type="arabicPeriod"/>
              <a:defRPr/>
            </a:pPr>
            <a:r>
              <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2 			Moodle ID</a:t>
            </a:r>
          </a:p>
          <a:p>
            <a:pPr marL="342900" indent="-342900" algn="ctr">
              <a:buFont typeface="+mj-lt"/>
              <a:buAutoNum type="arabicPeriod"/>
              <a:defRPr/>
            </a:pPr>
            <a:r>
              <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3 			Moodle ID</a:t>
            </a:r>
          </a:p>
          <a:p>
            <a:pPr marL="342900" indent="-342900" algn="ctr" eaLnBrk="1" fontAlgn="auto" hangingPunct="1">
              <a:spcBef>
                <a:spcPts val="0"/>
              </a:spcBef>
              <a:spcAft>
                <a:spcPts val="0"/>
              </a:spcAft>
              <a:buFont typeface="+mj-lt"/>
              <a:buAutoNum type="arabicPeriod"/>
              <a:defRPr/>
            </a:pPr>
            <a:endPar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93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4264-0F4A-49F5-AA19-F7FACE8C3B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5F95D9-3692-4D9B-85EF-3EAD6CED54A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D509E51-B93E-4C71-89D3-C4D5C75BC2AC}"/>
              </a:ext>
            </a:extLst>
          </p:cNvPr>
          <p:cNvPicPr/>
          <p:nvPr/>
        </p:nvPicPr>
        <p:blipFill>
          <a:blip r:embed="rId2"/>
          <a:stretch>
            <a:fillRect/>
          </a:stretch>
        </p:blipFill>
        <p:spPr>
          <a:xfrm>
            <a:off x="677333" y="2160588"/>
            <a:ext cx="7013647" cy="3880773"/>
          </a:xfrm>
          <a:prstGeom prst="rect">
            <a:avLst/>
          </a:prstGeom>
        </p:spPr>
      </p:pic>
    </p:spTree>
    <p:extLst>
      <p:ext uri="{BB962C8B-B14F-4D97-AF65-F5344CB8AC3E}">
        <p14:creationId xmlns:p14="http://schemas.microsoft.com/office/powerpoint/2010/main" val="356212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5289-3C24-4B1A-81D9-A180A7C0D3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7BBBFE-5864-4DCA-813B-AB768C9267B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79AB932-4081-4022-9D08-A3B79768109F}"/>
              </a:ext>
            </a:extLst>
          </p:cNvPr>
          <p:cNvPicPr/>
          <p:nvPr/>
        </p:nvPicPr>
        <p:blipFill>
          <a:blip r:embed="rId2"/>
          <a:stretch>
            <a:fillRect/>
          </a:stretch>
        </p:blipFill>
        <p:spPr>
          <a:xfrm>
            <a:off x="677333" y="2160589"/>
            <a:ext cx="8040781" cy="3880772"/>
          </a:xfrm>
          <a:prstGeom prst="rect">
            <a:avLst/>
          </a:prstGeom>
        </p:spPr>
      </p:pic>
    </p:spTree>
    <p:extLst>
      <p:ext uri="{BB962C8B-B14F-4D97-AF65-F5344CB8AC3E}">
        <p14:creationId xmlns:p14="http://schemas.microsoft.com/office/powerpoint/2010/main" val="250102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92B3-1C38-492B-958B-0FD1ABBF2BBD}"/>
              </a:ext>
            </a:extLst>
          </p:cNvPr>
          <p:cNvSpPr>
            <a:spLocks noGrp="1"/>
          </p:cNvSpPr>
          <p:nvPr>
            <p:ph type="title"/>
          </p:nvPr>
        </p:nvSpPr>
        <p:spPr/>
        <p:txBody>
          <a:bodyPr/>
          <a:lstStyle/>
          <a:p>
            <a:r>
              <a:rPr lang="en-IN" dirty="0"/>
              <a:t>4.	Conclusion</a:t>
            </a:r>
          </a:p>
        </p:txBody>
      </p:sp>
      <p:sp>
        <p:nvSpPr>
          <p:cNvPr id="3" name="Content Placeholder 2">
            <a:extLst>
              <a:ext uri="{FF2B5EF4-FFF2-40B4-BE49-F238E27FC236}">
                <a16:creationId xmlns:a16="http://schemas.microsoft.com/office/drawing/2014/main" id="{FCEFCEA9-7E89-4E7F-B3F8-F21527CC6AFF}"/>
              </a:ext>
            </a:extLst>
          </p:cNvPr>
          <p:cNvSpPr>
            <a:spLocks noGrp="1"/>
          </p:cNvSpPr>
          <p:nvPr>
            <p:ph idx="1"/>
          </p:nvPr>
        </p:nvSpPr>
        <p:spPr>
          <a:xfrm>
            <a:off x="677334" y="1753645"/>
            <a:ext cx="8596668" cy="4734838"/>
          </a:xfrm>
        </p:spPr>
        <p:txBody>
          <a:bodyPr>
            <a:noAutofit/>
          </a:bodyPr>
          <a:lstStyle/>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Determining the "best" algorithm between Simple K Means and EM (Expectation-Maximization) for a specific dataset depends on various factors such as the dataset's characteristics, the nature of the problem, and the goals of the analysis. </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1. </a:t>
            </a:r>
            <a:r>
              <a:rPr lang="en-US" sz="1400" b="1" dirty="0">
                <a:solidFill>
                  <a:schemeClr val="tx1"/>
                </a:solidFill>
                <a:latin typeface="Times New Roman" panose="02020603050405020304" pitchFamily="18" charset="0"/>
                <a:cs typeface="Times New Roman" panose="02020603050405020304" pitchFamily="18" charset="0"/>
              </a:rPr>
              <a:t>Nature of the Data:</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 Simple K Means: Assumes spherical clusters and works well with compact, well-separated clusters.</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 EM: Assumes Gaussian distributions and is effective for data with overlapping clusters or clusters of different shapes.</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2. </a:t>
            </a:r>
            <a:r>
              <a:rPr lang="en-US" sz="1400" b="1" dirty="0">
                <a:solidFill>
                  <a:schemeClr val="tx1"/>
                </a:solidFill>
                <a:latin typeface="Times New Roman" panose="02020603050405020304" pitchFamily="18" charset="0"/>
                <a:cs typeface="Times New Roman" panose="02020603050405020304" pitchFamily="18" charset="0"/>
              </a:rPr>
              <a:t>Cluster Shape and Size:</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 Simple K Means: Works best when clusters are well-separated and have similar sizes.</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 EM: Can handle clusters with different shapes and sizes, as it models clusters using Gaussian distributions.</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3. </a:t>
            </a:r>
            <a:r>
              <a:rPr lang="en-US" sz="1400" b="1" dirty="0">
                <a:solidFill>
                  <a:schemeClr val="tx1"/>
                </a:solidFill>
                <a:latin typeface="Times New Roman" panose="02020603050405020304" pitchFamily="18" charset="0"/>
                <a:cs typeface="Times New Roman" panose="02020603050405020304" pitchFamily="18" charset="0"/>
              </a:rPr>
              <a:t>Robustness to Outliers:</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 Simple K Means: Sensitive to outliers, as it assigns each point to the nearest cluster centroid.</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 EM: Less sensitive to outliers due to its probabilistic approach, where points contribute to cluster assignments based on probabilities.</a:t>
            </a:r>
          </a:p>
        </p:txBody>
      </p:sp>
    </p:spTree>
    <p:extLst>
      <p:ext uri="{BB962C8B-B14F-4D97-AF65-F5344CB8AC3E}">
        <p14:creationId xmlns:p14="http://schemas.microsoft.com/office/powerpoint/2010/main" val="261917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BEC2-29BA-451F-A5A5-F7E8826FA6B4}"/>
              </a:ext>
            </a:extLst>
          </p:cNvPr>
          <p:cNvSpPr>
            <a:spLocks noGrp="1"/>
          </p:cNvSpPr>
          <p:nvPr>
            <p:ph type="title"/>
          </p:nvPr>
        </p:nvSpPr>
        <p:spPr>
          <a:xfrm>
            <a:off x="677334" y="609600"/>
            <a:ext cx="8596668" cy="32985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82F0769-2AF6-4BBB-A8E5-FDA627358862}"/>
              </a:ext>
            </a:extLst>
          </p:cNvPr>
          <p:cNvSpPr>
            <a:spLocks noGrp="1"/>
          </p:cNvSpPr>
          <p:nvPr>
            <p:ph idx="1"/>
          </p:nvPr>
        </p:nvSpPr>
        <p:spPr>
          <a:xfrm>
            <a:off x="677334" y="1853852"/>
            <a:ext cx="8596668" cy="4584526"/>
          </a:xfrm>
        </p:spPr>
        <p:txBody>
          <a:bodyPr>
            <a:normAutofit fontScale="77500" lnSpcReduction="20000"/>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Scalability: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Simple K Means: Generally more scalable and computationally efficient compared to EM, especially for large datasets.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EM: Can be slower, especially for high-dimensional datasets, as it involves iterative estimation of Gaussian parameters.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 Interpretability: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Simple K Means: Cluster centroids provide interpretable means of clusters.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EM: Provides probabilistic cluster assignments and model parameters, allowing for more detailed interpretation of cluster memberships.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Given the information provided and considering the characteristics of the dataset, if the clusters are well-separated and have similar sizes, Simple K Means might perform better. However, if the clusters have different shapes, sizes, or there are overlapping clusters, EM might yield better results. Additionally, if the dataset contains outliers or noise, EM could be more robust. Ultimately, it's advisable to experiment with both algorithms and evaluate their performance using appropriate metrics or through cross-validation.</a:t>
            </a:r>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8386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9A54-5AB7-4E5C-8DB6-2142C60B8F9F}"/>
              </a:ext>
            </a:extLst>
          </p:cNvPr>
          <p:cNvSpPr>
            <a:spLocks noGrp="1"/>
          </p:cNvSpPr>
          <p:nvPr>
            <p:ph type="title"/>
          </p:nvPr>
        </p:nvSpPr>
        <p:spPr/>
        <p:txBody>
          <a:bodyPr/>
          <a:lstStyle/>
          <a:p>
            <a:r>
              <a:rPr lang="en-IN" dirty="0"/>
              <a:t>1.	Problem Definition</a:t>
            </a:r>
          </a:p>
        </p:txBody>
      </p:sp>
      <p:sp>
        <p:nvSpPr>
          <p:cNvPr id="3" name="Content Placeholder 2">
            <a:extLst>
              <a:ext uri="{FF2B5EF4-FFF2-40B4-BE49-F238E27FC236}">
                <a16:creationId xmlns:a16="http://schemas.microsoft.com/office/drawing/2014/main" id="{5A9B76F4-B016-4420-A732-ADD70EC676C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Will Construction of Motorway harm the nearby Amphibians?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33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A327-C9FE-40A9-9977-A950ACA8F7B8}"/>
              </a:ext>
            </a:extLst>
          </p:cNvPr>
          <p:cNvSpPr>
            <a:spLocks noGrp="1"/>
          </p:cNvSpPr>
          <p:nvPr>
            <p:ph type="title"/>
          </p:nvPr>
        </p:nvSpPr>
        <p:spPr/>
        <p:txBody>
          <a:bodyPr/>
          <a:lstStyle/>
          <a:p>
            <a:r>
              <a:rPr lang="en-IN" dirty="0"/>
              <a:t>2.	Dataset identified</a:t>
            </a:r>
          </a:p>
        </p:txBody>
      </p:sp>
      <p:sp>
        <p:nvSpPr>
          <p:cNvPr id="3" name="Content Placeholder 2">
            <a:extLst>
              <a:ext uri="{FF2B5EF4-FFF2-40B4-BE49-F238E27FC236}">
                <a16:creationId xmlns:a16="http://schemas.microsoft.com/office/drawing/2014/main" id="{A1E3814B-D511-4593-9682-D4FF7B3F3DC1}"/>
              </a:ext>
            </a:extLst>
          </p:cNvPr>
          <p:cNvSpPr>
            <a:spLocks noGrp="1"/>
          </p:cNvSpPr>
          <p:nvPr>
            <p:ph idx="1"/>
          </p:nvPr>
        </p:nvSpPr>
        <p:spPr>
          <a:xfrm>
            <a:off x="677334" y="1628385"/>
            <a:ext cx="8596668" cy="4412978"/>
          </a:xfrm>
        </p:spPr>
        <p:txBody>
          <a:bodyPr>
            <a:normAutofit fontScale="92500" lnSpcReduction="20000"/>
          </a:bodyPr>
          <a:lstStyle/>
          <a:p>
            <a:pPr>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Dataset Name</a:t>
            </a:r>
            <a:r>
              <a:rPr lang="en-IN" dirty="0">
                <a:solidFill>
                  <a:schemeClr val="tx1"/>
                </a:solidFill>
                <a:latin typeface="Times New Roman" panose="02020603050405020304" pitchFamily="18" charset="0"/>
                <a:cs typeface="Times New Roman" panose="02020603050405020304" pitchFamily="18" charset="0"/>
              </a:rPr>
              <a:t>: Amphibians</a:t>
            </a:r>
          </a:p>
          <a:p>
            <a:pPr>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Dataset source: </a:t>
            </a:r>
            <a:r>
              <a:rPr lang="en-IN" dirty="0">
                <a:solidFill>
                  <a:schemeClr val="tx1"/>
                </a:solidFill>
                <a:latin typeface="Times New Roman" panose="02020603050405020304" pitchFamily="18" charset="0"/>
                <a:cs typeface="Times New Roman" panose="02020603050405020304" pitchFamily="18" charset="0"/>
              </a:rPr>
              <a:t>https://archive.ics.uci.edu/dataset/528/amphibians</a:t>
            </a:r>
          </a:p>
          <a:p>
            <a:pPr>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Brief description of data:</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Objective: </a:t>
            </a:r>
            <a:r>
              <a:rPr lang="en-US" dirty="0">
                <a:solidFill>
                  <a:schemeClr val="tx1"/>
                </a:solidFill>
                <a:latin typeface="Times New Roman" panose="02020603050405020304" pitchFamily="18" charset="0"/>
                <a:cs typeface="Times New Roman" panose="02020603050405020304" pitchFamily="18" charset="0"/>
              </a:rPr>
              <a:t>Predict presence of amphibian species near water reservoirs</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Data Sources: </a:t>
            </a:r>
            <a:r>
              <a:rPr lang="en-US" dirty="0">
                <a:solidFill>
                  <a:schemeClr val="tx1"/>
                </a:solidFill>
                <a:latin typeface="Times New Roman" panose="02020603050405020304" pitchFamily="18" charset="0"/>
                <a:cs typeface="Times New Roman" panose="02020603050405020304" pitchFamily="18" charset="0"/>
              </a:rPr>
              <a:t>GIS systems, satellite images, field studies</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Road A Survey:</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Conducted 2010-2011, 2014-2016</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- 80 locations identified for amphibians</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Road B Survey:</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Explored two route options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 Identified 125 amphibian locations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- 109 spots identified within 500m of road paths</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Importance: Understanding impact of motorway projects on amphibian habitats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47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10AA-BBA5-4C8C-B802-993BF38B7460}"/>
              </a:ext>
            </a:extLst>
          </p:cNvPr>
          <p:cNvSpPr>
            <a:spLocks noGrp="1"/>
          </p:cNvSpPr>
          <p:nvPr>
            <p:ph type="title"/>
          </p:nvPr>
        </p:nvSpPr>
        <p:spPr/>
        <p:txBody>
          <a:bodyPr/>
          <a:lstStyle/>
          <a:p>
            <a:r>
              <a:rPr lang="en-US" dirty="0"/>
              <a:t>3.	Data mining task performed</a:t>
            </a:r>
            <a:endParaRPr lang="en-IN" dirty="0"/>
          </a:p>
        </p:txBody>
      </p:sp>
      <p:sp>
        <p:nvSpPr>
          <p:cNvPr id="3" name="Content Placeholder 2">
            <a:extLst>
              <a:ext uri="{FF2B5EF4-FFF2-40B4-BE49-F238E27FC236}">
                <a16:creationId xmlns:a16="http://schemas.microsoft.com/office/drawing/2014/main" id="{33348695-B966-436B-A54B-C93A27D5F2B7}"/>
              </a:ext>
            </a:extLst>
          </p:cNvPr>
          <p:cNvSpPr>
            <a:spLocks noGrp="1"/>
          </p:cNvSpPr>
          <p:nvPr>
            <p:ph idx="1"/>
          </p:nvPr>
        </p:nvSpPr>
        <p:spPr/>
        <p:txBody>
          <a:bodyPr/>
          <a:lstStyle/>
          <a:p>
            <a:pPr marL="0" indent="0">
              <a:buNone/>
            </a:pPr>
            <a:r>
              <a:rPr lang="en-US" dirty="0"/>
              <a:t>Clustering : </a:t>
            </a:r>
          </a:p>
          <a:p>
            <a:pPr marL="0" indent="0">
              <a:buNone/>
            </a:pPr>
            <a:r>
              <a:rPr lang="en-US" dirty="0"/>
              <a:t> a. </a:t>
            </a:r>
            <a:r>
              <a:rPr lang="en-US" dirty="0" err="1"/>
              <a:t>SimplekMeans</a:t>
            </a:r>
            <a:r>
              <a:rPr lang="en-US" dirty="0"/>
              <a:t> </a:t>
            </a:r>
          </a:p>
          <a:p>
            <a:pPr marL="0" indent="0">
              <a:buNone/>
            </a:pPr>
            <a:endParaRPr lang="en-US" dirty="0"/>
          </a:p>
        </p:txBody>
      </p:sp>
      <p:pic>
        <p:nvPicPr>
          <p:cNvPr id="4" name="Picture 3">
            <a:extLst>
              <a:ext uri="{FF2B5EF4-FFF2-40B4-BE49-F238E27FC236}">
                <a16:creationId xmlns:a16="http://schemas.microsoft.com/office/drawing/2014/main" id="{7C1489D7-5527-4136-9B4D-2F2D48CAA062}"/>
              </a:ext>
            </a:extLst>
          </p:cNvPr>
          <p:cNvPicPr/>
          <p:nvPr/>
        </p:nvPicPr>
        <p:blipFill>
          <a:blip r:embed="rId2"/>
          <a:stretch>
            <a:fillRect/>
          </a:stretch>
        </p:blipFill>
        <p:spPr>
          <a:xfrm>
            <a:off x="677333" y="2996134"/>
            <a:ext cx="6612815" cy="3045228"/>
          </a:xfrm>
          <a:prstGeom prst="rect">
            <a:avLst/>
          </a:prstGeom>
        </p:spPr>
      </p:pic>
    </p:spTree>
    <p:extLst>
      <p:ext uri="{BB962C8B-B14F-4D97-AF65-F5344CB8AC3E}">
        <p14:creationId xmlns:p14="http://schemas.microsoft.com/office/powerpoint/2010/main" val="19753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AF2D-2085-47C5-8CF2-6C08FF2C18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4507B-799D-4627-9A14-BAA44D6DFDC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FCA0AC3-96A7-4821-BE8B-800887CDAD6C}"/>
              </a:ext>
            </a:extLst>
          </p:cNvPr>
          <p:cNvPicPr/>
          <p:nvPr/>
        </p:nvPicPr>
        <p:blipFill>
          <a:blip r:embed="rId2"/>
          <a:stretch>
            <a:fillRect/>
          </a:stretch>
        </p:blipFill>
        <p:spPr>
          <a:xfrm>
            <a:off x="677334" y="2219324"/>
            <a:ext cx="6738074" cy="3822037"/>
          </a:xfrm>
          <a:prstGeom prst="rect">
            <a:avLst/>
          </a:prstGeom>
        </p:spPr>
      </p:pic>
    </p:spTree>
    <p:extLst>
      <p:ext uri="{BB962C8B-B14F-4D97-AF65-F5344CB8AC3E}">
        <p14:creationId xmlns:p14="http://schemas.microsoft.com/office/powerpoint/2010/main" val="28834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35DC-A1DD-4CBA-BA21-8CF5D90C57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55C309-9867-4C6D-9C58-7C7DDED689B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30961C3-FA74-40BC-9394-D6225A58070A}"/>
              </a:ext>
            </a:extLst>
          </p:cNvPr>
          <p:cNvPicPr/>
          <p:nvPr/>
        </p:nvPicPr>
        <p:blipFill>
          <a:blip r:embed="rId2"/>
          <a:stretch>
            <a:fillRect/>
          </a:stretch>
        </p:blipFill>
        <p:spPr>
          <a:xfrm>
            <a:off x="677333" y="2174239"/>
            <a:ext cx="6888387" cy="3637837"/>
          </a:xfrm>
          <a:prstGeom prst="rect">
            <a:avLst/>
          </a:prstGeom>
        </p:spPr>
      </p:pic>
    </p:spTree>
    <p:extLst>
      <p:ext uri="{BB962C8B-B14F-4D97-AF65-F5344CB8AC3E}">
        <p14:creationId xmlns:p14="http://schemas.microsoft.com/office/powerpoint/2010/main" val="119657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3B89-A9C5-4E80-AB02-0AC4DE2273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34B542-2A10-439A-B029-53BCB69EF692}"/>
              </a:ext>
            </a:extLst>
          </p:cNvPr>
          <p:cNvSpPr>
            <a:spLocks noGrp="1"/>
          </p:cNvSpPr>
          <p:nvPr>
            <p:ph idx="1"/>
          </p:nvPr>
        </p:nvSpPr>
        <p:spPr/>
        <p:txBody>
          <a:bodyPr/>
          <a:lstStyle/>
          <a:p>
            <a:pPr marL="0" indent="0">
              <a:buNone/>
            </a:pPr>
            <a:r>
              <a:rPr lang="en-US" dirty="0"/>
              <a:t>b. EM</a:t>
            </a:r>
          </a:p>
          <a:p>
            <a:pPr marL="0" indent="0">
              <a:buNone/>
            </a:pPr>
            <a:endParaRPr lang="en-US" dirty="0"/>
          </a:p>
        </p:txBody>
      </p:sp>
      <p:pic>
        <p:nvPicPr>
          <p:cNvPr id="5" name="Picture 4">
            <a:extLst>
              <a:ext uri="{FF2B5EF4-FFF2-40B4-BE49-F238E27FC236}">
                <a16:creationId xmlns:a16="http://schemas.microsoft.com/office/drawing/2014/main" id="{21AFF0E7-BBF3-47BF-B747-16FDCAD58298}"/>
              </a:ext>
            </a:extLst>
          </p:cNvPr>
          <p:cNvPicPr/>
          <p:nvPr/>
        </p:nvPicPr>
        <p:blipFill>
          <a:blip r:embed="rId2"/>
          <a:stretch>
            <a:fillRect/>
          </a:stretch>
        </p:blipFill>
        <p:spPr>
          <a:xfrm>
            <a:off x="677333" y="2603962"/>
            <a:ext cx="8078359" cy="3437400"/>
          </a:xfrm>
          <a:prstGeom prst="rect">
            <a:avLst/>
          </a:prstGeom>
        </p:spPr>
      </p:pic>
    </p:spTree>
    <p:extLst>
      <p:ext uri="{BB962C8B-B14F-4D97-AF65-F5344CB8AC3E}">
        <p14:creationId xmlns:p14="http://schemas.microsoft.com/office/powerpoint/2010/main" val="183196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2EB8-1AF5-4DA0-A4F3-F42DF3C2E1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E22D91-8569-4547-B916-427DA7DA692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F4BFA95-08F1-4708-A74D-9C0B3B90774D}"/>
              </a:ext>
            </a:extLst>
          </p:cNvPr>
          <p:cNvPicPr/>
          <p:nvPr/>
        </p:nvPicPr>
        <p:blipFill>
          <a:blip r:embed="rId2"/>
          <a:stretch>
            <a:fillRect/>
          </a:stretch>
        </p:blipFill>
        <p:spPr>
          <a:xfrm>
            <a:off x="677333" y="2160589"/>
            <a:ext cx="7176485" cy="3880773"/>
          </a:xfrm>
          <a:prstGeom prst="rect">
            <a:avLst/>
          </a:prstGeom>
        </p:spPr>
      </p:pic>
    </p:spTree>
    <p:extLst>
      <p:ext uri="{BB962C8B-B14F-4D97-AF65-F5344CB8AC3E}">
        <p14:creationId xmlns:p14="http://schemas.microsoft.com/office/powerpoint/2010/main" val="221842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71B4-F694-454D-9FC0-8467A5F892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3CD9B6-C528-4214-B398-DF066774E94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3E5BDA2-B97F-4535-A4B3-10E027836A60}"/>
              </a:ext>
            </a:extLst>
          </p:cNvPr>
          <p:cNvPicPr/>
          <p:nvPr/>
        </p:nvPicPr>
        <p:blipFill>
          <a:blip r:embed="rId2"/>
          <a:stretch>
            <a:fillRect/>
          </a:stretch>
        </p:blipFill>
        <p:spPr>
          <a:xfrm>
            <a:off x="677333" y="2160589"/>
            <a:ext cx="7865417" cy="3880773"/>
          </a:xfrm>
          <a:prstGeom prst="rect">
            <a:avLst/>
          </a:prstGeom>
        </p:spPr>
      </p:pic>
    </p:spTree>
    <p:extLst>
      <p:ext uri="{BB962C8B-B14F-4D97-AF65-F5344CB8AC3E}">
        <p14:creationId xmlns:p14="http://schemas.microsoft.com/office/powerpoint/2010/main" val="3900286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TotalTime>
  <Words>542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Business Intelligence Mini Project</vt:lpstr>
      <vt:lpstr>1. Problem Definition</vt:lpstr>
      <vt:lpstr>2. Dataset identified</vt:lpstr>
      <vt:lpstr>3. Data mining task performed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Mini Project</dc:title>
  <dc:creator>Apeksha Mohite</dc:creator>
  <cp:lastModifiedBy>Manjiri Gole</cp:lastModifiedBy>
  <cp:revision>5</cp:revision>
  <dcterms:created xsi:type="dcterms:W3CDTF">2021-05-11T11:09:53Z</dcterms:created>
  <dcterms:modified xsi:type="dcterms:W3CDTF">2024-03-30T07:09:39Z</dcterms:modified>
</cp:coreProperties>
</file>