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8288000" cy="10287000"/>
  <p:notesSz cx="6858000" cy="9144000"/>
  <p:embeddedFontLst>
    <p:embeddedFont>
      <p:font typeface="Constantia" panose="02030602050306030303" pitchFamily="18" charset="0"/>
      <p:regular r:id="rId12"/>
      <p:bold r:id="rId13"/>
      <p:italic r:id="rId14"/>
      <p:boldItalic r:id="rId15"/>
    </p:embeddedFont>
    <p:embeddedFont>
      <p:font typeface="DM Sans" pitchFamily="2" charset="0"/>
      <p:regular r:id="rId16"/>
      <p:bold r:id="rId17"/>
    </p:embeddedFont>
    <p:embeddedFont>
      <p:font typeface="DM Sans Bold"/>
      <p:regular r:id="rId18"/>
    </p:embeddedFont>
    <p:embeddedFont>
      <p:font typeface="Open Sans" panose="020B0606030504020204" pitchFamily="34" charset="0"/>
      <p:regular r:id="rId19"/>
      <p:bold r:id="rId20"/>
    </p:embeddedFont>
    <p:embeddedFont>
      <p:font typeface="Open Sans Bold"/>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0.jpe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16.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3.svg"/><Relationship Id="rId9" Type="http://schemas.openxmlformats.org/officeDocument/2006/relationships/image" Target="../media/image20.png"/><Relationship Id="rId14" Type="http://schemas.openxmlformats.org/officeDocument/2006/relationships/image" Target="../media/image29.sv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42.sv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Player rating prediction</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824729"/>
            <a:ext cx="10910396" cy="1754786"/>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9726448" y="3391563"/>
            <a:ext cx="7928198" cy="4878891"/>
          </a:xfrm>
          <a:custGeom>
            <a:avLst/>
            <a:gdLst/>
            <a:ahLst/>
            <a:cxnLst/>
            <a:rect l="l" t="t" r="r" b="b"/>
            <a:pathLst>
              <a:path w="7928198" h="4878891">
                <a:moveTo>
                  <a:pt x="0" y="0"/>
                </a:moveTo>
                <a:lnTo>
                  <a:pt x="7928198" y="0"/>
                </a:lnTo>
                <a:lnTo>
                  <a:pt x="7928198" y="4878891"/>
                </a:lnTo>
                <a:lnTo>
                  <a:pt x="0" y="4878891"/>
                </a:lnTo>
                <a:lnTo>
                  <a:pt x="0" y="0"/>
                </a:lnTo>
                <a:close/>
              </a:path>
            </a:pathLst>
          </a:custGeom>
          <a:blipFill>
            <a:blip r:embed="rId13"/>
            <a:stretch>
              <a:fillRect/>
            </a:stretch>
          </a:blipFill>
        </p:spPr>
      </p:sp>
      <p:sp>
        <p:nvSpPr>
          <p:cNvPr id="9" name="TextBox 9"/>
          <p:cNvSpPr txBox="1"/>
          <p:nvPr/>
        </p:nvSpPr>
        <p:spPr>
          <a:xfrm>
            <a:off x="1504950" y="2399183"/>
            <a:ext cx="7848753" cy="2175259"/>
          </a:xfrm>
          <a:prstGeom prst="rect">
            <a:avLst/>
          </a:prstGeom>
        </p:spPr>
        <p:txBody>
          <a:bodyPr lIns="0" tIns="0" rIns="0" bIns="0" rtlCol="0" anchor="t">
            <a:spAutoFit/>
          </a:bodyPr>
          <a:lstStyle/>
          <a:p>
            <a:pPr algn="l">
              <a:lnSpc>
                <a:spcPts val="8342"/>
              </a:lnSpc>
            </a:pPr>
            <a:r>
              <a:rPr lang="en-US" sz="8600" b="1">
                <a:solidFill>
                  <a:srgbClr val="000000"/>
                </a:solidFill>
                <a:latin typeface="DM Sans Bold"/>
                <a:ea typeface="DM Sans Bold"/>
                <a:cs typeface="DM Sans Bold"/>
                <a:sym typeface="DM Sans Bold"/>
              </a:rPr>
              <a:t>Overview of scribble game</a:t>
            </a:r>
          </a:p>
        </p:txBody>
      </p:sp>
      <p:sp>
        <p:nvSpPr>
          <p:cNvPr id="10" name="TextBox 10"/>
          <p:cNvSpPr txBox="1"/>
          <p:nvPr/>
        </p:nvSpPr>
        <p:spPr>
          <a:xfrm>
            <a:off x="1504950" y="4807557"/>
            <a:ext cx="7707571" cy="3990975"/>
          </a:xfrm>
          <a:prstGeom prst="rect">
            <a:avLst/>
          </a:prstGeom>
        </p:spPr>
        <p:txBody>
          <a:bodyPr lIns="0" tIns="0" rIns="0" bIns="0" rtlCol="0" anchor="t">
            <a:spAutoFit/>
          </a:bodyPr>
          <a:lstStyle/>
          <a:p>
            <a:pPr algn="l">
              <a:lnSpc>
                <a:spcPts val="2699"/>
              </a:lnSpc>
            </a:pPr>
            <a:r>
              <a:rPr lang="en-US" sz="1999" spc="119">
                <a:solidFill>
                  <a:srgbClr val="000000"/>
                </a:solidFill>
                <a:latin typeface="DM Sans"/>
                <a:ea typeface="DM Sans"/>
                <a:cs typeface="DM Sans"/>
                <a:sym typeface="DM Sans"/>
              </a:rPr>
              <a:t>Scrabble is a classic word game where players take turns placing letter tiles on a square board to form words. Each letter has a specific point value, and players score points based on the words they create and the premium squares they occupy, such as double or triple letter and word scores.</a:t>
            </a:r>
          </a:p>
          <a:p>
            <a:pPr algn="l">
              <a:lnSpc>
                <a:spcPts val="2699"/>
              </a:lnSpc>
            </a:pPr>
            <a:r>
              <a:rPr lang="en-US" sz="1999" spc="119">
                <a:solidFill>
                  <a:srgbClr val="000000"/>
                </a:solidFill>
                <a:latin typeface="DM Sans"/>
                <a:ea typeface="DM Sans"/>
                <a:cs typeface="DM Sans"/>
                <a:sym typeface="DM Sans"/>
              </a:rPr>
              <a:t>The objective of Scrabble is to accumulate the highest score by the end of the game. Players must strategically manage their tiles, consider potential words, and block opponents from scoring high by utilizing the board’s premium squares.</a:t>
            </a:r>
          </a:p>
          <a:p>
            <a:pPr marL="0" lvl="0" indent="0" algn="l">
              <a:lnSpc>
                <a:spcPts val="2699"/>
              </a:lnSpc>
              <a:spcBef>
                <a:spcPct val="0"/>
              </a:spcBef>
            </a:pPr>
            <a:endParaRPr lang="en-US" sz="1999" spc="119">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TextBox 7"/>
          <p:cNvSpPr txBox="1"/>
          <p:nvPr/>
        </p:nvSpPr>
        <p:spPr>
          <a:xfrm>
            <a:off x="1748756" y="2533228"/>
            <a:ext cx="7025086"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Project objective</a:t>
            </a:r>
          </a:p>
        </p:txBody>
      </p:sp>
      <p:sp>
        <p:nvSpPr>
          <p:cNvPr id="8" name="TextBox 8"/>
          <p:cNvSpPr txBox="1"/>
          <p:nvPr/>
        </p:nvSpPr>
        <p:spPr>
          <a:xfrm>
            <a:off x="7986314" y="2533228"/>
            <a:ext cx="7787086" cy="4618678"/>
          </a:xfrm>
          <a:prstGeom prst="rect">
            <a:avLst/>
          </a:prstGeom>
        </p:spPr>
        <p:txBody>
          <a:bodyPr wrap="square" lIns="0" tIns="0" rIns="0" bIns="0" rtlCol="0" anchor="t">
            <a:spAutoFit/>
          </a:bodyPr>
          <a:lstStyle/>
          <a:p>
            <a:pPr algn="l">
              <a:lnSpc>
                <a:spcPts val="3039"/>
              </a:lnSpc>
            </a:pPr>
            <a:r>
              <a:rPr lang="en-US" sz="3600" spc="135" dirty="0">
                <a:solidFill>
                  <a:srgbClr val="000000"/>
                </a:solidFill>
                <a:latin typeface="Constantia" panose="02030602050306030303" pitchFamily="18" charset="0"/>
                <a:ea typeface="DM Sans"/>
                <a:cs typeface="DM Sans"/>
                <a:sym typeface="DM Sans"/>
              </a:rPr>
              <a:t>This project involves predicting the ratings of Scrabble players on Woogles.io based on gameplay data. The main goal is to use metadata and gameplay information to predict the ratings of human opponents in the test dataset (test.csv) using a machine learning model. The evaluation metric for this prediction is Root Mean Squared Error (RMSE).</a:t>
            </a:r>
          </a:p>
          <a:p>
            <a:pPr marL="0" lvl="0" indent="0" algn="l">
              <a:lnSpc>
                <a:spcPts val="3039"/>
              </a:lnSpc>
              <a:spcBef>
                <a:spcPct val="0"/>
              </a:spcBef>
            </a:pPr>
            <a:endParaRPr lang="en-US" sz="2251" spc="135" dirty="0">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1210113" y="2947836"/>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6082325" y="3544133"/>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117239" y="3544133"/>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562103" y="3544133"/>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5489705" y="3544133"/>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1527175"/>
            <a:ext cx="8822997" cy="996451"/>
          </a:xfrm>
          <a:prstGeom prst="rect">
            <a:avLst/>
          </a:prstGeom>
        </p:spPr>
        <p:txBody>
          <a:bodyPr lIns="0" tIns="0" rIns="0" bIns="0" rtlCol="0" anchor="t">
            <a:spAutoFit/>
          </a:bodyPr>
          <a:lstStyle/>
          <a:p>
            <a:pPr marL="0" lvl="1" indent="0" algn="ctr">
              <a:lnSpc>
                <a:spcPts val="7469"/>
              </a:lnSpc>
              <a:spcBef>
                <a:spcPct val="0"/>
              </a:spcBef>
            </a:pPr>
            <a:r>
              <a:rPr lang="en-US" sz="7700" b="1">
                <a:solidFill>
                  <a:srgbClr val="000000"/>
                </a:solidFill>
                <a:latin typeface="DM Sans Bold"/>
                <a:ea typeface="DM Sans Bold"/>
                <a:cs typeface="DM Sans Bold"/>
                <a:sym typeface="DM Sans Bold"/>
              </a:rPr>
              <a:t>Ideation process</a:t>
            </a:r>
          </a:p>
        </p:txBody>
      </p:sp>
      <p:sp>
        <p:nvSpPr>
          <p:cNvPr id="17" name="TextBox 17"/>
          <p:cNvSpPr txBox="1"/>
          <p:nvPr/>
        </p:nvSpPr>
        <p:spPr>
          <a:xfrm>
            <a:off x="1998837" y="4511636"/>
            <a:ext cx="2646492" cy="683796"/>
          </a:xfrm>
          <a:prstGeom prst="rect">
            <a:avLst/>
          </a:prstGeom>
        </p:spPr>
        <p:txBody>
          <a:bodyPr lIns="0" tIns="0" rIns="0" bIns="0" rtlCol="0" anchor="t">
            <a:spAutoFit/>
          </a:bodyPr>
          <a:lstStyle/>
          <a:p>
            <a:pPr algn="l">
              <a:lnSpc>
                <a:spcPts val="2630"/>
              </a:lnSpc>
            </a:pPr>
            <a:r>
              <a:rPr lang="en-US" sz="2554" b="1">
                <a:solidFill>
                  <a:srgbClr val="000000"/>
                </a:solidFill>
                <a:latin typeface="DM Sans Bold"/>
                <a:ea typeface="DM Sans Bold"/>
                <a:cs typeface="DM Sans Bold"/>
                <a:sym typeface="DM Sans Bold"/>
              </a:rPr>
              <a:t>Data Preparation</a:t>
            </a:r>
          </a:p>
        </p:txBody>
      </p:sp>
      <p:sp>
        <p:nvSpPr>
          <p:cNvPr id="18" name="TextBox 18"/>
          <p:cNvSpPr txBox="1"/>
          <p:nvPr/>
        </p:nvSpPr>
        <p:spPr>
          <a:xfrm>
            <a:off x="5841572" y="4531856"/>
            <a:ext cx="2197323" cy="663577"/>
          </a:xfrm>
          <a:prstGeom prst="rect">
            <a:avLst/>
          </a:prstGeom>
        </p:spPr>
        <p:txBody>
          <a:bodyPr lIns="0" tIns="0" rIns="0" bIns="0" rtlCol="0" anchor="t">
            <a:spAutoFit/>
          </a:bodyPr>
          <a:lstStyle/>
          <a:p>
            <a:pPr algn="l">
              <a:lnSpc>
                <a:spcPts val="2575"/>
              </a:lnSpc>
            </a:pPr>
            <a:r>
              <a:rPr lang="en-US" sz="2500" b="1">
                <a:solidFill>
                  <a:srgbClr val="000000"/>
                </a:solidFill>
                <a:latin typeface="DM Sans Bold"/>
                <a:ea typeface="DM Sans Bold"/>
                <a:cs typeface="DM Sans Bold"/>
                <a:sym typeface="DM Sans Bold"/>
              </a:rPr>
              <a:t>Model Definition</a:t>
            </a:r>
          </a:p>
        </p:txBody>
      </p:sp>
      <p:sp>
        <p:nvSpPr>
          <p:cNvPr id="19" name="TextBox 19"/>
          <p:cNvSpPr txBox="1"/>
          <p:nvPr/>
        </p:nvSpPr>
        <p:spPr>
          <a:xfrm>
            <a:off x="935955" y="5462133"/>
            <a:ext cx="3992653" cy="696196"/>
          </a:xfrm>
          <a:prstGeom prst="rect">
            <a:avLst/>
          </a:prstGeom>
        </p:spPr>
        <p:txBody>
          <a:bodyPr lIns="0" tIns="0" rIns="0" bIns="0" rtlCol="0" anchor="t">
            <a:spAutoFit/>
          </a:bodyPr>
          <a:lstStyle/>
          <a:p>
            <a:pPr algn="l">
              <a:lnSpc>
                <a:spcPts val="2895"/>
              </a:lnSpc>
            </a:pPr>
            <a:r>
              <a:rPr lang="en-US" sz="1855">
                <a:solidFill>
                  <a:srgbClr val="000000"/>
                </a:solidFill>
                <a:latin typeface="DM Sans"/>
                <a:ea typeface="DM Sans"/>
                <a:cs typeface="DM Sans"/>
                <a:sym typeface="DM Sans"/>
              </a:rPr>
              <a:t>We prepared data and divided into train and test sets ready to use.</a:t>
            </a:r>
          </a:p>
        </p:txBody>
      </p:sp>
      <p:sp>
        <p:nvSpPr>
          <p:cNvPr id="20" name="TextBox 20"/>
          <p:cNvSpPr txBox="1"/>
          <p:nvPr/>
        </p:nvSpPr>
        <p:spPr>
          <a:xfrm>
            <a:off x="5306034" y="5376869"/>
            <a:ext cx="2732862" cy="1360551"/>
          </a:xfrm>
          <a:prstGeom prst="rect">
            <a:avLst/>
          </a:prstGeom>
        </p:spPr>
        <p:txBody>
          <a:bodyPr lIns="0" tIns="0" rIns="0" bIns="0" rtlCol="0" anchor="t">
            <a:spAutoFit/>
          </a:bodyPr>
          <a:lstStyle/>
          <a:p>
            <a:pPr algn="l">
              <a:lnSpc>
                <a:spcPts val="2807"/>
              </a:lnSpc>
            </a:pPr>
            <a:r>
              <a:rPr lang="en-US" sz="1799">
                <a:solidFill>
                  <a:srgbClr val="000000"/>
                </a:solidFill>
                <a:latin typeface="DM Sans"/>
                <a:ea typeface="DM Sans"/>
                <a:cs typeface="DM Sans"/>
                <a:sym typeface="DM Sans"/>
              </a:rPr>
              <a:t>We defined a set of regression models for predicting user ratings. </a:t>
            </a:r>
          </a:p>
          <a:p>
            <a:pPr algn="l">
              <a:lnSpc>
                <a:spcPts val="2495"/>
              </a:lnSpc>
            </a:pPr>
            <a:endParaRPr lang="en-US" sz="1799">
              <a:solidFill>
                <a:srgbClr val="000000"/>
              </a:solidFill>
              <a:latin typeface="DM Sans"/>
              <a:ea typeface="DM Sans"/>
              <a:cs typeface="DM Sans"/>
              <a:sym typeface="DM Sans"/>
            </a:endParaRPr>
          </a:p>
        </p:txBody>
      </p:sp>
      <p:sp>
        <p:nvSpPr>
          <p:cNvPr id="21" name="TextBox 21"/>
          <p:cNvSpPr txBox="1"/>
          <p:nvPr/>
        </p:nvSpPr>
        <p:spPr>
          <a:xfrm>
            <a:off x="9425398" y="4464011"/>
            <a:ext cx="2197323" cy="987425"/>
          </a:xfrm>
          <a:prstGeom prst="rect">
            <a:avLst/>
          </a:prstGeom>
        </p:spPr>
        <p:txBody>
          <a:bodyPr lIns="0" tIns="0" rIns="0" bIns="0" rtlCol="0" anchor="t">
            <a:spAutoFit/>
          </a:bodyPr>
          <a:lstStyle/>
          <a:p>
            <a:pPr algn="l">
              <a:lnSpc>
                <a:spcPts val="2574"/>
              </a:lnSpc>
            </a:pPr>
            <a:r>
              <a:rPr lang="en-US" sz="2499" b="1">
                <a:solidFill>
                  <a:srgbClr val="000000"/>
                </a:solidFill>
                <a:latin typeface="DM Sans Bold"/>
                <a:ea typeface="DM Sans Bold"/>
                <a:cs typeface="DM Sans Bold"/>
                <a:sym typeface="DM Sans Bold"/>
              </a:rPr>
              <a:t>Model Evaluation</a:t>
            </a:r>
          </a:p>
          <a:p>
            <a:pPr algn="l">
              <a:lnSpc>
                <a:spcPts val="2574"/>
              </a:lnSpc>
            </a:pPr>
            <a:endParaRPr lang="en-US" sz="2499" b="1">
              <a:solidFill>
                <a:srgbClr val="000000"/>
              </a:solidFill>
              <a:latin typeface="DM Sans Bold"/>
              <a:ea typeface="DM Sans Bold"/>
              <a:cs typeface="DM Sans Bold"/>
              <a:sym typeface="DM Sans Bold"/>
            </a:endParaRPr>
          </a:p>
        </p:txBody>
      </p:sp>
      <p:sp>
        <p:nvSpPr>
          <p:cNvPr id="22" name="TextBox 22"/>
          <p:cNvSpPr txBox="1"/>
          <p:nvPr/>
        </p:nvSpPr>
        <p:spPr>
          <a:xfrm>
            <a:off x="8419896" y="5248228"/>
            <a:ext cx="5089973" cy="1796797"/>
          </a:xfrm>
          <a:prstGeom prst="rect">
            <a:avLst/>
          </a:prstGeom>
        </p:spPr>
        <p:txBody>
          <a:bodyPr lIns="0" tIns="0" rIns="0" bIns="0" rtlCol="0" anchor="t">
            <a:spAutoFit/>
          </a:bodyPr>
          <a:lstStyle/>
          <a:p>
            <a:pPr algn="l">
              <a:lnSpc>
                <a:spcPts val="2807"/>
              </a:lnSpc>
            </a:pPr>
            <a:r>
              <a:rPr lang="en-US" sz="1799">
                <a:solidFill>
                  <a:srgbClr val="000000"/>
                </a:solidFill>
                <a:latin typeface="DM Sans"/>
                <a:ea typeface="DM Sans"/>
                <a:cs typeface="DM Sans"/>
                <a:sym typeface="DM Sans"/>
              </a:rPr>
              <a:t>To identify the best-performing model, I implemented cross-validation, which divides the training data into smaller subsets for multiple training and testing iterations.</a:t>
            </a:r>
          </a:p>
          <a:p>
            <a:pPr algn="l">
              <a:lnSpc>
                <a:spcPts val="3275"/>
              </a:lnSpc>
            </a:pPr>
            <a:endParaRPr lang="en-US" sz="1799">
              <a:solidFill>
                <a:srgbClr val="000000"/>
              </a:solidFill>
              <a:latin typeface="DM Sans"/>
              <a:ea typeface="DM Sans"/>
              <a:cs typeface="DM Sans"/>
              <a:sym typeface="DM Sans"/>
            </a:endParaRPr>
          </a:p>
        </p:txBody>
      </p:sp>
      <p:sp>
        <p:nvSpPr>
          <p:cNvPr id="23" name="TextBox 23"/>
          <p:cNvSpPr txBox="1"/>
          <p:nvPr/>
        </p:nvSpPr>
        <p:spPr>
          <a:xfrm>
            <a:off x="15224440" y="4360514"/>
            <a:ext cx="2197323" cy="663575"/>
          </a:xfrm>
          <a:prstGeom prst="rect">
            <a:avLst/>
          </a:prstGeom>
        </p:spPr>
        <p:txBody>
          <a:bodyPr lIns="0" tIns="0" rIns="0" bIns="0" rtlCol="0" anchor="t">
            <a:spAutoFit/>
          </a:bodyPr>
          <a:lstStyle/>
          <a:p>
            <a:pPr algn="l">
              <a:lnSpc>
                <a:spcPts val="2574"/>
              </a:lnSpc>
            </a:pPr>
            <a:r>
              <a:rPr lang="en-US" sz="2499" b="1">
                <a:solidFill>
                  <a:srgbClr val="000000"/>
                </a:solidFill>
                <a:latin typeface="DM Sans Bold"/>
                <a:ea typeface="DM Sans Bold"/>
                <a:cs typeface="DM Sans Bold"/>
                <a:sym typeface="DM Sans Bold"/>
              </a:rPr>
              <a:t>Model Prediction</a:t>
            </a:r>
          </a:p>
        </p:txBody>
      </p:sp>
      <p:sp>
        <p:nvSpPr>
          <p:cNvPr id="24" name="TextBox 24"/>
          <p:cNvSpPr txBox="1"/>
          <p:nvPr/>
        </p:nvSpPr>
        <p:spPr>
          <a:xfrm>
            <a:off x="14234838" y="5122307"/>
            <a:ext cx="3513846" cy="2048637"/>
          </a:xfrm>
          <a:prstGeom prst="rect">
            <a:avLst/>
          </a:prstGeom>
        </p:spPr>
        <p:txBody>
          <a:bodyPr lIns="0" tIns="0" rIns="0" bIns="0" rtlCol="0" anchor="t">
            <a:spAutoFit/>
          </a:bodyPr>
          <a:lstStyle/>
          <a:p>
            <a:pPr algn="l">
              <a:lnSpc>
                <a:spcPts val="2807"/>
              </a:lnSpc>
            </a:pPr>
            <a:r>
              <a:rPr lang="en-US" sz="1799">
                <a:solidFill>
                  <a:srgbClr val="000000"/>
                </a:solidFill>
                <a:latin typeface="DM Sans"/>
                <a:ea typeface="DM Sans"/>
                <a:cs typeface="DM Sans"/>
                <a:sym typeface="DM Sans"/>
              </a:rPr>
              <a:t>After evaluating the models, I chose the Random Forest Regressor as the best-performing model based on its evaluation metrics. . </a:t>
            </a:r>
          </a:p>
          <a:p>
            <a:pPr algn="l">
              <a:lnSpc>
                <a:spcPts val="2340"/>
              </a:lnSpc>
            </a:pPr>
            <a:endParaRPr lang="en-US" sz="1799">
              <a:solidFill>
                <a:srgbClr val="000000"/>
              </a:solidFill>
              <a:latin typeface="DM Sans"/>
              <a:ea typeface="DM Sans"/>
              <a:cs typeface="DM Sans"/>
              <a:sym typeface="DM Sans"/>
            </a:endParaRP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1772840" y="3724225"/>
            <a:ext cx="7567145" cy="2582288"/>
          </a:xfrm>
          <a:custGeom>
            <a:avLst/>
            <a:gdLst/>
            <a:ahLst/>
            <a:cxnLst/>
            <a:rect l="l" t="t" r="r" b="b"/>
            <a:pathLst>
              <a:path w="7567145" h="2582288">
                <a:moveTo>
                  <a:pt x="0" y="0"/>
                </a:moveTo>
                <a:lnTo>
                  <a:pt x="7567145" y="0"/>
                </a:lnTo>
                <a:lnTo>
                  <a:pt x="7567145"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4144790" y="6172200"/>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6407565" y="1010023"/>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Data preparation</a:t>
            </a:r>
          </a:p>
        </p:txBody>
      </p:sp>
      <p:sp>
        <p:nvSpPr>
          <p:cNvPr id="6" name="TextBox 6"/>
          <p:cNvSpPr txBox="1"/>
          <p:nvPr/>
        </p:nvSpPr>
        <p:spPr>
          <a:xfrm>
            <a:off x="4143210" y="3919418"/>
            <a:ext cx="10001579" cy="3016843"/>
          </a:xfrm>
          <a:prstGeom prst="rect">
            <a:avLst/>
          </a:prstGeom>
        </p:spPr>
        <p:txBody>
          <a:bodyPr lIns="0" tIns="0" rIns="0" bIns="0" rtlCol="0" anchor="t">
            <a:spAutoFit/>
          </a:bodyPr>
          <a:lstStyle/>
          <a:p>
            <a:pPr algn="l">
              <a:lnSpc>
                <a:spcPts val="3503"/>
              </a:lnSpc>
            </a:pPr>
            <a:r>
              <a:rPr lang="en-US" sz="2595" spc="155">
                <a:solidFill>
                  <a:srgbClr val="000000"/>
                </a:solidFill>
                <a:latin typeface="DM Sans"/>
                <a:ea typeface="DM Sans"/>
                <a:cs typeface="DM Sans"/>
                <a:sym typeface="DM Sans"/>
              </a:rPr>
              <a:t>The dataset was divided into training and testing subsets. The training set (train_df) was created by filtering out entries where the user_rating was available, while the testing set (test_df) comprised entries where the user_rating was missing. The indices of both data frames were reset for clean organization:</a:t>
            </a:r>
          </a:p>
          <a:p>
            <a:pPr marL="0" lvl="0" indent="0" algn="l">
              <a:lnSpc>
                <a:spcPts val="3503"/>
              </a:lnSpc>
              <a:spcBef>
                <a:spcPct val="0"/>
              </a:spcBef>
            </a:pPr>
            <a:endParaRPr lang="en-US" sz="2595" spc="155">
              <a:solidFill>
                <a:srgbClr val="00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0" y="0"/>
            <a:ext cx="3613984" cy="3331436"/>
          </a:xfrm>
          <a:custGeom>
            <a:avLst/>
            <a:gdLst/>
            <a:ahLst/>
            <a:cxnLst/>
            <a:rect l="l" t="t" r="r" b="b"/>
            <a:pathLst>
              <a:path w="3613984" h="3331436">
                <a:moveTo>
                  <a:pt x="0" y="0"/>
                </a:moveTo>
                <a:lnTo>
                  <a:pt x="3613984" y="0"/>
                </a:lnTo>
                <a:lnTo>
                  <a:pt x="3613984" y="3331436"/>
                </a:lnTo>
                <a:lnTo>
                  <a:pt x="0" y="33314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208132" y="2159632"/>
            <a:ext cx="6823154" cy="6837875"/>
          </a:xfrm>
          <a:custGeom>
            <a:avLst/>
            <a:gdLst/>
            <a:ahLst/>
            <a:cxnLst/>
            <a:rect l="l" t="t" r="r" b="b"/>
            <a:pathLst>
              <a:path w="6823154" h="6837875">
                <a:moveTo>
                  <a:pt x="0" y="0"/>
                </a:moveTo>
                <a:lnTo>
                  <a:pt x="6823154" y="0"/>
                </a:lnTo>
                <a:lnTo>
                  <a:pt x="6823154" y="6837875"/>
                </a:lnTo>
                <a:lnTo>
                  <a:pt x="0" y="68378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4448986" y="1530376"/>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Model Definition</a:t>
            </a:r>
          </a:p>
        </p:txBody>
      </p:sp>
      <p:sp>
        <p:nvSpPr>
          <p:cNvPr id="6" name="TextBox 6"/>
          <p:cNvSpPr txBox="1"/>
          <p:nvPr/>
        </p:nvSpPr>
        <p:spPr>
          <a:xfrm>
            <a:off x="1028700" y="4635762"/>
            <a:ext cx="8936073" cy="4622538"/>
          </a:xfrm>
          <a:prstGeom prst="rect">
            <a:avLst/>
          </a:prstGeom>
        </p:spPr>
        <p:txBody>
          <a:bodyPr lIns="0" tIns="0" rIns="0" bIns="0" rtlCol="0" anchor="t">
            <a:spAutoFit/>
          </a:bodyPr>
          <a:lstStyle/>
          <a:p>
            <a:pPr algn="l">
              <a:lnSpc>
                <a:spcPts val="3130"/>
              </a:lnSpc>
            </a:pPr>
            <a:r>
              <a:rPr lang="en-US" sz="2318" spc="139">
                <a:solidFill>
                  <a:srgbClr val="000000"/>
                </a:solidFill>
                <a:latin typeface="DM Sans"/>
                <a:ea typeface="DM Sans"/>
                <a:cs typeface="DM Sans"/>
                <a:sym typeface="DM Sans"/>
              </a:rPr>
              <a:t>We defined a set of regression models for predicting user ratings. The selected models included:</a:t>
            </a:r>
          </a:p>
          <a:p>
            <a:pPr marL="500623" lvl="1" indent="-250311" algn="l">
              <a:lnSpc>
                <a:spcPts val="3130"/>
              </a:lnSpc>
              <a:buFont typeface="Arial"/>
              <a:buChar char="•"/>
            </a:pPr>
            <a:r>
              <a:rPr lang="en-US" sz="2318" b="1" spc="139">
                <a:solidFill>
                  <a:srgbClr val="000000"/>
                </a:solidFill>
                <a:latin typeface="DM Sans Bold"/>
                <a:ea typeface="DM Sans Bold"/>
                <a:cs typeface="DM Sans Bold"/>
                <a:sym typeface="DM Sans Bold"/>
              </a:rPr>
              <a:t>Linear Regression</a:t>
            </a:r>
          </a:p>
          <a:p>
            <a:pPr marL="500623" lvl="1" indent="-250311" algn="l">
              <a:lnSpc>
                <a:spcPts val="3130"/>
              </a:lnSpc>
              <a:buFont typeface="Arial"/>
              <a:buChar char="•"/>
            </a:pPr>
            <a:r>
              <a:rPr lang="en-US" sz="2318" b="1" spc="139">
                <a:solidFill>
                  <a:srgbClr val="000000"/>
                </a:solidFill>
                <a:latin typeface="DM Sans Bold"/>
                <a:ea typeface="DM Sans Bold"/>
                <a:cs typeface="DM Sans Bold"/>
                <a:sym typeface="DM Sans Bold"/>
              </a:rPr>
              <a:t>Decision Tree Regressor</a:t>
            </a:r>
          </a:p>
          <a:p>
            <a:pPr marL="500623" lvl="1" indent="-250311" algn="l">
              <a:lnSpc>
                <a:spcPts val="3130"/>
              </a:lnSpc>
              <a:buFont typeface="Arial"/>
              <a:buChar char="•"/>
            </a:pPr>
            <a:r>
              <a:rPr lang="en-US" sz="2318" b="1" spc="139">
                <a:solidFill>
                  <a:srgbClr val="000000"/>
                </a:solidFill>
                <a:latin typeface="DM Sans Bold"/>
                <a:ea typeface="DM Sans Bold"/>
                <a:cs typeface="DM Sans Bold"/>
                <a:sym typeface="DM Sans Bold"/>
              </a:rPr>
              <a:t>Random Forest Regressor</a:t>
            </a:r>
          </a:p>
          <a:p>
            <a:pPr marL="500623" lvl="1" indent="-250311" algn="l">
              <a:lnSpc>
                <a:spcPts val="3130"/>
              </a:lnSpc>
              <a:buFont typeface="Arial"/>
              <a:buChar char="•"/>
            </a:pPr>
            <a:r>
              <a:rPr lang="en-US" sz="2318" b="1" spc="139">
                <a:solidFill>
                  <a:srgbClr val="000000"/>
                </a:solidFill>
                <a:latin typeface="DM Sans Bold"/>
                <a:ea typeface="DM Sans Bold"/>
                <a:cs typeface="DM Sans Bold"/>
                <a:sym typeface="DM Sans Bold"/>
              </a:rPr>
              <a:t>Neural Network Regressor (MLP)</a:t>
            </a:r>
          </a:p>
          <a:p>
            <a:pPr marL="500623" lvl="1" indent="-250311" algn="l">
              <a:lnSpc>
                <a:spcPts val="3130"/>
              </a:lnSpc>
              <a:buFont typeface="Arial"/>
              <a:buChar char="•"/>
            </a:pPr>
            <a:r>
              <a:rPr lang="en-US" sz="2318" b="1" spc="139">
                <a:solidFill>
                  <a:srgbClr val="000000"/>
                </a:solidFill>
                <a:latin typeface="DM Sans Bold"/>
                <a:ea typeface="DM Sans Bold"/>
                <a:cs typeface="DM Sans Bold"/>
                <a:sym typeface="DM Sans Bold"/>
              </a:rPr>
              <a:t>XGBoost</a:t>
            </a:r>
          </a:p>
          <a:p>
            <a:pPr marL="500623" lvl="1" indent="-250311" algn="l">
              <a:lnSpc>
                <a:spcPts val="3130"/>
              </a:lnSpc>
              <a:buFont typeface="Arial"/>
              <a:buChar char="•"/>
            </a:pPr>
            <a:r>
              <a:rPr lang="en-US" sz="2318" b="1" spc="139">
                <a:solidFill>
                  <a:srgbClr val="000000"/>
                </a:solidFill>
                <a:latin typeface="DM Sans Bold"/>
                <a:ea typeface="DM Sans Bold"/>
                <a:cs typeface="DM Sans Bold"/>
                <a:sym typeface="DM Sans Bold"/>
              </a:rPr>
              <a:t>KN-Regressor</a:t>
            </a:r>
          </a:p>
          <a:p>
            <a:pPr algn="l">
              <a:lnSpc>
                <a:spcPts val="3130"/>
              </a:lnSpc>
            </a:pPr>
            <a:r>
              <a:rPr lang="en-US" sz="2318" spc="139">
                <a:solidFill>
                  <a:srgbClr val="000000"/>
                </a:solidFill>
                <a:latin typeface="DM Sans"/>
                <a:ea typeface="DM Sans"/>
                <a:cs typeface="DM Sans"/>
                <a:sym typeface="DM Sans"/>
              </a:rPr>
              <a:t>This variety of models allows for comparison across different algorithms to identify the best performer for our specific dataset.</a:t>
            </a:r>
          </a:p>
          <a:p>
            <a:pPr marL="0" lvl="0" indent="0" algn="l">
              <a:lnSpc>
                <a:spcPts val="3130"/>
              </a:lnSpc>
              <a:spcBef>
                <a:spcPct val="0"/>
              </a:spcBef>
            </a:pPr>
            <a:endParaRPr lang="en-US" sz="2318" spc="139">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5395238" y="7367699"/>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644306" y="3088421"/>
            <a:ext cx="10620085" cy="6623327"/>
          </a:xfrm>
          <a:prstGeom prst="rect">
            <a:avLst/>
          </a:prstGeom>
        </p:spPr>
        <p:txBody>
          <a:bodyPr lIns="0" tIns="0" rIns="0" bIns="0" rtlCol="0" anchor="t">
            <a:spAutoFit/>
          </a:bodyPr>
          <a:lstStyle/>
          <a:p>
            <a:pPr algn="l">
              <a:lnSpc>
                <a:spcPts val="3130"/>
              </a:lnSpc>
            </a:pPr>
            <a:r>
              <a:rPr lang="en-US" sz="2318" spc="139">
                <a:solidFill>
                  <a:srgbClr val="000000"/>
                </a:solidFill>
                <a:latin typeface="DM Sans"/>
                <a:ea typeface="DM Sans"/>
                <a:cs typeface="DM Sans"/>
                <a:sym typeface="DM Sans"/>
              </a:rPr>
              <a:t>To determine which model performs best, I created an evaluation process using cross-validation. This method splits the training data into smaller subsets, allowing each model to be trained and tested multiple times on different parts of the data. During this evaluation, we calculated three important metrics:</a:t>
            </a:r>
          </a:p>
          <a:p>
            <a:pPr marL="500624" lvl="1" indent="-250312" algn="l">
              <a:lnSpc>
                <a:spcPts val="3130"/>
              </a:lnSpc>
              <a:buAutoNum type="arabicPeriod"/>
            </a:pPr>
            <a:r>
              <a:rPr lang="en-US" sz="2318" b="1" spc="139">
                <a:solidFill>
                  <a:srgbClr val="000000"/>
                </a:solidFill>
                <a:latin typeface="DM Sans Bold"/>
                <a:ea typeface="DM Sans Bold"/>
                <a:cs typeface="DM Sans Bold"/>
                <a:sym typeface="DM Sans Bold"/>
              </a:rPr>
              <a:t>R² Score</a:t>
            </a:r>
            <a:r>
              <a:rPr lang="en-US" sz="2318" spc="139">
                <a:solidFill>
                  <a:srgbClr val="000000"/>
                </a:solidFill>
                <a:latin typeface="DM Sans"/>
                <a:ea typeface="DM Sans"/>
                <a:cs typeface="DM Sans"/>
                <a:sym typeface="DM Sans"/>
              </a:rPr>
              <a:t>: This measures how well the model explains the variability of the ratings.</a:t>
            </a:r>
          </a:p>
          <a:p>
            <a:pPr marL="500624" lvl="1" indent="-250312" algn="l">
              <a:lnSpc>
                <a:spcPts val="3130"/>
              </a:lnSpc>
              <a:buAutoNum type="arabicPeriod"/>
            </a:pPr>
            <a:r>
              <a:rPr lang="en-US" sz="2318" b="1" spc="139">
                <a:solidFill>
                  <a:srgbClr val="000000"/>
                </a:solidFill>
                <a:latin typeface="DM Sans Bold"/>
                <a:ea typeface="DM Sans Bold"/>
                <a:cs typeface="DM Sans Bold"/>
                <a:sym typeface="DM Sans Bold"/>
              </a:rPr>
              <a:t>RMSE</a:t>
            </a:r>
            <a:r>
              <a:rPr lang="en-US" sz="2318" spc="139">
                <a:solidFill>
                  <a:srgbClr val="000000"/>
                </a:solidFill>
                <a:latin typeface="DM Sans"/>
                <a:ea typeface="DM Sans"/>
                <a:cs typeface="DM Sans"/>
                <a:sym typeface="DM Sans"/>
              </a:rPr>
              <a:t>: This tells us the average difference between predicted ratings and actual ratings, with lower values indicating better performance.</a:t>
            </a:r>
          </a:p>
          <a:p>
            <a:pPr marL="500624" lvl="1" indent="-250312" algn="l">
              <a:lnSpc>
                <a:spcPts val="3130"/>
              </a:lnSpc>
              <a:buAutoNum type="arabicPeriod"/>
            </a:pPr>
            <a:r>
              <a:rPr lang="en-US" sz="2318" b="1" spc="139">
                <a:solidFill>
                  <a:srgbClr val="000000"/>
                </a:solidFill>
                <a:latin typeface="DM Sans Bold"/>
                <a:ea typeface="DM Sans Bold"/>
                <a:cs typeface="DM Sans Bold"/>
                <a:sym typeface="DM Sans Bold"/>
              </a:rPr>
              <a:t>MAE</a:t>
            </a:r>
            <a:r>
              <a:rPr lang="en-US" sz="2318" spc="139">
                <a:solidFill>
                  <a:srgbClr val="000000"/>
                </a:solidFill>
                <a:latin typeface="DM Sans"/>
                <a:ea typeface="DM Sans"/>
                <a:cs typeface="DM Sans"/>
                <a:sym typeface="DM Sans"/>
              </a:rPr>
              <a:t>: This measures the average magnitude of the errors in predictions, providing a straightforward interpretation of accuracy.</a:t>
            </a:r>
          </a:p>
          <a:p>
            <a:pPr marL="500624" lvl="1" indent="-250312" algn="l">
              <a:lnSpc>
                <a:spcPts val="3130"/>
              </a:lnSpc>
              <a:buAutoNum type="arabicPeriod"/>
            </a:pPr>
            <a:r>
              <a:rPr lang="en-US" sz="2318" b="1" spc="139">
                <a:solidFill>
                  <a:srgbClr val="000000"/>
                </a:solidFill>
                <a:latin typeface="DM Sans Bold"/>
                <a:ea typeface="DM Sans Bold"/>
                <a:cs typeface="DM Sans Bold"/>
                <a:sym typeface="DM Sans Bold"/>
              </a:rPr>
              <a:t>MAPE</a:t>
            </a:r>
            <a:r>
              <a:rPr lang="en-US" sz="2318" spc="139">
                <a:solidFill>
                  <a:srgbClr val="000000"/>
                </a:solidFill>
                <a:latin typeface="DM Sans"/>
                <a:ea typeface="DM Sans"/>
                <a:cs typeface="DM Sans"/>
                <a:sym typeface="DM Sans"/>
              </a:rPr>
              <a:t>: MAPE measures the accuracy of a forecasting method by calculating the percentage error between predicted and actual values.</a:t>
            </a:r>
          </a:p>
          <a:p>
            <a:pPr marL="0" lvl="0" indent="0" algn="l">
              <a:lnSpc>
                <a:spcPts val="3130"/>
              </a:lnSpc>
              <a:spcBef>
                <a:spcPct val="0"/>
              </a:spcBef>
            </a:pPr>
            <a:endParaRPr lang="en-US" sz="2318" spc="139">
              <a:solidFill>
                <a:srgbClr val="000000"/>
              </a:solidFill>
              <a:latin typeface="DM Sans"/>
              <a:ea typeface="DM Sans"/>
              <a:cs typeface="DM Sans"/>
              <a:sym typeface="DM Sans"/>
            </a:endParaRPr>
          </a:p>
        </p:txBody>
      </p:sp>
      <p:sp>
        <p:nvSpPr>
          <p:cNvPr id="5" name="Freeform 5"/>
          <p:cNvSpPr/>
          <p:nvPr/>
        </p:nvSpPr>
        <p:spPr>
          <a:xfrm>
            <a:off x="14712459" y="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731626" y="377194"/>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Model Evaluation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aphicFrame>
        <p:nvGraphicFramePr>
          <p:cNvPr id="3" name="Table 3"/>
          <p:cNvGraphicFramePr>
            <a:graphicFrameLocks noGrp="1"/>
          </p:cNvGraphicFramePr>
          <p:nvPr/>
        </p:nvGraphicFramePr>
        <p:xfrm>
          <a:off x="8690544" y="4383568"/>
          <a:ext cx="9458591" cy="5903432"/>
        </p:xfrm>
        <a:graphic>
          <a:graphicData uri="http://schemas.openxmlformats.org/drawingml/2006/table">
            <a:tbl>
              <a:tblPr/>
              <a:tblGrid>
                <a:gridCol w="4095957">
                  <a:extLst>
                    <a:ext uri="{9D8B030D-6E8A-4147-A177-3AD203B41FA5}">
                      <a16:colId xmlns:a16="http://schemas.microsoft.com/office/drawing/2014/main" val="20000"/>
                    </a:ext>
                  </a:extLst>
                </a:gridCol>
                <a:gridCol w="1715334">
                  <a:extLst>
                    <a:ext uri="{9D8B030D-6E8A-4147-A177-3AD203B41FA5}">
                      <a16:colId xmlns:a16="http://schemas.microsoft.com/office/drawing/2014/main" val="20001"/>
                    </a:ext>
                  </a:extLst>
                </a:gridCol>
                <a:gridCol w="1914663">
                  <a:extLst>
                    <a:ext uri="{9D8B030D-6E8A-4147-A177-3AD203B41FA5}">
                      <a16:colId xmlns:a16="http://schemas.microsoft.com/office/drawing/2014/main" val="20002"/>
                    </a:ext>
                  </a:extLst>
                </a:gridCol>
                <a:gridCol w="1732637">
                  <a:extLst>
                    <a:ext uri="{9D8B030D-6E8A-4147-A177-3AD203B41FA5}">
                      <a16:colId xmlns:a16="http://schemas.microsoft.com/office/drawing/2014/main" val="20003"/>
                    </a:ext>
                  </a:extLst>
                </a:gridCol>
              </a:tblGrid>
              <a:tr h="1482492">
                <a:tc>
                  <a:txBody>
                    <a:bodyPr/>
                    <a:lstStyle/>
                    <a:p>
                      <a:pPr algn="ctr">
                        <a:lnSpc>
                          <a:spcPts val="2659"/>
                        </a:lnSpc>
                        <a:defRPr/>
                      </a:pPr>
                      <a:r>
                        <a:rPr lang="en-US" sz="1899" b="1">
                          <a:solidFill>
                            <a:srgbClr val="000000"/>
                          </a:solidFill>
                          <a:latin typeface="Open Sans Bold"/>
                          <a:ea typeface="Open Sans Bold"/>
                          <a:cs typeface="Open Sans Bold"/>
                          <a:sym typeface="Open Sans Bold"/>
                        </a:rPr>
                        <a:t>Model</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R2</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RMSE </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 MAE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extLst>
                  <a:ext uri="{0D108BD9-81ED-4DB2-BD59-A6C34878D82A}">
                    <a16:rowId xmlns:a16="http://schemas.microsoft.com/office/drawing/2014/main" val="10000"/>
                  </a:ext>
                </a:extLst>
              </a:tr>
              <a:tr h="1225494">
                <a:tc>
                  <a:txBody>
                    <a:bodyPr/>
                    <a:lstStyle/>
                    <a:p>
                      <a:pPr algn="ctr">
                        <a:lnSpc>
                          <a:spcPts val="2659"/>
                        </a:lnSpc>
                        <a:defRPr/>
                      </a:pPr>
                      <a:r>
                        <a:rPr lang="en-US" sz="1899">
                          <a:solidFill>
                            <a:srgbClr val="000000"/>
                          </a:solidFill>
                          <a:latin typeface="Open Sans"/>
                          <a:ea typeface="Open Sans"/>
                          <a:cs typeface="Open Sans"/>
                          <a:sym typeface="Open Sans"/>
                        </a:rPr>
                        <a:t>random_forest_regressor </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0.8399</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 91.8726</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56.0584</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1"/>
                  </a:ext>
                </a:extLst>
              </a:tr>
              <a:tr h="1225494">
                <a:tc>
                  <a:txBody>
                    <a:bodyPr/>
                    <a:lstStyle/>
                    <a:p>
                      <a:pPr algn="ctr">
                        <a:lnSpc>
                          <a:spcPts val="2659"/>
                        </a:lnSpc>
                        <a:defRPr/>
                      </a:pPr>
                      <a:r>
                        <a:rPr lang="en-US" sz="1899">
                          <a:solidFill>
                            <a:srgbClr val="000000"/>
                          </a:solidFill>
                          <a:latin typeface="Open Sans"/>
                          <a:ea typeface="Open Sans"/>
                          <a:cs typeface="Open Sans"/>
                          <a:sym typeface="Open Sans"/>
                        </a:rPr>
                        <a:t>decision_tree_regressor</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0.6708</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131.6862</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 73.6955</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2"/>
                  </a:ext>
                </a:extLst>
              </a:tr>
              <a:tr h="984976">
                <a:tc>
                  <a:txBody>
                    <a:bodyPr/>
                    <a:lstStyle/>
                    <a:p>
                      <a:pPr algn="ctr">
                        <a:lnSpc>
                          <a:spcPts val="2659"/>
                        </a:lnSpc>
                        <a:defRPr/>
                      </a:pPr>
                      <a:r>
                        <a:rPr lang="en-US" sz="1899">
                          <a:solidFill>
                            <a:srgbClr val="000000"/>
                          </a:solidFill>
                          <a:latin typeface="Open Sans"/>
                          <a:ea typeface="Open Sans"/>
                          <a:cs typeface="Open Sans"/>
                          <a:sym typeface="Open Sans"/>
                        </a:rPr>
                        <a:t>linear_regression </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0.5569</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152.8632</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113.6215</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3"/>
                  </a:ext>
                </a:extLst>
              </a:tr>
              <a:tr h="984976">
                <a:tc>
                  <a:txBody>
                    <a:bodyPr/>
                    <a:lstStyle/>
                    <a:p>
                      <a:pPr algn="ctr">
                        <a:lnSpc>
                          <a:spcPts val="2659"/>
                        </a:lnSpc>
                        <a:defRPr/>
                      </a:pPr>
                      <a:r>
                        <a:rPr lang="en-US" sz="1899">
                          <a:solidFill>
                            <a:srgbClr val="000000"/>
                          </a:solidFill>
                          <a:latin typeface="Open Sans"/>
                          <a:ea typeface="Open Sans"/>
                          <a:cs typeface="Open Sans"/>
                          <a:sym typeface="Open Sans"/>
                        </a:rPr>
                        <a:t>neural_network_regressor</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-0.6332</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285.2400</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232.1575</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Freeform 4"/>
          <p:cNvSpPr/>
          <p:nvPr/>
        </p:nvSpPr>
        <p:spPr>
          <a:xfrm>
            <a:off x="14575529" y="-11459"/>
            <a:ext cx="3712471" cy="3300724"/>
          </a:xfrm>
          <a:custGeom>
            <a:avLst/>
            <a:gdLst/>
            <a:ahLst/>
            <a:cxnLst/>
            <a:rect l="l" t="t" r="r" b="b"/>
            <a:pathLst>
              <a:path w="3712471" h="3300724">
                <a:moveTo>
                  <a:pt x="0" y="0"/>
                </a:moveTo>
                <a:lnTo>
                  <a:pt x="3712471" y="0"/>
                </a:lnTo>
                <a:lnTo>
                  <a:pt x="3712471" y="3300724"/>
                </a:lnTo>
                <a:lnTo>
                  <a:pt x="0" y="3300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0" y="7900474"/>
            <a:ext cx="2588933" cy="2386526"/>
          </a:xfrm>
          <a:custGeom>
            <a:avLst/>
            <a:gdLst/>
            <a:ahLst/>
            <a:cxnLst/>
            <a:rect l="l" t="t" r="r" b="b"/>
            <a:pathLst>
              <a:path w="2588933" h="2386526">
                <a:moveTo>
                  <a:pt x="0" y="0"/>
                </a:moveTo>
                <a:lnTo>
                  <a:pt x="2588933" y="0"/>
                </a:lnTo>
                <a:lnTo>
                  <a:pt x="2588933"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12198" y="3251165"/>
            <a:ext cx="8378347" cy="3746569"/>
          </a:xfrm>
          <a:prstGeom prst="rect">
            <a:avLst/>
          </a:prstGeom>
        </p:spPr>
        <p:txBody>
          <a:bodyPr lIns="0" tIns="0" rIns="0" bIns="0" rtlCol="0" anchor="t">
            <a:spAutoFit/>
          </a:bodyPr>
          <a:lstStyle/>
          <a:p>
            <a:pPr algn="l">
              <a:lnSpc>
                <a:spcPts val="3038"/>
              </a:lnSpc>
            </a:pPr>
            <a:r>
              <a:rPr lang="en-US" sz="2250" spc="135">
                <a:solidFill>
                  <a:srgbClr val="000000"/>
                </a:solidFill>
                <a:latin typeface="DM Sans"/>
                <a:ea typeface="DM Sans"/>
                <a:cs typeface="DM Sans"/>
                <a:sym typeface="DM Sans"/>
              </a:rPr>
              <a:t>After evaluating the models, we chose the Random Forest Regressor as the best-performing model based on its evaluation metrics. . The model was trained on the X_train features and y_train ratings:</a:t>
            </a:r>
          </a:p>
          <a:p>
            <a:pPr algn="l">
              <a:lnSpc>
                <a:spcPts val="3038"/>
              </a:lnSpc>
            </a:pPr>
            <a:endParaRPr lang="en-US" sz="2250" spc="135">
              <a:solidFill>
                <a:srgbClr val="000000"/>
              </a:solidFill>
              <a:latin typeface="DM Sans"/>
              <a:ea typeface="DM Sans"/>
              <a:cs typeface="DM Sans"/>
              <a:sym typeface="DM Sans"/>
            </a:endParaRPr>
          </a:p>
          <a:p>
            <a:pPr algn="l">
              <a:lnSpc>
                <a:spcPts val="3038"/>
              </a:lnSpc>
            </a:pPr>
            <a:r>
              <a:rPr lang="en-US" sz="2250" spc="135">
                <a:solidFill>
                  <a:srgbClr val="000000"/>
                </a:solidFill>
                <a:latin typeface="DM Sans"/>
                <a:ea typeface="DM Sans"/>
                <a:cs typeface="DM Sans"/>
                <a:sym typeface="DM Sans"/>
              </a:rPr>
              <a:t>Using the trained model, we made predictions for the test_df, specifically populating the user_rating field for entries without an existing rating:</a:t>
            </a:r>
          </a:p>
          <a:p>
            <a:pPr algn="l">
              <a:lnSpc>
                <a:spcPts val="3038"/>
              </a:lnSpc>
            </a:pPr>
            <a:endParaRPr lang="en-US" sz="2250" spc="135">
              <a:solidFill>
                <a:srgbClr val="000000"/>
              </a:solidFill>
              <a:latin typeface="DM Sans"/>
              <a:ea typeface="DM Sans"/>
              <a:cs typeface="DM Sans"/>
              <a:sym typeface="DM Sans"/>
            </a:endParaRPr>
          </a:p>
          <a:p>
            <a:pPr marL="0" lvl="0" indent="0" algn="l">
              <a:lnSpc>
                <a:spcPts val="3038"/>
              </a:lnSpc>
              <a:spcBef>
                <a:spcPct val="0"/>
              </a:spcBef>
            </a:pPr>
            <a:endParaRPr lang="en-US" sz="2250" spc="135">
              <a:solidFill>
                <a:srgbClr val="000000"/>
              </a:solidFill>
              <a:latin typeface="DM Sans"/>
              <a:ea typeface="DM Sans"/>
              <a:cs typeface="DM Sans"/>
              <a:sym typeface="DM Sans"/>
            </a:endParaRPr>
          </a:p>
        </p:txBody>
      </p:sp>
      <p:sp>
        <p:nvSpPr>
          <p:cNvPr id="7" name="TextBox 7"/>
          <p:cNvSpPr txBox="1"/>
          <p:nvPr/>
        </p:nvSpPr>
        <p:spPr>
          <a:xfrm>
            <a:off x="1731626" y="377194"/>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Model prediction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092224" y="4642038"/>
            <a:ext cx="7195776" cy="5644962"/>
          </a:xfrm>
          <a:custGeom>
            <a:avLst/>
            <a:gdLst/>
            <a:ahLst/>
            <a:cxnLst/>
            <a:rect l="l" t="t" r="r" b="b"/>
            <a:pathLst>
              <a:path w="7195776" h="5644962">
                <a:moveTo>
                  <a:pt x="0" y="0"/>
                </a:moveTo>
                <a:lnTo>
                  <a:pt x="7195776" y="0"/>
                </a:lnTo>
                <a:lnTo>
                  <a:pt x="7195776" y="5644962"/>
                </a:lnTo>
                <a:lnTo>
                  <a:pt x="0" y="5644962"/>
                </a:lnTo>
                <a:lnTo>
                  <a:pt x="0" y="0"/>
                </a:lnTo>
                <a:close/>
              </a:path>
            </a:pathLst>
          </a:custGeom>
          <a:blipFill>
            <a:blip r:embed="rId3"/>
            <a:stretch>
              <a:fillRect/>
            </a:stretch>
          </a:blipFill>
        </p:spPr>
      </p:sp>
      <p:sp>
        <p:nvSpPr>
          <p:cNvPr id="4" name="TextBox 4"/>
          <p:cNvSpPr txBox="1"/>
          <p:nvPr/>
        </p:nvSpPr>
        <p:spPr>
          <a:xfrm>
            <a:off x="191269" y="2910636"/>
            <a:ext cx="10900955" cy="3489861"/>
          </a:xfrm>
          <a:prstGeom prst="rect">
            <a:avLst/>
          </a:prstGeom>
        </p:spPr>
        <p:txBody>
          <a:bodyPr lIns="0" tIns="0" rIns="0" bIns="0" rtlCol="0" anchor="t">
            <a:spAutoFit/>
          </a:bodyPr>
          <a:lstStyle/>
          <a:p>
            <a:pPr algn="l">
              <a:lnSpc>
                <a:spcPts val="4048"/>
              </a:lnSpc>
            </a:pPr>
            <a:r>
              <a:rPr lang="en-US" sz="2999" spc="179">
                <a:solidFill>
                  <a:srgbClr val="000000"/>
                </a:solidFill>
                <a:latin typeface="DM Sans"/>
                <a:ea typeface="DM Sans"/>
                <a:cs typeface="DM Sans"/>
                <a:sym typeface="DM Sans"/>
              </a:rPr>
              <a:t>After evaluating the models, we chose the Random Forest Regressor as the best-performing model based on its evaluation metrics.Using the trained model, I made predictions for the test_df, specifically populating the user_rating field for entries without an existing rating</a:t>
            </a:r>
          </a:p>
          <a:p>
            <a:pPr marL="0" lvl="0" indent="0" algn="l">
              <a:lnSpc>
                <a:spcPts val="4048"/>
              </a:lnSpc>
              <a:spcBef>
                <a:spcPct val="0"/>
              </a:spcBef>
            </a:pPr>
            <a:endParaRPr lang="en-US" sz="2999" spc="179">
              <a:solidFill>
                <a:srgbClr val="000000"/>
              </a:solidFill>
              <a:latin typeface="DM Sans"/>
              <a:ea typeface="DM Sans"/>
              <a:cs typeface="DM Sans"/>
              <a:sym typeface="DM Sans"/>
            </a:endParaRPr>
          </a:p>
        </p:txBody>
      </p:sp>
      <p:sp>
        <p:nvSpPr>
          <p:cNvPr id="5" name="TextBox 5"/>
          <p:cNvSpPr txBox="1"/>
          <p:nvPr/>
        </p:nvSpPr>
        <p:spPr>
          <a:xfrm>
            <a:off x="10439247" y="190500"/>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Final Model </a:t>
            </a:r>
          </a:p>
          <a:p>
            <a:pPr algn="l">
              <a:lnSpc>
                <a:spcPts val="8730"/>
              </a:lnSpc>
            </a:pPr>
            <a:r>
              <a:rPr lang="en-US" sz="9000" b="1">
                <a:solidFill>
                  <a:srgbClr val="000000"/>
                </a:solidFill>
                <a:latin typeface="DM Sans Bold"/>
                <a:ea typeface="DM Sans Bold"/>
                <a:cs typeface="DM Sans Bold"/>
                <a:sym typeface="DM Sans Bold"/>
              </a:rPr>
              <a:t>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665</Words>
  <Application>Microsoft Office PowerPoint</Application>
  <PresentationFormat>Custom</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DM Sans</vt:lpstr>
      <vt:lpstr>Open Sans</vt:lpstr>
      <vt:lpstr>Constantia</vt:lpstr>
      <vt:lpstr>DM Sans Bold</vt:lpstr>
      <vt:lpstr>Arial</vt:lpstr>
      <vt:lpstr>Calibri</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Platyer rating prediction</dc:title>
  <cp:lastModifiedBy>Aashcharya Gorakh</cp:lastModifiedBy>
  <cp:revision>3</cp:revision>
  <dcterms:created xsi:type="dcterms:W3CDTF">2006-08-16T00:00:00Z</dcterms:created>
  <dcterms:modified xsi:type="dcterms:W3CDTF">2024-11-08T14:46:58Z</dcterms:modified>
  <dc:identifier>DAGVoGTD3JM</dc:identifier>
</cp:coreProperties>
</file>