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6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01-Jul-24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01-Jul-24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01-Jul-24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01-Jul-24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01-Jul-24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01-Jul-24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01-Jul-24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01-Jul-24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01-Jul-24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01-Jul-24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01-Jul-24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01-Jul-24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711200" y="762000"/>
            <a:ext cx="7975600" cy="1600200"/>
          </a:xfrm>
        </p:spPr>
        <p:txBody>
          <a:bodyPr/>
          <a:lstStyle/>
          <a:p>
            <a:pPr algn="l"/>
            <a:r>
              <a:rPr lang="en-US" sz="6000" dirty="0" err="1" smtClean="0">
                <a:latin typeface="Arial" pitchFamily="34" charset="0"/>
                <a:cs typeface="Arial" pitchFamily="34" charset="0"/>
              </a:rPr>
              <a:t>LeadScoring</a:t>
            </a:r>
            <a:r>
              <a:rPr lang="en-US" dirty="0" smtClean="0"/>
              <a:t> - Analysis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711200" y="3352800"/>
            <a:ext cx="7289800" cy="1628336"/>
          </a:xfrm>
        </p:spPr>
        <p:txBody>
          <a:bodyPr>
            <a:normAutofit/>
          </a:bodyPr>
          <a:lstStyle/>
          <a:p>
            <a:r>
              <a:rPr lang="en-US" dirty="0" smtClean="0"/>
              <a:t>By. </a:t>
            </a:r>
            <a:r>
              <a:rPr lang="en-US" dirty="0" err="1" smtClean="0"/>
              <a:t>Ashish</a:t>
            </a:r>
            <a:r>
              <a:rPr lang="en-US" dirty="0" smtClean="0"/>
              <a:t> </a:t>
            </a:r>
            <a:r>
              <a:rPr lang="en-US" dirty="0" err="1" smtClean="0"/>
              <a:t>Hajare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&amp; Handling Outlier</a:t>
            </a:r>
            <a:endParaRPr lang="en-US" dirty="0"/>
          </a:p>
        </p:txBody>
      </p:sp>
      <p:pic>
        <p:nvPicPr>
          <p:cNvPr id="6" name="Content Placeholder 5" descr="Outlier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3091310"/>
            <a:ext cx="4694238" cy="1543743"/>
          </a:xfrm>
        </p:spPr>
      </p:pic>
      <p:pic>
        <p:nvPicPr>
          <p:cNvPr id="7" name="Content Placeholder 6" descr="Recheck_Outlier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72125" y="3093310"/>
            <a:ext cx="4694238" cy="1539742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918717"/>
            <a:ext cx="44926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90" dirty="0"/>
              <a:t>Dat</a:t>
            </a:r>
            <a:r>
              <a:rPr sz="5400" dirty="0"/>
              <a:t>a</a:t>
            </a:r>
            <a:r>
              <a:rPr sz="5400" spc="-580" dirty="0"/>
              <a:t> </a:t>
            </a:r>
            <a:r>
              <a:rPr sz="5400" spc="-280" dirty="0"/>
              <a:t>C</a:t>
            </a:r>
            <a:r>
              <a:rPr sz="5400" spc="-275" dirty="0"/>
              <a:t>onv</a:t>
            </a:r>
            <a:r>
              <a:rPr sz="5400" spc="-280" dirty="0"/>
              <a:t>e</a:t>
            </a:r>
            <a:r>
              <a:rPr sz="5400" spc="-275" dirty="0"/>
              <a:t>r</a:t>
            </a:r>
            <a:r>
              <a:rPr sz="5400" spc="-280" dirty="0"/>
              <a:t>si</a:t>
            </a:r>
            <a:r>
              <a:rPr sz="5400" spc="-275" dirty="0"/>
              <a:t>o</a:t>
            </a:r>
            <a:r>
              <a:rPr sz="5400" dirty="0"/>
              <a:t>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756158" y="2838450"/>
            <a:ext cx="7059930" cy="20193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Numerical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are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Normalised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Dummy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created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object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Rows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Analysis: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8792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Analysis: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43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33737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Mode</a:t>
            </a:r>
            <a:r>
              <a:rPr dirty="0"/>
              <a:t>l</a:t>
            </a:r>
            <a:r>
              <a:rPr spc="-445" dirty="0"/>
              <a:t> </a:t>
            </a:r>
            <a:r>
              <a:rPr spc="-204" dirty="0"/>
              <a:t>Bui</a:t>
            </a:r>
            <a:r>
              <a:rPr spc="-210" dirty="0"/>
              <a:t>ld</a:t>
            </a:r>
            <a:r>
              <a:rPr spc="-204" dirty="0"/>
              <a:t>in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2459" y="1949196"/>
            <a:ext cx="8397240" cy="342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Splitting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Training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Testing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Sets</a:t>
            </a:r>
            <a:endParaRPr sz="1800">
              <a:latin typeface="Calibri"/>
              <a:cs typeface="Calibri"/>
            </a:endParaRPr>
          </a:p>
          <a:p>
            <a:pPr marL="25400" marR="5080" indent="-13335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first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basic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step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regression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performing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train-test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split,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chosen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70:30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ratio.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RFE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for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Feature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Selection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Running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RFE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15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Building Model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removing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whose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p-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is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greater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than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0.05 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vif</a:t>
            </a:r>
            <a:endParaRPr sz="18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greater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Predictions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test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Overall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accuracy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81%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051" y="1519427"/>
            <a:ext cx="3402329" cy="30030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2513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RO</a:t>
            </a:r>
            <a:r>
              <a:rPr dirty="0"/>
              <a:t>C</a:t>
            </a:r>
            <a:r>
              <a:rPr spc="-300" dirty="0"/>
              <a:t> </a:t>
            </a:r>
            <a:r>
              <a:rPr spc="-155" dirty="0"/>
              <a:t>C</a:t>
            </a:r>
            <a:r>
              <a:rPr spc="-150" dirty="0"/>
              <a:t>ur</a:t>
            </a:r>
            <a:r>
              <a:rPr spc="-155" dirty="0"/>
              <a:t>v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3673" y="4813045"/>
            <a:ext cx="6689725" cy="160083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Finding</a:t>
            </a:r>
            <a:r>
              <a:rPr sz="18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Optimal</a:t>
            </a:r>
            <a:r>
              <a:rPr sz="18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Cut</a:t>
            </a:r>
            <a:r>
              <a:rPr sz="18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off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 Point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Optimal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cut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off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sz="1800" spc="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balanced</a:t>
            </a:r>
            <a:r>
              <a:rPr sz="1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sensitivity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40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specificity.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graph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it is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visible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optimal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cut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off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0.35.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3826" y="1475994"/>
            <a:ext cx="4714494" cy="303809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045" y="313689"/>
            <a:ext cx="27006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8498" y="1054100"/>
            <a:ext cx="7877809" cy="545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found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mattered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in 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buyers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(In </a:t>
            </a:r>
            <a:r>
              <a:rPr sz="1800" spc="-3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descending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order)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spend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Website.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visits.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source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was:</a:t>
            </a:r>
            <a:endParaRPr sz="1800">
              <a:latin typeface="Calibri"/>
              <a:cs typeface="Calibri"/>
            </a:endParaRPr>
          </a:p>
          <a:p>
            <a:pPr marL="574040" indent="-219075">
              <a:lnSpc>
                <a:spcPct val="100000"/>
              </a:lnSpc>
              <a:buAutoNum type="alphaLcPeriod"/>
              <a:tabLst>
                <a:tab pos="57467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Google</a:t>
            </a:r>
            <a:endParaRPr sz="1800">
              <a:latin typeface="Calibri"/>
              <a:cs typeface="Calibri"/>
            </a:endParaRPr>
          </a:p>
          <a:p>
            <a:pPr marL="584835" indent="-229870">
              <a:lnSpc>
                <a:spcPct val="100000"/>
              </a:lnSpc>
              <a:buAutoNum type="alphaLcPeriod"/>
              <a:tabLst>
                <a:tab pos="58547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Direct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traffic</a:t>
            </a:r>
            <a:endParaRPr sz="1800">
              <a:latin typeface="Calibri"/>
              <a:cs typeface="Calibri"/>
            </a:endParaRPr>
          </a:p>
          <a:p>
            <a:pPr marL="561340" indent="-206375">
              <a:lnSpc>
                <a:spcPct val="100000"/>
              </a:lnSpc>
              <a:buAutoNum type="alphaLcPeriod"/>
              <a:tabLst>
                <a:tab pos="561975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Organic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search</a:t>
            </a:r>
            <a:endParaRPr sz="1800">
              <a:latin typeface="Calibri"/>
              <a:cs typeface="Calibri"/>
            </a:endParaRPr>
          </a:p>
          <a:p>
            <a:pPr marL="585470" indent="-230504">
              <a:lnSpc>
                <a:spcPct val="100000"/>
              </a:lnSpc>
              <a:buAutoNum type="alphaLcPeriod"/>
              <a:tabLst>
                <a:tab pos="586105" algn="l"/>
              </a:tabLst>
            </a:pP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Welingak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website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last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activity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was:</a:t>
            </a:r>
            <a:endParaRPr sz="1800">
              <a:latin typeface="Calibri"/>
              <a:cs typeface="Calibri"/>
            </a:endParaRPr>
          </a:p>
          <a:p>
            <a:pPr marL="574040" indent="-219075">
              <a:lnSpc>
                <a:spcPct val="100000"/>
              </a:lnSpc>
              <a:buAutoNum type="alphaLcPeriod"/>
              <a:tabLst>
                <a:tab pos="57467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SMS</a:t>
            </a:r>
            <a:endParaRPr sz="1800">
              <a:latin typeface="Calibri"/>
              <a:cs typeface="Calibri"/>
            </a:endParaRPr>
          </a:p>
          <a:p>
            <a:pPr marL="584835" indent="-229870">
              <a:lnSpc>
                <a:spcPct val="100000"/>
              </a:lnSpc>
              <a:buAutoNum type="alphaLcPeriod"/>
              <a:tabLst>
                <a:tab pos="58547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Olark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chat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conversation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When the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origin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add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format.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current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occupation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 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working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professional.</a:t>
            </a:r>
            <a:endParaRPr sz="1800">
              <a:latin typeface="Calibri"/>
              <a:cs typeface="Calibri"/>
            </a:endParaRPr>
          </a:p>
          <a:p>
            <a:pPr marL="355600" marR="104139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Keeping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these in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mind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flourish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they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high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chance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almost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buyers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change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mind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buy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their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courses.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 sz="16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8858" y="633730"/>
            <a:ext cx="4758690" cy="698500"/>
            <a:chOff x="768858" y="633730"/>
            <a:chExt cx="4758690" cy="698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8858" y="633730"/>
              <a:ext cx="2239899" cy="6982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2541" y="633730"/>
              <a:ext cx="2714752" cy="69824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56158" y="1390650"/>
            <a:ext cx="8216900" cy="1584408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  <a:tabLst>
                <a:tab pos="354965" algn="l"/>
              </a:tabLs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X Education has appointed you to help them select the most promising leads, i.e. the leads that are most likely to convert into paying customers. The company requires you to build a model wherein you need to assign a lead score to each of the leads such that the customers with a higher lead score have a higher conversion chance and the customers with a lower lead score have a lower conversion chance. The CEO, in particular, has given a ballpark of the target lead conversion rate to be around 80%.</a:t>
            </a:r>
            <a:endParaRPr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158" y="4517390"/>
            <a:ext cx="6516370" cy="1400383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600" b="1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Business</a:t>
            </a:r>
            <a:r>
              <a:rPr sz="1600" b="1" spc="-3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Objective:</a:t>
            </a:r>
            <a:endParaRPr sz="160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sz="1600" spc="-150" dirty="0">
                <a:solidFill>
                  <a:srgbClr val="90C225"/>
                </a:solidFill>
                <a:latin typeface="Arial" pitchFamily="34" charset="0"/>
                <a:cs typeface="Arial" pitchFamily="34" charset="0"/>
              </a:rPr>
              <a:t>▶	</a:t>
            </a:r>
            <a:r>
              <a:rPr sz="16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X </a:t>
            </a: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education</a:t>
            </a:r>
            <a:r>
              <a:rPr sz="1600" spc="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wants</a:t>
            </a: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sz="16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know </a:t>
            </a:r>
            <a:r>
              <a:rPr sz="1600" spc="-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most</a:t>
            </a: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promising</a:t>
            </a: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leads.</a:t>
            </a:r>
            <a:endParaRPr sz="160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54965" algn="l"/>
              </a:tabLst>
            </a:pPr>
            <a:r>
              <a:rPr sz="1600" spc="-150" dirty="0">
                <a:solidFill>
                  <a:srgbClr val="90C225"/>
                </a:solidFill>
                <a:latin typeface="Arial" pitchFamily="34" charset="0"/>
                <a:cs typeface="Arial" pitchFamily="34" charset="0"/>
              </a:rPr>
              <a:t>▶	</a:t>
            </a:r>
            <a:r>
              <a:rPr sz="1600" spc="-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that</a:t>
            </a:r>
            <a:r>
              <a:rPr sz="16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they</a:t>
            </a:r>
            <a:r>
              <a:rPr sz="16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want</a:t>
            </a:r>
            <a:r>
              <a:rPr sz="1600" spc="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build</a:t>
            </a:r>
            <a:r>
              <a:rPr sz="1600" spc="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 Model which</a:t>
            </a:r>
            <a:r>
              <a:rPr sz="1600" spc="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identifies</a:t>
            </a:r>
            <a:r>
              <a:rPr sz="1600" spc="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hot</a:t>
            </a:r>
            <a:r>
              <a:rPr sz="1600" spc="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leads.</a:t>
            </a:r>
            <a:endParaRPr sz="160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sz="1600" spc="-150" dirty="0">
                <a:solidFill>
                  <a:srgbClr val="90C225"/>
                </a:solidFill>
                <a:latin typeface="Arial" pitchFamily="34" charset="0"/>
                <a:cs typeface="Arial" pitchFamily="34" charset="0"/>
              </a:rPr>
              <a:t>▶	</a:t>
            </a: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Deployment</a:t>
            </a:r>
            <a:r>
              <a:rPr sz="1600" spc="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sz="1600" spc="-1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the model </a:t>
            </a:r>
            <a:r>
              <a:rPr sz="1600" spc="-1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sz="16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future</a:t>
            </a:r>
            <a:r>
              <a:rPr sz="1600" spc="-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use</a:t>
            </a:r>
            <a:r>
              <a:rPr sz="1600" b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.</a:t>
            </a:r>
            <a:endParaRPr sz="16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800684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85" dirty="0">
                <a:latin typeface="Arial" pitchFamily="34" charset="0"/>
                <a:cs typeface="Arial" pitchFamily="34" charset="0"/>
              </a:rPr>
              <a:t>S</a:t>
            </a:r>
            <a:r>
              <a:rPr sz="4000" spc="-190" dirty="0">
                <a:latin typeface="Arial" pitchFamily="34" charset="0"/>
                <a:cs typeface="Arial" pitchFamily="34" charset="0"/>
              </a:rPr>
              <a:t>ol</a:t>
            </a:r>
            <a:r>
              <a:rPr sz="4000" spc="-185" dirty="0">
                <a:latin typeface="Arial" pitchFamily="34" charset="0"/>
                <a:cs typeface="Arial" pitchFamily="34" charset="0"/>
              </a:rPr>
              <a:t>ut</a:t>
            </a:r>
            <a:r>
              <a:rPr sz="4000" spc="-190" dirty="0">
                <a:latin typeface="Arial" pitchFamily="34" charset="0"/>
                <a:cs typeface="Arial" pitchFamily="34" charset="0"/>
              </a:rPr>
              <a:t>io</a:t>
            </a:r>
            <a:r>
              <a:rPr sz="4000" dirty="0">
                <a:latin typeface="Arial" pitchFamily="34" charset="0"/>
                <a:cs typeface="Arial" pitchFamily="34" charset="0"/>
              </a:rPr>
              <a:t>n</a:t>
            </a:r>
            <a:r>
              <a:rPr sz="4000" spc="-515" dirty="0">
                <a:latin typeface="Arial" pitchFamily="34" charset="0"/>
                <a:cs typeface="Arial" pitchFamily="34" charset="0"/>
              </a:rPr>
              <a:t> </a:t>
            </a:r>
            <a:r>
              <a:rPr sz="4000" spc="-150" dirty="0">
                <a:latin typeface="Arial" pitchFamily="34" charset="0"/>
                <a:cs typeface="Arial" pitchFamily="34" charset="0"/>
              </a:rPr>
              <a:t>M</a:t>
            </a:r>
            <a:r>
              <a:rPr sz="4000" spc="-145" dirty="0">
                <a:latin typeface="Arial" pitchFamily="34" charset="0"/>
                <a:cs typeface="Arial" pitchFamily="34" charset="0"/>
              </a:rPr>
              <a:t>eth</a:t>
            </a:r>
            <a:r>
              <a:rPr sz="4000" spc="-150" dirty="0">
                <a:latin typeface="Arial" pitchFamily="34" charset="0"/>
                <a:cs typeface="Arial" pitchFamily="34" charset="0"/>
              </a:rPr>
              <a:t>odo</a:t>
            </a:r>
            <a:r>
              <a:rPr sz="4000" spc="-145" dirty="0">
                <a:latin typeface="Arial" pitchFamily="34" charset="0"/>
                <a:cs typeface="Arial" pitchFamily="34" charset="0"/>
              </a:rPr>
              <a:t>l</a:t>
            </a:r>
            <a:r>
              <a:rPr sz="4000" spc="-150" dirty="0">
                <a:latin typeface="Arial" pitchFamily="34" charset="0"/>
                <a:cs typeface="Arial" pitchFamily="34" charset="0"/>
              </a:rPr>
              <a:t>o</a:t>
            </a:r>
            <a:r>
              <a:rPr sz="4000" spc="-145" dirty="0">
                <a:latin typeface="Arial" pitchFamily="34" charset="0"/>
                <a:cs typeface="Arial" pitchFamily="34" charset="0"/>
              </a:rPr>
              <a:t>g</a:t>
            </a:r>
            <a:r>
              <a:rPr sz="4000" dirty="0"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158" y="1431376"/>
            <a:ext cx="9092565" cy="4928271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354965" algn="l"/>
              </a:tabLst>
            </a:pPr>
            <a:r>
              <a:rPr sz="1600" spc="-150" dirty="0">
                <a:solidFill>
                  <a:srgbClr val="90C225"/>
                </a:solidFill>
                <a:latin typeface="Arial" pitchFamily="34" charset="0"/>
                <a:cs typeface="Arial" pitchFamily="34" charset="0"/>
              </a:rPr>
              <a:t>▶	</a:t>
            </a:r>
            <a:r>
              <a:rPr sz="1600" spc="-1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Data</a:t>
            </a: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cleaning</a:t>
            </a:r>
            <a:r>
              <a:rPr sz="1600" spc="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sz="1600" spc="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data</a:t>
            </a:r>
            <a:r>
              <a:rPr sz="16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manipulation.</a:t>
            </a:r>
            <a:endParaRPr sz="1600">
              <a:latin typeface="Arial" pitchFamily="34" charset="0"/>
              <a:cs typeface="Arial" pitchFamily="34" charset="0"/>
            </a:endParaRPr>
          </a:p>
          <a:p>
            <a:pPr marL="723265" indent="-339725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Check</a:t>
            </a:r>
            <a:r>
              <a:rPr sz="1600" spc="-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handle </a:t>
            </a:r>
            <a:r>
              <a:rPr sz="1600" spc="-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duplicate</a:t>
            </a:r>
            <a:r>
              <a:rPr sz="16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data.</a:t>
            </a:r>
            <a:endParaRPr sz="1600">
              <a:latin typeface="Arial" pitchFamily="34" charset="0"/>
              <a:cs typeface="Arial" pitchFamily="34" charset="0"/>
            </a:endParaRPr>
          </a:p>
          <a:p>
            <a:pPr marL="723265" indent="-339725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Check</a:t>
            </a:r>
            <a:r>
              <a:rPr sz="16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and</a:t>
            </a:r>
            <a:r>
              <a:rPr sz="1600" spc="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handle</a:t>
            </a:r>
            <a:r>
              <a:rPr sz="1600" spc="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NA </a:t>
            </a: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values</a:t>
            </a:r>
            <a:r>
              <a:rPr sz="16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and</a:t>
            </a:r>
            <a:r>
              <a:rPr sz="1600" spc="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missing</a:t>
            </a:r>
            <a:r>
              <a:rPr sz="16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values.</a:t>
            </a:r>
            <a:endParaRPr sz="1600">
              <a:latin typeface="Arial" pitchFamily="34" charset="0"/>
              <a:cs typeface="Arial" pitchFamily="34" charset="0"/>
            </a:endParaRPr>
          </a:p>
          <a:p>
            <a:pPr marL="723265" indent="-339725">
              <a:lnSpc>
                <a:spcPct val="100000"/>
              </a:lnSpc>
              <a:spcBef>
                <a:spcPts val="15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600" spc="-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Drop</a:t>
            </a:r>
            <a:r>
              <a:rPr sz="1600" spc="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columns,</a:t>
            </a:r>
            <a:r>
              <a:rPr sz="1600" spc="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if it</a:t>
            </a:r>
            <a:r>
              <a:rPr sz="1600" spc="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contains</a:t>
            </a:r>
            <a:r>
              <a:rPr sz="1600" spc="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large</a:t>
            </a:r>
            <a:r>
              <a:rPr sz="1600" spc="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amount</a:t>
            </a:r>
            <a:r>
              <a:rPr sz="16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sz="1600" spc="1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missing </a:t>
            </a: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values </a:t>
            </a:r>
            <a:r>
              <a:rPr sz="16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sz="1600" spc="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sz="1600" spc="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useful</a:t>
            </a:r>
            <a:r>
              <a:rPr sz="1600" spc="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the</a:t>
            </a:r>
            <a:r>
              <a:rPr sz="1600" spc="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analysis.</a:t>
            </a:r>
            <a:endParaRPr sz="1600">
              <a:latin typeface="Arial" pitchFamily="34" charset="0"/>
              <a:cs typeface="Arial" pitchFamily="34" charset="0"/>
            </a:endParaRPr>
          </a:p>
          <a:p>
            <a:pPr marL="723265" indent="-339725">
              <a:lnSpc>
                <a:spcPct val="100000"/>
              </a:lnSpc>
              <a:spcBef>
                <a:spcPts val="12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Imputation</a:t>
            </a:r>
            <a:r>
              <a:rPr sz="1600" spc="-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sz="16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sz="1600" spc="-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values,</a:t>
            </a:r>
            <a:r>
              <a:rPr sz="1600" spc="-1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sz="1600" spc="-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necessary.</a:t>
            </a:r>
            <a:endParaRPr sz="1600">
              <a:latin typeface="Arial" pitchFamily="34" charset="0"/>
              <a:cs typeface="Arial" pitchFamily="34" charset="0"/>
            </a:endParaRPr>
          </a:p>
          <a:p>
            <a:pPr marL="723265" indent="-339725">
              <a:lnSpc>
                <a:spcPct val="100000"/>
              </a:lnSpc>
              <a:spcBef>
                <a:spcPts val="49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Check</a:t>
            </a:r>
            <a:r>
              <a:rPr sz="1600" spc="-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handle</a:t>
            </a:r>
            <a:r>
              <a:rPr sz="16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outliers </a:t>
            </a:r>
            <a:r>
              <a:rPr sz="16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sz="1600" spc="-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data.</a:t>
            </a:r>
            <a:endParaRPr sz="160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4965" algn="l"/>
              </a:tabLst>
            </a:pPr>
            <a:r>
              <a:rPr sz="1600" spc="-150" dirty="0">
                <a:solidFill>
                  <a:srgbClr val="90C225"/>
                </a:solidFill>
                <a:latin typeface="Arial" pitchFamily="34" charset="0"/>
                <a:cs typeface="Arial" pitchFamily="34" charset="0"/>
              </a:rPr>
              <a:t>▶	</a:t>
            </a:r>
            <a:r>
              <a:rPr sz="1600" spc="-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EDA</a:t>
            </a:r>
            <a:endParaRPr sz="1600">
              <a:latin typeface="Arial" pitchFamily="34" charset="0"/>
              <a:cs typeface="Arial" pitchFamily="34" charset="0"/>
            </a:endParaRPr>
          </a:p>
          <a:p>
            <a:pPr marL="582295" indent="-210185">
              <a:lnSpc>
                <a:spcPct val="100000"/>
              </a:lnSpc>
              <a:spcBef>
                <a:spcPts val="434"/>
              </a:spcBef>
              <a:buClr>
                <a:srgbClr val="90C225"/>
              </a:buClr>
              <a:buSzPct val="80555"/>
              <a:buAutoNum type="arabicPeriod"/>
              <a:tabLst>
                <a:tab pos="582930" algn="l"/>
              </a:tabLst>
            </a:pPr>
            <a:r>
              <a:rPr sz="1600" spc="-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Univariate </a:t>
            </a:r>
            <a:r>
              <a:rPr sz="1600" spc="-1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data</a:t>
            </a:r>
            <a:r>
              <a:rPr sz="1600" spc="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analysis:</a:t>
            </a:r>
            <a:r>
              <a:rPr sz="1600" spc="-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value</a:t>
            </a:r>
            <a:r>
              <a:rPr sz="1600" spc="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count,</a:t>
            </a:r>
            <a:r>
              <a:rPr sz="1600" spc="1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distribution</a:t>
            </a:r>
            <a:r>
              <a:rPr sz="16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sz="1600" spc="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sz="16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etc.</a:t>
            </a:r>
            <a:endParaRPr sz="1600">
              <a:latin typeface="Arial" pitchFamily="34" charset="0"/>
              <a:cs typeface="Arial" pitchFamily="34" charset="0"/>
            </a:endParaRPr>
          </a:p>
          <a:p>
            <a:pPr marL="582295" indent="-210185">
              <a:lnSpc>
                <a:spcPct val="100000"/>
              </a:lnSpc>
              <a:spcBef>
                <a:spcPts val="645"/>
              </a:spcBef>
              <a:buClr>
                <a:srgbClr val="90C225"/>
              </a:buClr>
              <a:buSzPct val="80555"/>
              <a:buAutoNum type="arabicPeriod"/>
              <a:tabLst>
                <a:tab pos="582930" algn="l"/>
              </a:tabLst>
            </a:pPr>
            <a:r>
              <a:rPr sz="1600" spc="-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Bivariate </a:t>
            </a:r>
            <a:r>
              <a:rPr sz="1600" spc="-1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data</a:t>
            </a:r>
            <a:r>
              <a:rPr sz="1600" spc="1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analysis: </a:t>
            </a:r>
            <a:r>
              <a:rPr sz="1600" spc="-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correlation</a:t>
            </a:r>
            <a:r>
              <a:rPr sz="1600" spc="1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coefficients</a:t>
            </a:r>
            <a:r>
              <a:rPr sz="1600" spc="1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sz="1600" spc="2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pattern</a:t>
            </a:r>
            <a:r>
              <a:rPr sz="1600" spc="1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between</a:t>
            </a:r>
            <a:r>
              <a:rPr sz="1600" spc="3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sz="1600" spc="1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variables </a:t>
            </a:r>
            <a:r>
              <a:rPr sz="1600" spc="-15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etc</a:t>
            </a:r>
            <a:r>
              <a:rPr sz="1600" spc="-15" smtClean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600" spc="-15" dirty="0" smtClean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 marL="582295" indent="-210185">
              <a:lnSpc>
                <a:spcPct val="100000"/>
              </a:lnSpc>
              <a:spcBef>
                <a:spcPts val="645"/>
              </a:spcBef>
              <a:buClr>
                <a:srgbClr val="90C225"/>
              </a:buClr>
              <a:buSzPct val="80555"/>
              <a:buAutoNum type="arabicPeriod"/>
              <a:tabLst>
                <a:tab pos="58293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Check Outlier,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Handaling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endParaRPr sz="160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354965" algn="l"/>
              </a:tabLst>
            </a:pPr>
            <a:r>
              <a:rPr sz="1600" spc="-150" dirty="0">
                <a:solidFill>
                  <a:srgbClr val="90C225"/>
                </a:solidFill>
                <a:latin typeface="Arial" pitchFamily="34" charset="0"/>
                <a:cs typeface="Arial" pitchFamily="34" charset="0"/>
              </a:rPr>
              <a:t>▶	</a:t>
            </a:r>
            <a:r>
              <a:rPr sz="1600" spc="-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Feature </a:t>
            </a: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Scaling</a:t>
            </a:r>
            <a:r>
              <a:rPr sz="1600" spc="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sz="1600" spc="-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Dummy</a:t>
            </a:r>
            <a:r>
              <a:rPr sz="16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Variables</a:t>
            </a: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encoding</a:t>
            </a:r>
            <a:r>
              <a:rPr sz="1600" spc="2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sz="16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the </a:t>
            </a:r>
            <a:r>
              <a:rPr sz="1600" spc="-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data.</a:t>
            </a:r>
            <a:endParaRPr sz="160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  <a:tabLst>
                <a:tab pos="354965" algn="l"/>
              </a:tabLst>
            </a:pPr>
            <a:r>
              <a:rPr sz="1600" spc="-145" dirty="0">
                <a:solidFill>
                  <a:srgbClr val="90C225"/>
                </a:solidFill>
                <a:latin typeface="Arial" pitchFamily="34" charset="0"/>
                <a:cs typeface="Arial" pitchFamily="34" charset="0"/>
              </a:rPr>
              <a:t>▶	</a:t>
            </a:r>
            <a:r>
              <a:rPr sz="1600" spc="-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Classification</a:t>
            </a:r>
            <a:r>
              <a:rPr sz="16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technique:</a:t>
            </a:r>
            <a:r>
              <a:rPr sz="1600" spc="3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logistic</a:t>
            </a:r>
            <a:r>
              <a:rPr sz="1600" spc="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regression</a:t>
            </a:r>
            <a:r>
              <a:rPr sz="1600" spc="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used</a:t>
            </a:r>
            <a:r>
              <a:rPr sz="1600" spc="2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sz="1600" spc="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sz="1600" spc="434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model</a:t>
            </a:r>
            <a:r>
              <a:rPr sz="1600" spc="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making</a:t>
            </a:r>
            <a:r>
              <a:rPr sz="1600" spc="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sz="1600" spc="2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prediction.</a:t>
            </a:r>
            <a:endParaRPr sz="16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00" spc="-150" dirty="0">
                <a:solidFill>
                  <a:srgbClr val="90C225"/>
                </a:solidFill>
                <a:latin typeface="Arial" pitchFamily="34" charset="0"/>
                <a:cs typeface="Arial" pitchFamily="34" charset="0"/>
              </a:rPr>
              <a:t>▶	</a:t>
            </a:r>
            <a:r>
              <a:rPr sz="1600" spc="-1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Validation</a:t>
            </a:r>
            <a:r>
              <a:rPr sz="1600" spc="-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sz="1600" spc="-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sz="1600" spc="-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model.</a:t>
            </a:r>
            <a:endParaRPr sz="160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600" spc="-150" dirty="0">
                <a:solidFill>
                  <a:srgbClr val="90C225"/>
                </a:solidFill>
                <a:latin typeface="Arial" pitchFamily="34" charset="0"/>
                <a:cs typeface="Arial" pitchFamily="34" charset="0"/>
              </a:rPr>
              <a:t>▶	</a:t>
            </a:r>
            <a:r>
              <a:rPr sz="16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Model</a:t>
            </a:r>
            <a:r>
              <a:rPr sz="1600" spc="-3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presentation.</a:t>
            </a:r>
            <a:endParaRPr sz="160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354965" algn="l"/>
              </a:tabLst>
            </a:pPr>
            <a:r>
              <a:rPr sz="1600" spc="-150" dirty="0">
                <a:solidFill>
                  <a:srgbClr val="90C225"/>
                </a:solidFill>
                <a:latin typeface="Arial" pitchFamily="34" charset="0"/>
                <a:cs typeface="Arial" pitchFamily="34" charset="0"/>
              </a:rPr>
              <a:t>▶	</a:t>
            </a:r>
            <a:r>
              <a:rPr sz="1600" spc="-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Conclusions</a:t>
            </a:r>
            <a:r>
              <a:rPr sz="1600" spc="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sz="1600" spc="5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recommendations.</a:t>
            </a:r>
            <a:endParaRPr sz="16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42081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Dat</a:t>
            </a:r>
            <a:r>
              <a:rPr dirty="0"/>
              <a:t>a</a:t>
            </a:r>
            <a:r>
              <a:rPr spc="-605" dirty="0"/>
              <a:t> </a:t>
            </a:r>
            <a:r>
              <a:rPr spc="-125" dirty="0"/>
              <a:t>Ma</a:t>
            </a:r>
            <a:r>
              <a:rPr spc="-120" dirty="0"/>
              <a:t>ni</a:t>
            </a:r>
            <a:r>
              <a:rPr spc="-125" dirty="0"/>
              <a:t>p</a:t>
            </a:r>
            <a:r>
              <a:rPr spc="-120" dirty="0"/>
              <a:t>u</a:t>
            </a:r>
            <a:r>
              <a:rPr spc="-125" dirty="0"/>
              <a:t>la</a:t>
            </a:r>
            <a:r>
              <a:rPr spc="-120" dirty="0"/>
              <a:t>ti</a:t>
            </a:r>
            <a:r>
              <a:rPr spc="-125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2650" y="1435049"/>
            <a:ext cx="8145780" cy="460692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Rows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=37,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=9240.</a:t>
            </a:r>
            <a:endParaRPr sz="1700">
              <a:latin typeface="Calibri"/>
              <a:cs typeface="Calibri"/>
            </a:endParaRPr>
          </a:p>
          <a:p>
            <a:pPr marL="298450" marR="633095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“Magazine”,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“Receive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Updates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About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Our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Courses”,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“Update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me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Supply”</a:t>
            </a:r>
            <a:endParaRPr sz="1700">
              <a:latin typeface="Calibri"/>
              <a:cs typeface="Calibri"/>
            </a:endParaRPr>
          </a:p>
          <a:p>
            <a:pPr marL="298450" marR="57785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Chain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Content”,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“Get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updates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DM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Content”,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“I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agree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pay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amount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through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cheque”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etc.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been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dropped.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Removing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“Prospect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ID”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and “Lead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Number”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necessary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analysis.</a:t>
            </a:r>
            <a:endParaRPr sz="1700">
              <a:latin typeface="Calibri"/>
              <a:cs typeface="Calibri"/>
            </a:endParaRPr>
          </a:p>
          <a:p>
            <a:pPr marL="298450" marR="508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checking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counts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object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variables,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we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find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sz="1700" spc="4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has no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enough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variance, which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dropped,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are: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“Do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Call”,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“What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matters</a:t>
            </a:r>
            <a:r>
              <a:rPr sz="17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choosing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course”,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“Search”,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“Newspaper</a:t>
            </a:r>
            <a:endParaRPr sz="170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815"/>
              </a:spcBef>
            </a:pP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Article”,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“X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Education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Forums”,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“Newspaper”,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“Digital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Advertisement”</a:t>
            </a:r>
            <a:r>
              <a:rPr sz="17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700">
              <a:latin typeface="Calibri"/>
              <a:cs typeface="Calibri"/>
            </a:endParaRPr>
          </a:p>
          <a:p>
            <a:pPr marL="298450" marR="10160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Dropping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having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than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35%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value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‘How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did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hear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Education’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‘Lead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Profile’.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444" y="1269491"/>
            <a:ext cx="6526530" cy="55641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56158" y="626364"/>
            <a:ext cx="99821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EB7766"/>
                </a:solidFill>
                <a:latin typeface="Trebuchet MS"/>
                <a:cs typeface="Trebuchet MS"/>
              </a:rPr>
              <a:t>EDA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2347" y="3686548"/>
            <a:ext cx="4822144" cy="311430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631" y="219833"/>
            <a:ext cx="4019891" cy="277140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44034" y="166115"/>
            <a:ext cx="4379975" cy="29253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72853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Categorical</a:t>
            </a:r>
            <a:r>
              <a:rPr spc="-10" dirty="0"/>
              <a:t> </a:t>
            </a:r>
            <a:r>
              <a:rPr spc="-50" dirty="0"/>
              <a:t>Variable</a:t>
            </a:r>
            <a:r>
              <a:rPr spc="-25" dirty="0"/>
              <a:t> </a:t>
            </a:r>
            <a:r>
              <a:rPr spc="-30" dirty="0"/>
              <a:t>Relation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418" y="1556002"/>
            <a:ext cx="8041385" cy="51876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342644"/>
            <a:ext cx="9345295" cy="5515610"/>
            <a:chOff x="0" y="1342644"/>
            <a:chExt cx="9345295" cy="5515610"/>
          </a:xfrm>
        </p:grpSpPr>
        <p:sp>
          <p:nvSpPr>
            <p:cNvPr id="3" name="object 3"/>
            <p:cNvSpPr/>
            <p:nvPr/>
          </p:nvSpPr>
          <p:spPr>
            <a:xfrm>
              <a:off x="0" y="4013454"/>
              <a:ext cx="448945" cy="2844800"/>
            </a:xfrm>
            <a:custGeom>
              <a:avLst/>
              <a:gdLst/>
              <a:ahLst/>
              <a:cxnLst/>
              <a:rect l="l" t="t" r="r" b="b"/>
              <a:pathLst>
                <a:path w="448945" h="2844800">
                  <a:moveTo>
                    <a:pt x="0" y="0"/>
                  </a:moveTo>
                  <a:lnTo>
                    <a:pt x="0" y="2844546"/>
                  </a:lnTo>
                  <a:lnTo>
                    <a:pt x="448818" y="2844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5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377" y="1342644"/>
              <a:ext cx="8987790" cy="43662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59" y="650748"/>
            <a:ext cx="7947659" cy="593979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11</TotalTime>
  <Words>152</Words>
  <Application>Microsoft Office PowerPoint</Application>
  <PresentationFormat>Custom</PresentationFormat>
  <Paragraphs>69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Opulent</vt:lpstr>
      <vt:lpstr>LeadScoring - Analysis</vt:lpstr>
      <vt:lpstr>Slide 2</vt:lpstr>
      <vt:lpstr>Solution Methodology</vt:lpstr>
      <vt:lpstr>Data Manipulation</vt:lpstr>
      <vt:lpstr>Slide 5</vt:lpstr>
      <vt:lpstr>Slide 6</vt:lpstr>
      <vt:lpstr>Categorical Variable Relation</vt:lpstr>
      <vt:lpstr>Slide 8</vt:lpstr>
      <vt:lpstr>Slide 9</vt:lpstr>
      <vt:lpstr>Check &amp; Handling Outlier</vt:lpstr>
      <vt:lpstr>Data Conversion</vt:lpstr>
      <vt:lpstr>Model Building</vt:lpstr>
      <vt:lpstr>ROC Curve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Score Case Study</dc:title>
  <dc:creator>aayushiaggarwal97@gmail.com</dc:creator>
  <cp:lastModifiedBy>NDL</cp:lastModifiedBy>
  <cp:revision>2</cp:revision>
  <dcterms:created xsi:type="dcterms:W3CDTF">2024-07-01T18:08:15Z</dcterms:created>
  <dcterms:modified xsi:type="dcterms:W3CDTF">2024-07-01T18:19:53Z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2024-07-01T00:00:00Z</vt:filetime>
  </property>
</Properties>
</file>