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60" r:id="rId4"/>
    <p:sldId id="258" r:id="rId5"/>
    <p:sldId id="259" r:id="rId6"/>
    <p:sldId id="261" r:id="rId7"/>
    <p:sldId id="262" r:id="rId8"/>
    <p:sldId id="263" r:id="rId9"/>
    <p:sldId id="264" r:id="rId10"/>
    <p:sldId id="265" r:id="rId11"/>
    <p:sldId id="267" r:id="rId12"/>
    <p:sldId id="266"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C38E"/>
    <a:srgbClr val="2773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931"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78D45A-B86F-4F79-937C-A685A0BC4C1E}"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364F22-94F6-4215-AAA1-6D6CEF084E54}" type="slidenum">
              <a:rPr lang="en-IN" smtClean="0"/>
              <a:t>‹#›</a:t>
            </a:fld>
            <a:endParaRPr lang="en-IN"/>
          </a:p>
        </p:txBody>
      </p:sp>
    </p:spTree>
    <p:extLst>
      <p:ext uri="{BB962C8B-B14F-4D97-AF65-F5344CB8AC3E}">
        <p14:creationId xmlns:p14="http://schemas.microsoft.com/office/powerpoint/2010/main" val="343644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78D45A-B86F-4F79-937C-A685A0BC4C1E}"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364F22-94F6-4215-AAA1-6D6CEF084E54}" type="slidenum">
              <a:rPr lang="en-IN" smtClean="0"/>
              <a:t>‹#›</a:t>
            </a:fld>
            <a:endParaRPr lang="en-IN"/>
          </a:p>
        </p:txBody>
      </p:sp>
    </p:spTree>
    <p:extLst>
      <p:ext uri="{BB962C8B-B14F-4D97-AF65-F5344CB8AC3E}">
        <p14:creationId xmlns:p14="http://schemas.microsoft.com/office/powerpoint/2010/main" val="230584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78D45A-B86F-4F79-937C-A685A0BC4C1E}"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364F22-94F6-4215-AAA1-6D6CEF084E5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5212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78D45A-B86F-4F79-937C-A685A0BC4C1E}"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364F22-94F6-4215-AAA1-6D6CEF084E54}" type="slidenum">
              <a:rPr lang="en-IN" smtClean="0"/>
              <a:t>‹#›</a:t>
            </a:fld>
            <a:endParaRPr lang="en-IN"/>
          </a:p>
        </p:txBody>
      </p:sp>
    </p:spTree>
    <p:extLst>
      <p:ext uri="{BB962C8B-B14F-4D97-AF65-F5344CB8AC3E}">
        <p14:creationId xmlns:p14="http://schemas.microsoft.com/office/powerpoint/2010/main" val="522101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78D45A-B86F-4F79-937C-A685A0BC4C1E}"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364F22-94F6-4215-AAA1-6D6CEF084E5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1035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78D45A-B86F-4F79-937C-A685A0BC4C1E}"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364F22-94F6-4215-AAA1-6D6CEF084E54}" type="slidenum">
              <a:rPr lang="en-IN" smtClean="0"/>
              <a:t>‹#›</a:t>
            </a:fld>
            <a:endParaRPr lang="en-IN"/>
          </a:p>
        </p:txBody>
      </p:sp>
    </p:spTree>
    <p:extLst>
      <p:ext uri="{BB962C8B-B14F-4D97-AF65-F5344CB8AC3E}">
        <p14:creationId xmlns:p14="http://schemas.microsoft.com/office/powerpoint/2010/main" val="2287845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78D45A-B86F-4F79-937C-A685A0BC4C1E}"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364F22-94F6-4215-AAA1-6D6CEF084E54}" type="slidenum">
              <a:rPr lang="en-IN" smtClean="0"/>
              <a:t>‹#›</a:t>
            </a:fld>
            <a:endParaRPr lang="en-IN"/>
          </a:p>
        </p:txBody>
      </p:sp>
    </p:spTree>
    <p:extLst>
      <p:ext uri="{BB962C8B-B14F-4D97-AF65-F5344CB8AC3E}">
        <p14:creationId xmlns:p14="http://schemas.microsoft.com/office/powerpoint/2010/main" val="160108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78D45A-B86F-4F79-937C-A685A0BC4C1E}"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364F22-94F6-4215-AAA1-6D6CEF084E54}" type="slidenum">
              <a:rPr lang="en-IN" smtClean="0"/>
              <a:t>‹#›</a:t>
            </a:fld>
            <a:endParaRPr lang="en-IN"/>
          </a:p>
        </p:txBody>
      </p:sp>
    </p:spTree>
    <p:extLst>
      <p:ext uri="{BB962C8B-B14F-4D97-AF65-F5344CB8AC3E}">
        <p14:creationId xmlns:p14="http://schemas.microsoft.com/office/powerpoint/2010/main" val="112771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78D45A-B86F-4F79-937C-A685A0BC4C1E}"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364F22-94F6-4215-AAA1-6D6CEF084E54}" type="slidenum">
              <a:rPr lang="en-IN" smtClean="0"/>
              <a:t>‹#›</a:t>
            </a:fld>
            <a:endParaRPr lang="en-IN"/>
          </a:p>
        </p:txBody>
      </p:sp>
    </p:spTree>
    <p:extLst>
      <p:ext uri="{BB962C8B-B14F-4D97-AF65-F5344CB8AC3E}">
        <p14:creationId xmlns:p14="http://schemas.microsoft.com/office/powerpoint/2010/main" val="268503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78D45A-B86F-4F79-937C-A685A0BC4C1E}"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364F22-94F6-4215-AAA1-6D6CEF084E54}" type="slidenum">
              <a:rPr lang="en-IN" smtClean="0"/>
              <a:t>‹#›</a:t>
            </a:fld>
            <a:endParaRPr lang="en-IN"/>
          </a:p>
        </p:txBody>
      </p:sp>
    </p:spTree>
    <p:extLst>
      <p:ext uri="{BB962C8B-B14F-4D97-AF65-F5344CB8AC3E}">
        <p14:creationId xmlns:p14="http://schemas.microsoft.com/office/powerpoint/2010/main" val="255768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78D45A-B86F-4F79-937C-A685A0BC4C1E}"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364F22-94F6-4215-AAA1-6D6CEF084E54}" type="slidenum">
              <a:rPr lang="en-IN" smtClean="0"/>
              <a:t>‹#›</a:t>
            </a:fld>
            <a:endParaRPr lang="en-IN"/>
          </a:p>
        </p:txBody>
      </p:sp>
    </p:spTree>
    <p:extLst>
      <p:ext uri="{BB962C8B-B14F-4D97-AF65-F5344CB8AC3E}">
        <p14:creationId xmlns:p14="http://schemas.microsoft.com/office/powerpoint/2010/main" val="400635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78D45A-B86F-4F79-937C-A685A0BC4C1E}" type="datetimeFigureOut">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364F22-94F6-4215-AAA1-6D6CEF084E54}" type="slidenum">
              <a:rPr lang="en-IN" smtClean="0"/>
              <a:t>‹#›</a:t>
            </a:fld>
            <a:endParaRPr lang="en-IN"/>
          </a:p>
        </p:txBody>
      </p:sp>
    </p:spTree>
    <p:extLst>
      <p:ext uri="{BB962C8B-B14F-4D97-AF65-F5344CB8AC3E}">
        <p14:creationId xmlns:p14="http://schemas.microsoft.com/office/powerpoint/2010/main" val="3248932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78D45A-B86F-4F79-937C-A685A0BC4C1E}" type="datetimeFigureOut">
              <a:rPr lang="en-IN" smtClean="0"/>
              <a:t>30-11-2023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364F22-94F6-4215-AAA1-6D6CEF084E54}" type="slidenum">
              <a:rPr lang="en-IN" smtClean="0"/>
              <a:t>‹#›</a:t>
            </a:fld>
            <a:endParaRPr lang="en-IN"/>
          </a:p>
        </p:txBody>
      </p:sp>
    </p:spTree>
    <p:extLst>
      <p:ext uri="{BB962C8B-B14F-4D97-AF65-F5344CB8AC3E}">
        <p14:creationId xmlns:p14="http://schemas.microsoft.com/office/powerpoint/2010/main" val="331382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8D45A-B86F-4F79-937C-A685A0BC4C1E}" type="datetimeFigureOut">
              <a:rPr lang="en-IN" smtClean="0"/>
              <a:t>30-11-2023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364F22-94F6-4215-AAA1-6D6CEF084E54}" type="slidenum">
              <a:rPr lang="en-IN" smtClean="0"/>
              <a:t>‹#›</a:t>
            </a:fld>
            <a:endParaRPr lang="en-IN"/>
          </a:p>
        </p:txBody>
      </p:sp>
    </p:spTree>
    <p:extLst>
      <p:ext uri="{BB962C8B-B14F-4D97-AF65-F5344CB8AC3E}">
        <p14:creationId xmlns:p14="http://schemas.microsoft.com/office/powerpoint/2010/main" val="163173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78D45A-B86F-4F79-937C-A685A0BC4C1E}"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364F22-94F6-4215-AAA1-6D6CEF084E54}" type="slidenum">
              <a:rPr lang="en-IN" smtClean="0"/>
              <a:t>‹#›</a:t>
            </a:fld>
            <a:endParaRPr lang="en-IN"/>
          </a:p>
        </p:txBody>
      </p:sp>
    </p:spTree>
    <p:extLst>
      <p:ext uri="{BB962C8B-B14F-4D97-AF65-F5344CB8AC3E}">
        <p14:creationId xmlns:p14="http://schemas.microsoft.com/office/powerpoint/2010/main" val="584912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78D45A-B86F-4F79-937C-A685A0BC4C1E}"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364F22-94F6-4215-AAA1-6D6CEF084E54}" type="slidenum">
              <a:rPr lang="en-IN" smtClean="0"/>
              <a:t>‹#›</a:t>
            </a:fld>
            <a:endParaRPr lang="en-IN"/>
          </a:p>
        </p:txBody>
      </p:sp>
    </p:spTree>
    <p:extLst>
      <p:ext uri="{BB962C8B-B14F-4D97-AF65-F5344CB8AC3E}">
        <p14:creationId xmlns:p14="http://schemas.microsoft.com/office/powerpoint/2010/main" val="2322671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78D45A-B86F-4F79-937C-A685A0BC4C1E}" type="datetimeFigureOut">
              <a:rPr lang="en-IN" smtClean="0"/>
              <a:t>30-11-2023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364F22-94F6-4215-AAA1-6D6CEF084E54}" type="slidenum">
              <a:rPr lang="en-IN" smtClean="0"/>
              <a:t>‹#›</a:t>
            </a:fld>
            <a:endParaRPr lang="en-IN"/>
          </a:p>
        </p:txBody>
      </p:sp>
    </p:spTree>
    <p:extLst>
      <p:ext uri="{BB962C8B-B14F-4D97-AF65-F5344CB8AC3E}">
        <p14:creationId xmlns:p14="http://schemas.microsoft.com/office/powerpoint/2010/main" val="56113037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raw.githubusercontent.com/dhwanimp3/data-analysis/main/diabetes.csv"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200" y="705207"/>
            <a:ext cx="7766936" cy="1646302"/>
          </a:xfrm>
        </p:spPr>
        <p:txBody>
          <a:bodyPr/>
          <a:lstStyle/>
          <a:p>
            <a:pPr algn="ctr"/>
            <a:r>
              <a:rPr lang="en-IN" dirty="0" smtClean="0"/>
              <a:t>Data Analysis and visualization</a:t>
            </a:r>
            <a:endParaRPr lang="en-IN" dirty="0"/>
          </a:p>
        </p:txBody>
      </p:sp>
      <p:sp>
        <p:nvSpPr>
          <p:cNvPr id="3" name="Subtitle 2"/>
          <p:cNvSpPr>
            <a:spLocks noGrp="1"/>
          </p:cNvSpPr>
          <p:nvPr>
            <p:ph type="subTitle" idx="1"/>
          </p:nvPr>
        </p:nvSpPr>
        <p:spPr>
          <a:xfrm>
            <a:off x="1167200" y="2482962"/>
            <a:ext cx="7766936" cy="1096899"/>
          </a:xfrm>
        </p:spPr>
        <p:txBody>
          <a:bodyPr>
            <a:normAutofit fontScale="25000" lnSpcReduction="20000"/>
          </a:bodyPr>
          <a:lstStyle/>
          <a:p>
            <a:pPr algn="ctr" fontAlgn="base"/>
            <a:r>
              <a:rPr lang="en-IN" sz="7400" dirty="0" smtClean="0"/>
              <a:t>Project on:</a:t>
            </a:r>
          </a:p>
          <a:p>
            <a:pPr algn="ctr" fontAlgn="base"/>
            <a:r>
              <a:rPr lang="en-IN" sz="12800" b="1" dirty="0" smtClean="0">
                <a:solidFill>
                  <a:srgbClr val="4DC38E"/>
                </a:solidFill>
              </a:rPr>
              <a:t>“Pima </a:t>
            </a:r>
            <a:r>
              <a:rPr lang="en-IN" sz="12800" b="1" dirty="0">
                <a:solidFill>
                  <a:srgbClr val="4DC38E"/>
                </a:solidFill>
              </a:rPr>
              <a:t>Indians Diabetes </a:t>
            </a:r>
            <a:r>
              <a:rPr lang="en-IN" sz="11200" b="1" dirty="0" smtClean="0">
                <a:solidFill>
                  <a:srgbClr val="4DC38E"/>
                </a:solidFill>
              </a:rPr>
              <a:t>Database”</a:t>
            </a:r>
            <a:endParaRPr lang="en-IN" sz="6700" b="1" dirty="0">
              <a:solidFill>
                <a:srgbClr val="4DC38E"/>
              </a:solidFill>
            </a:endParaRPr>
          </a:p>
          <a:p>
            <a:r>
              <a:rPr lang="en-IN" dirty="0"/>
              <a:t/>
            </a:r>
            <a:br>
              <a:rPr lang="en-IN" dirty="0"/>
            </a:br>
            <a:endParaRPr lang="en-IN" dirty="0"/>
          </a:p>
        </p:txBody>
      </p:sp>
      <p:sp>
        <p:nvSpPr>
          <p:cNvPr id="4" name="TextBox 3"/>
          <p:cNvSpPr txBox="1"/>
          <p:nvPr/>
        </p:nvSpPr>
        <p:spPr>
          <a:xfrm>
            <a:off x="8866174" y="5113385"/>
            <a:ext cx="2694647" cy="1107996"/>
          </a:xfrm>
          <a:prstGeom prst="rect">
            <a:avLst/>
          </a:prstGeom>
          <a:noFill/>
        </p:spPr>
        <p:txBody>
          <a:bodyPr wrap="square" rtlCol="0">
            <a:spAutoFit/>
          </a:bodyPr>
          <a:lstStyle/>
          <a:p>
            <a:r>
              <a:rPr lang="en-IN" u="sng" dirty="0" smtClean="0"/>
              <a:t>Submitted by:</a:t>
            </a:r>
          </a:p>
          <a:p>
            <a:r>
              <a:rPr lang="en-IN" sz="1600" dirty="0" smtClean="0"/>
              <a:t>BHOOMIKA SINGH (10834)</a:t>
            </a:r>
          </a:p>
          <a:p>
            <a:r>
              <a:rPr lang="en-IN" sz="1600" dirty="0" smtClean="0"/>
              <a:t>DHAVNI (10843)</a:t>
            </a:r>
          </a:p>
          <a:p>
            <a:r>
              <a:rPr lang="en-IN" sz="1600" dirty="0" smtClean="0"/>
              <a:t>AASHI BANSAL(10812)</a:t>
            </a:r>
            <a:endParaRPr lang="en-IN" dirty="0"/>
          </a:p>
        </p:txBody>
      </p:sp>
      <p:pic>
        <p:nvPicPr>
          <p:cNvPr id="6" name="Picture 5"/>
          <p:cNvPicPr>
            <a:picLocks noChangeAspect="1"/>
          </p:cNvPicPr>
          <p:nvPr/>
        </p:nvPicPr>
        <p:blipFill>
          <a:blip r:embed="rId2"/>
          <a:stretch>
            <a:fillRect/>
          </a:stretch>
        </p:blipFill>
        <p:spPr>
          <a:xfrm>
            <a:off x="2949246" y="3734045"/>
            <a:ext cx="4202845" cy="24873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023891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3584" y="1117600"/>
            <a:ext cx="7766936" cy="1173554"/>
          </a:xfrm>
        </p:spPr>
        <p:txBody>
          <a:bodyPr/>
          <a:lstStyle/>
          <a:p>
            <a:pPr algn="ctr"/>
            <a:r>
              <a:rPr lang="en-IN" dirty="0" smtClean="0"/>
              <a:t>DATA ANALYSIS</a:t>
            </a:r>
            <a:endParaRPr lang="en-IN" dirty="0"/>
          </a:p>
        </p:txBody>
      </p:sp>
      <p:sp>
        <p:nvSpPr>
          <p:cNvPr id="3" name="Subtitle 2"/>
          <p:cNvSpPr>
            <a:spLocks noGrp="1"/>
          </p:cNvSpPr>
          <p:nvPr>
            <p:ph type="subTitle" idx="1"/>
          </p:nvPr>
        </p:nvSpPr>
        <p:spPr>
          <a:xfrm>
            <a:off x="1473584" y="2749394"/>
            <a:ext cx="7866188" cy="2838606"/>
          </a:xfrm>
        </p:spPr>
        <p:txBody>
          <a:bodyPr>
            <a:normAutofit/>
          </a:bodyPr>
          <a:lstStyle/>
          <a:p>
            <a:pPr algn="l"/>
            <a:r>
              <a:rPr lang="en-US" sz="1600" dirty="0" smtClean="0"/>
              <a:t>-&gt; In this, </a:t>
            </a:r>
            <a:r>
              <a:rPr lang="en-US" sz="1600" dirty="0"/>
              <a:t>we </a:t>
            </a:r>
            <a:r>
              <a:rPr lang="en-US" sz="1600" dirty="0"/>
              <a:t>c</a:t>
            </a:r>
            <a:r>
              <a:rPr lang="en-US" sz="1600" dirty="0" smtClean="0"/>
              <a:t>ategorizing</a:t>
            </a:r>
            <a:r>
              <a:rPr lang="en-US" sz="1600" dirty="0"/>
              <a:t>, grouping and </a:t>
            </a:r>
            <a:r>
              <a:rPr lang="en-US" sz="1600" dirty="0" smtClean="0"/>
              <a:t>performing </a:t>
            </a:r>
            <a:r>
              <a:rPr lang="en-US" sz="1600" dirty="0"/>
              <a:t>functions on data to draw conclusions</a:t>
            </a:r>
            <a:r>
              <a:rPr lang="en-US" sz="1600" dirty="0" smtClean="0"/>
              <a:t>.</a:t>
            </a:r>
          </a:p>
          <a:p>
            <a:pPr algn="l"/>
            <a:r>
              <a:rPr lang="en-US" sz="1600" dirty="0" smtClean="0"/>
              <a:t>-&gt; The analysis on the data set was done by:</a:t>
            </a:r>
          </a:p>
          <a:p>
            <a:pPr algn="l"/>
            <a:r>
              <a:rPr lang="en-US" sz="1600" dirty="0" smtClean="0"/>
              <a:t>1. Showing the proportion of diabetes cases in each BMI category</a:t>
            </a:r>
          </a:p>
          <a:p>
            <a:pPr algn="l"/>
            <a:r>
              <a:rPr lang="en-US" sz="1600" dirty="0" smtClean="0"/>
              <a:t>2. Categorizing and visualizing diabetes </a:t>
            </a:r>
            <a:r>
              <a:rPr lang="en-US" sz="1600" dirty="0"/>
              <a:t>o</a:t>
            </a:r>
            <a:r>
              <a:rPr lang="en-US" sz="1600" dirty="0" smtClean="0"/>
              <a:t>utcome in different age groups</a:t>
            </a:r>
          </a:p>
          <a:p>
            <a:pPr algn="l"/>
            <a:r>
              <a:rPr lang="en-US" sz="1600" dirty="0" smtClean="0"/>
              <a:t>3. Showing BMI and Blood pressure in relation with the outcomes</a:t>
            </a:r>
          </a:p>
          <a:p>
            <a:pPr algn="l"/>
            <a:r>
              <a:rPr lang="en-US" sz="1600" dirty="0" smtClean="0"/>
              <a:t>4. Showing the distribution of insulin levels for diabetic and non-diabetic individuals</a:t>
            </a:r>
          </a:p>
          <a:p>
            <a:pPr algn="l"/>
            <a:endParaRPr lang="en-US" sz="1600" dirty="0" smtClean="0"/>
          </a:p>
        </p:txBody>
      </p:sp>
    </p:spTree>
    <p:extLst>
      <p:ext uri="{BB962C8B-B14F-4D97-AF65-F5344CB8AC3E}">
        <p14:creationId xmlns:p14="http://schemas.microsoft.com/office/powerpoint/2010/main" val="1952331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134" y="1280160"/>
            <a:ext cx="6383866" cy="4968240"/>
          </a:xfrm>
        </p:spPr>
        <p:txBody>
          <a:bodyPr>
            <a:noAutofit/>
          </a:bodyPr>
          <a:lstStyle/>
          <a:p>
            <a:pPr algn="ctr"/>
            <a:r>
              <a:rPr lang="en-IN" sz="9600" dirty="0"/>
              <a:t>RESULTS FROM ANALYSIS</a:t>
            </a:r>
          </a:p>
        </p:txBody>
      </p:sp>
    </p:spTree>
    <p:extLst>
      <p:ext uri="{BB962C8B-B14F-4D97-AF65-F5344CB8AC3E}">
        <p14:creationId xmlns:p14="http://schemas.microsoft.com/office/powerpoint/2010/main" val="688746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2640" y="632142"/>
            <a:ext cx="9184640" cy="644046"/>
          </a:xfrm>
        </p:spPr>
        <p:txBody>
          <a:bodyPr>
            <a:noAutofit/>
          </a:bodyPr>
          <a:lstStyle/>
          <a:p>
            <a:pPr algn="l"/>
            <a:r>
              <a:rPr lang="en-US" sz="2300" dirty="0" smtClean="0"/>
              <a:t>1. Showing the proportion of diabetes cases in each BMI category</a:t>
            </a:r>
          </a:p>
        </p:txBody>
      </p:sp>
      <p:pic>
        <p:nvPicPr>
          <p:cNvPr id="5" name="Picture 4"/>
          <p:cNvPicPr>
            <a:picLocks noChangeAspect="1"/>
          </p:cNvPicPr>
          <p:nvPr/>
        </p:nvPicPr>
        <p:blipFill>
          <a:blip r:embed="rId2"/>
          <a:stretch>
            <a:fillRect/>
          </a:stretch>
        </p:blipFill>
        <p:spPr>
          <a:xfrm>
            <a:off x="2014041" y="1276188"/>
            <a:ext cx="6761838" cy="4241743"/>
          </a:xfrm>
          <a:prstGeom prst="rect">
            <a:avLst/>
          </a:prstGeom>
        </p:spPr>
      </p:pic>
      <p:pic>
        <p:nvPicPr>
          <p:cNvPr id="6" name="Picture 5"/>
          <p:cNvPicPr>
            <a:picLocks noChangeAspect="1"/>
          </p:cNvPicPr>
          <p:nvPr/>
        </p:nvPicPr>
        <p:blipFill rotWithShape="1">
          <a:blip r:embed="rId3"/>
          <a:srcRect t="12641" r="19772"/>
          <a:stretch/>
        </p:blipFill>
        <p:spPr>
          <a:xfrm>
            <a:off x="2014041" y="5605067"/>
            <a:ext cx="6804839" cy="605820"/>
          </a:xfrm>
          <a:prstGeom prst="rect">
            <a:avLst/>
          </a:prstGeom>
        </p:spPr>
      </p:pic>
    </p:spTree>
    <p:extLst>
      <p:ext uri="{BB962C8B-B14F-4D97-AF65-F5344CB8AC3E}">
        <p14:creationId xmlns:p14="http://schemas.microsoft.com/office/powerpoint/2010/main" val="3946025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61024" y="469582"/>
            <a:ext cx="7772400" cy="983298"/>
          </a:xfrm>
        </p:spPr>
        <p:txBody>
          <a:bodyPr>
            <a:noAutofit/>
          </a:bodyPr>
          <a:lstStyle/>
          <a:p>
            <a:pPr algn="l"/>
            <a:r>
              <a:rPr lang="en-US" sz="2300" dirty="0"/>
              <a:t>2. Categorizing and visualizing diabetes outcome in different age groups</a:t>
            </a:r>
          </a:p>
          <a:p>
            <a:pPr algn="l"/>
            <a:endParaRPr lang="en-US" sz="2300" dirty="0" smtClean="0"/>
          </a:p>
        </p:txBody>
      </p:sp>
      <p:pic>
        <p:nvPicPr>
          <p:cNvPr id="2" name="Picture 1"/>
          <p:cNvPicPr>
            <a:picLocks noChangeAspect="1"/>
          </p:cNvPicPr>
          <p:nvPr/>
        </p:nvPicPr>
        <p:blipFill>
          <a:blip r:embed="rId2"/>
          <a:stretch>
            <a:fillRect/>
          </a:stretch>
        </p:blipFill>
        <p:spPr>
          <a:xfrm>
            <a:off x="1793907" y="1452880"/>
            <a:ext cx="6906634" cy="3742915"/>
          </a:xfrm>
          <a:prstGeom prst="rect">
            <a:avLst/>
          </a:prstGeom>
        </p:spPr>
      </p:pic>
      <p:pic>
        <p:nvPicPr>
          <p:cNvPr id="6" name="Picture 5"/>
          <p:cNvPicPr>
            <a:picLocks noChangeAspect="1"/>
          </p:cNvPicPr>
          <p:nvPr/>
        </p:nvPicPr>
        <p:blipFill rotWithShape="1">
          <a:blip r:embed="rId3"/>
          <a:srcRect r="29835"/>
          <a:stretch/>
        </p:blipFill>
        <p:spPr>
          <a:xfrm>
            <a:off x="1797487" y="5279092"/>
            <a:ext cx="6903054" cy="1379340"/>
          </a:xfrm>
          <a:prstGeom prst="rect">
            <a:avLst/>
          </a:prstGeom>
        </p:spPr>
      </p:pic>
    </p:spTree>
    <p:extLst>
      <p:ext uri="{BB962C8B-B14F-4D97-AF65-F5344CB8AC3E}">
        <p14:creationId xmlns:p14="http://schemas.microsoft.com/office/powerpoint/2010/main" val="1552257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25" y="638268"/>
            <a:ext cx="8808720" cy="658178"/>
          </a:xfrm>
        </p:spPr>
        <p:txBody>
          <a:bodyPr>
            <a:noAutofit/>
          </a:bodyPr>
          <a:lstStyle/>
          <a:p>
            <a:pPr algn="l"/>
            <a:r>
              <a:rPr lang="en-US" sz="2300" dirty="0"/>
              <a:t>3. Showing BMI and Blood pressure in relation with the outcomes</a:t>
            </a:r>
          </a:p>
          <a:p>
            <a:pPr algn="l"/>
            <a:endParaRPr lang="en-US" sz="2300" dirty="0" smtClean="0"/>
          </a:p>
        </p:txBody>
      </p:sp>
      <p:pic>
        <p:nvPicPr>
          <p:cNvPr id="7" name="Picture 6"/>
          <p:cNvPicPr>
            <a:picLocks noChangeAspect="1"/>
          </p:cNvPicPr>
          <p:nvPr/>
        </p:nvPicPr>
        <p:blipFill>
          <a:blip r:embed="rId2"/>
          <a:stretch>
            <a:fillRect/>
          </a:stretch>
        </p:blipFill>
        <p:spPr>
          <a:xfrm>
            <a:off x="1266887" y="1296446"/>
            <a:ext cx="8260796" cy="5159187"/>
          </a:xfrm>
          <a:prstGeom prst="rect">
            <a:avLst/>
          </a:prstGeom>
        </p:spPr>
      </p:pic>
    </p:spTree>
    <p:extLst>
      <p:ext uri="{BB962C8B-B14F-4D97-AF65-F5344CB8AC3E}">
        <p14:creationId xmlns:p14="http://schemas.microsoft.com/office/powerpoint/2010/main" val="411408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5040" y="520382"/>
            <a:ext cx="8554720" cy="790258"/>
          </a:xfrm>
        </p:spPr>
        <p:txBody>
          <a:bodyPr>
            <a:noAutofit/>
          </a:bodyPr>
          <a:lstStyle/>
          <a:p>
            <a:pPr algn="l"/>
            <a:r>
              <a:rPr lang="en-US" sz="2400" dirty="0"/>
              <a:t>4. Showing the distribution of insulin levels for diabetic and non-diabetic individuals</a:t>
            </a:r>
          </a:p>
          <a:p>
            <a:pPr algn="l"/>
            <a:endParaRPr lang="en-US" sz="2300" dirty="0" smtClean="0"/>
          </a:p>
        </p:txBody>
      </p:sp>
      <p:pic>
        <p:nvPicPr>
          <p:cNvPr id="2" name="Picture 1"/>
          <p:cNvPicPr>
            <a:picLocks noChangeAspect="1"/>
          </p:cNvPicPr>
          <p:nvPr/>
        </p:nvPicPr>
        <p:blipFill>
          <a:blip r:embed="rId2"/>
          <a:stretch>
            <a:fillRect/>
          </a:stretch>
        </p:blipFill>
        <p:spPr>
          <a:xfrm>
            <a:off x="1304160" y="1432560"/>
            <a:ext cx="7856480" cy="5095698"/>
          </a:xfrm>
          <a:prstGeom prst="rect">
            <a:avLst/>
          </a:prstGeom>
        </p:spPr>
      </p:pic>
    </p:spTree>
    <p:extLst>
      <p:ext uri="{BB962C8B-B14F-4D97-AF65-F5344CB8AC3E}">
        <p14:creationId xmlns:p14="http://schemas.microsoft.com/office/powerpoint/2010/main" val="3215310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014" y="1036320"/>
            <a:ext cx="8761306" cy="975360"/>
          </a:xfrm>
        </p:spPr>
        <p:txBody>
          <a:bodyPr>
            <a:noAutofit/>
          </a:bodyPr>
          <a:lstStyle/>
          <a:p>
            <a:pPr algn="ctr"/>
            <a:r>
              <a:rPr lang="en-IN" sz="5400" dirty="0" smtClean="0"/>
              <a:t>CONCLUSIONS</a:t>
            </a:r>
            <a:endParaRPr lang="en-IN" sz="5400" dirty="0"/>
          </a:p>
        </p:txBody>
      </p:sp>
      <p:sp>
        <p:nvSpPr>
          <p:cNvPr id="3" name="TextBox 2"/>
          <p:cNvSpPr txBox="1"/>
          <p:nvPr/>
        </p:nvSpPr>
        <p:spPr>
          <a:xfrm>
            <a:off x="1279313" y="2286000"/>
            <a:ext cx="8024707" cy="3652282"/>
          </a:xfrm>
          <a:prstGeom prst="rect">
            <a:avLst/>
          </a:prstGeom>
          <a:noFill/>
        </p:spPr>
        <p:txBody>
          <a:bodyPr wrap="square" rtlCol="0">
            <a:spAutoFit/>
          </a:bodyPr>
          <a:lstStyle/>
          <a:p>
            <a:pPr algn="just">
              <a:spcAft>
                <a:spcPts val="1000"/>
              </a:spcAft>
            </a:pPr>
            <a:r>
              <a:rPr lang="en-IN" dirty="0" smtClean="0"/>
              <a:t>-&gt; </a:t>
            </a:r>
            <a:r>
              <a:rPr lang="en-US" dirty="0" smtClean="0"/>
              <a:t>We observed, </a:t>
            </a:r>
            <a:r>
              <a:rPr lang="en-US" dirty="0"/>
              <a:t>the number of diabetes patients are more in the age group of 40-49 and 50-59 when compared to all the entries in these age groups. While women in the age group of 20-29 have lesser chances of </a:t>
            </a:r>
            <a:r>
              <a:rPr lang="en-US" dirty="0" smtClean="0"/>
              <a:t>diabetes.</a:t>
            </a:r>
          </a:p>
          <a:p>
            <a:pPr algn="just">
              <a:spcAft>
                <a:spcPts val="1000"/>
              </a:spcAft>
            </a:pPr>
            <a:r>
              <a:rPr lang="en-IN" dirty="0" smtClean="0"/>
              <a:t>-&gt; </a:t>
            </a:r>
            <a:r>
              <a:rPr lang="en-US" dirty="0" smtClean="0"/>
              <a:t>Also, </a:t>
            </a:r>
            <a:r>
              <a:rPr lang="en-US" dirty="0"/>
              <a:t>the points for diabetic patients cluster under the blood pressure of range (68-80) and BMI of (25-30</a:t>
            </a:r>
            <a:r>
              <a:rPr lang="en-US" dirty="0" smtClean="0"/>
              <a:t>).</a:t>
            </a:r>
          </a:p>
          <a:p>
            <a:pPr algn="just">
              <a:spcAft>
                <a:spcPts val="1000"/>
              </a:spcAft>
            </a:pPr>
            <a:r>
              <a:rPr lang="en-US" dirty="0" smtClean="0"/>
              <a:t>-&gt; Women </a:t>
            </a:r>
            <a:r>
              <a:rPr lang="en-US" dirty="0"/>
              <a:t>with higher number of pregnancies have lower insulin</a:t>
            </a:r>
            <a:r>
              <a:rPr lang="en-US" dirty="0" smtClean="0"/>
              <a:t>.</a:t>
            </a:r>
          </a:p>
          <a:p>
            <a:pPr algn="just">
              <a:spcAft>
                <a:spcPts val="1000"/>
              </a:spcAft>
            </a:pPr>
            <a:r>
              <a:rPr lang="en-US" dirty="0" smtClean="0"/>
              <a:t>-&gt; </a:t>
            </a:r>
            <a:r>
              <a:rPr lang="en-US" dirty="0"/>
              <a:t>We </a:t>
            </a:r>
            <a:r>
              <a:rPr lang="en-US" dirty="0" smtClean="0"/>
              <a:t>saw that Outcome </a:t>
            </a:r>
            <a:r>
              <a:rPr lang="en-US" dirty="0"/>
              <a:t>of diabetes has correlation with Glucose, BMI, Age and Pregnancies. It has weaker </a:t>
            </a:r>
            <a:r>
              <a:rPr lang="en-US" dirty="0" smtClean="0"/>
              <a:t>correlation </a:t>
            </a:r>
            <a:r>
              <a:rPr lang="en-US" dirty="0"/>
              <a:t>with other attributes.</a:t>
            </a:r>
          </a:p>
          <a:p>
            <a:r>
              <a:rPr lang="en-US" dirty="0" smtClean="0"/>
              <a:t>-&gt; </a:t>
            </a:r>
            <a:r>
              <a:rPr lang="en-US" dirty="0"/>
              <a:t>Glucose and BloodPressure are evenly </a:t>
            </a:r>
            <a:r>
              <a:rPr lang="en-US" dirty="0" smtClean="0"/>
              <a:t>distributed</a:t>
            </a:r>
            <a:r>
              <a:rPr lang="en-US" dirty="0"/>
              <a:t>. BMI becomes evenly </a:t>
            </a:r>
            <a:r>
              <a:rPr lang="en-US" dirty="0" smtClean="0"/>
              <a:t>distributed after </a:t>
            </a:r>
            <a:r>
              <a:rPr lang="en-US" dirty="0"/>
              <a:t>removing outliers. Rest of the columns are skewed</a:t>
            </a:r>
            <a:r>
              <a:rPr lang="en-US" dirty="0" smtClean="0"/>
              <a:t>. 	</a:t>
            </a:r>
            <a:br>
              <a:rPr lang="en-US" dirty="0" smtClean="0"/>
            </a:br>
            <a:endParaRPr lang="en-IN" dirty="0"/>
          </a:p>
        </p:txBody>
      </p:sp>
    </p:spTree>
    <p:extLst>
      <p:ext uri="{BB962C8B-B14F-4D97-AF65-F5344CB8AC3E}">
        <p14:creationId xmlns:p14="http://schemas.microsoft.com/office/powerpoint/2010/main" val="424130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093" y="1097280"/>
            <a:ext cx="8761306" cy="1828800"/>
          </a:xfrm>
        </p:spPr>
        <p:txBody>
          <a:bodyPr>
            <a:noAutofit/>
          </a:bodyPr>
          <a:lstStyle/>
          <a:p>
            <a:pPr algn="ctr"/>
            <a:r>
              <a:rPr lang="en-IN" sz="9600" dirty="0" smtClean="0"/>
              <a:t>THANK YOU!</a:t>
            </a:r>
            <a:endParaRPr lang="en-IN" sz="9600" dirty="0"/>
          </a:p>
        </p:txBody>
      </p:sp>
      <p:pic>
        <p:nvPicPr>
          <p:cNvPr id="5122" name="Picture 2" descr="Learning Python for Data Analysis and Visualization Ver 1 | Ude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752" y="2763521"/>
            <a:ext cx="5433989" cy="305752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514080" y="5429796"/>
            <a:ext cx="3535680" cy="1200329"/>
          </a:xfrm>
          <a:prstGeom prst="rect">
            <a:avLst/>
          </a:prstGeom>
        </p:spPr>
        <p:txBody>
          <a:bodyPr wrap="square">
            <a:spAutoFit/>
          </a:bodyPr>
          <a:lstStyle/>
          <a:p>
            <a:r>
              <a:rPr lang="en-IN" u="sng" dirty="0" smtClean="0"/>
              <a:t>Submitted by:</a:t>
            </a:r>
          </a:p>
          <a:p>
            <a:r>
              <a:rPr lang="en-IN" dirty="0" smtClean="0"/>
              <a:t>BHOOMIKA SINGH (10834)</a:t>
            </a:r>
          </a:p>
          <a:p>
            <a:r>
              <a:rPr lang="en-IN" dirty="0" smtClean="0"/>
              <a:t>DHAVNI (10843)</a:t>
            </a:r>
          </a:p>
          <a:p>
            <a:r>
              <a:rPr lang="en-IN" dirty="0" smtClean="0"/>
              <a:t>AASHI BANSAL(10812)</a:t>
            </a:r>
            <a:endParaRPr lang="en-IN" dirty="0"/>
          </a:p>
        </p:txBody>
      </p:sp>
    </p:spTree>
    <p:extLst>
      <p:ext uri="{BB962C8B-B14F-4D97-AF65-F5344CB8AC3E}">
        <p14:creationId xmlns:p14="http://schemas.microsoft.com/office/powerpoint/2010/main" val="833656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1441" y="1406117"/>
            <a:ext cx="7766936" cy="967771"/>
          </a:xfrm>
        </p:spPr>
        <p:txBody>
          <a:bodyPr/>
          <a:lstStyle/>
          <a:p>
            <a:pPr algn="ctr"/>
            <a:r>
              <a:rPr lang="en-IN" dirty="0" smtClean="0"/>
              <a:t>INTRODUCTION</a:t>
            </a:r>
            <a:endParaRPr lang="en-IN" dirty="0"/>
          </a:p>
        </p:txBody>
      </p:sp>
      <p:sp>
        <p:nvSpPr>
          <p:cNvPr id="3" name="Subtitle 2"/>
          <p:cNvSpPr>
            <a:spLocks noGrp="1"/>
          </p:cNvSpPr>
          <p:nvPr>
            <p:ph type="subTitle" idx="1"/>
          </p:nvPr>
        </p:nvSpPr>
        <p:spPr>
          <a:xfrm>
            <a:off x="1910080" y="2590801"/>
            <a:ext cx="6786880" cy="3281680"/>
          </a:xfrm>
        </p:spPr>
        <p:txBody>
          <a:bodyPr>
            <a:normAutofit/>
          </a:bodyPr>
          <a:lstStyle/>
          <a:p>
            <a:pPr algn="just"/>
            <a:r>
              <a:rPr lang="en-US" sz="1600" dirty="0" smtClean="0"/>
              <a:t>-&gt; In </a:t>
            </a:r>
            <a:r>
              <a:rPr lang="en-US" sz="1600" dirty="0"/>
              <a:t>this project, we will unveil the hidden patterns, gain insights, and present a visual narrative that goes beyond numbers through the lens of data analysis and visualization</a:t>
            </a:r>
            <a:r>
              <a:rPr lang="en-US" sz="1600" dirty="0" smtClean="0"/>
              <a:t>.</a:t>
            </a:r>
            <a:r>
              <a:rPr lang="en-US" sz="1600" dirty="0"/>
              <a:t> </a:t>
            </a:r>
            <a:endParaRPr lang="en-US" sz="1600" dirty="0" smtClean="0"/>
          </a:p>
          <a:p>
            <a:pPr algn="just"/>
            <a:r>
              <a:rPr lang="en-US" sz="1600" dirty="0" smtClean="0"/>
              <a:t>-&gt; </a:t>
            </a:r>
            <a:r>
              <a:rPr lang="en-US" sz="1600" dirty="0"/>
              <a:t>The Pima Indians Diabetes Database comes from an important study by the National Institute of Diabetes and Digestive and Kidney Diseases (NIDDK) in the 1980s. The study aimed to understand why diabetes was so common among the Pima Indians, leading to a lot of valuable data. This data has become a key foundation for healthcare analytics research</a:t>
            </a:r>
            <a:r>
              <a:rPr lang="en-US" sz="1600" dirty="0" smtClean="0"/>
              <a:t>.</a:t>
            </a:r>
          </a:p>
          <a:p>
            <a:pPr algn="just"/>
            <a:r>
              <a:rPr lang="en-US" sz="1600" dirty="0" smtClean="0"/>
              <a:t>-&gt; </a:t>
            </a:r>
            <a:r>
              <a:rPr lang="en-US" sz="1600" dirty="0"/>
              <a:t>The </a:t>
            </a:r>
            <a:r>
              <a:rPr lang="en-US" sz="1600" dirty="0" smtClean="0"/>
              <a:t>‘Pima’ </a:t>
            </a:r>
            <a:r>
              <a:rPr lang="en-US" sz="1600" dirty="0"/>
              <a:t>are a group of Native American people who traditionally lived in what is now Arizona in the United States.</a:t>
            </a:r>
          </a:p>
          <a:p>
            <a:pPr algn="just"/>
            <a:endParaRPr lang="en-US" dirty="0" smtClean="0"/>
          </a:p>
          <a:p>
            <a:pPr algn="just"/>
            <a:endParaRPr lang="en-IN" dirty="0"/>
          </a:p>
        </p:txBody>
      </p:sp>
    </p:spTree>
    <p:extLst>
      <p:ext uri="{BB962C8B-B14F-4D97-AF65-F5344CB8AC3E}">
        <p14:creationId xmlns:p14="http://schemas.microsoft.com/office/powerpoint/2010/main" val="2622164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278541"/>
            <a:ext cx="7766936" cy="967771"/>
          </a:xfrm>
        </p:spPr>
        <p:txBody>
          <a:bodyPr/>
          <a:lstStyle/>
          <a:p>
            <a:pPr algn="ctr"/>
            <a:r>
              <a:rPr lang="en-IN" dirty="0" smtClean="0"/>
              <a:t>SCOPE</a:t>
            </a:r>
            <a:endParaRPr lang="en-IN" dirty="0"/>
          </a:p>
        </p:txBody>
      </p:sp>
      <p:sp>
        <p:nvSpPr>
          <p:cNvPr id="3" name="Subtitle 2"/>
          <p:cNvSpPr>
            <a:spLocks noGrp="1"/>
          </p:cNvSpPr>
          <p:nvPr>
            <p:ph type="subTitle" idx="1"/>
          </p:nvPr>
        </p:nvSpPr>
        <p:spPr>
          <a:xfrm>
            <a:off x="1819295" y="2598406"/>
            <a:ext cx="7142480" cy="3274074"/>
          </a:xfrm>
        </p:spPr>
        <p:txBody>
          <a:bodyPr>
            <a:normAutofit fontScale="92500"/>
          </a:bodyPr>
          <a:lstStyle/>
          <a:p>
            <a:pPr algn="just"/>
            <a:r>
              <a:rPr lang="en-US" sz="1700" dirty="0" smtClean="0"/>
              <a:t>The scope </a:t>
            </a:r>
            <a:r>
              <a:rPr lang="en-US" sz="1700" dirty="0"/>
              <a:t>of our project encompasses a comprehensive analysis of the Pima Indians Diabetes Database, focusing on:</a:t>
            </a:r>
          </a:p>
          <a:p>
            <a:pPr marL="171450" indent="-171450" algn="just">
              <a:buFont typeface="Arial" panose="020B0604020202020204" pitchFamily="34" charset="0"/>
              <a:buChar char="•"/>
            </a:pPr>
            <a:r>
              <a:rPr lang="en-US" sz="1700" dirty="0"/>
              <a:t>Exploring the diverse features within the dataset</a:t>
            </a:r>
          </a:p>
          <a:p>
            <a:pPr marL="171450" indent="-171450" algn="just">
              <a:buFont typeface="Arial" panose="020B0604020202020204" pitchFamily="34" charset="0"/>
              <a:buChar char="•"/>
            </a:pPr>
            <a:r>
              <a:rPr lang="en-US" sz="1700" dirty="0"/>
              <a:t>Conducting Exploratory Data Analysis (EDA) to reveal underlying patterns</a:t>
            </a:r>
          </a:p>
          <a:p>
            <a:pPr marL="171450" indent="-171450" algn="just">
              <a:buFont typeface="Arial" panose="020B0604020202020204" pitchFamily="34" charset="0"/>
              <a:buChar char="•"/>
            </a:pPr>
            <a:r>
              <a:rPr lang="en-US" sz="1700" dirty="0"/>
              <a:t>Utilizing visualization techniques to present complex relationships in an accessible manner</a:t>
            </a:r>
          </a:p>
          <a:p>
            <a:pPr marL="171450" indent="-171450" algn="just">
              <a:buFont typeface="Arial" panose="020B0604020202020204" pitchFamily="34" charset="0"/>
              <a:buChar char="•"/>
            </a:pPr>
            <a:r>
              <a:rPr lang="en-US" sz="1700" dirty="0"/>
              <a:t>Building predictive models to understand factors influencing diabetes onset</a:t>
            </a:r>
          </a:p>
          <a:p>
            <a:pPr marL="171450" indent="-171450" algn="just">
              <a:buFont typeface="Arial" panose="020B0604020202020204" pitchFamily="34" charset="0"/>
              <a:buChar char="•"/>
            </a:pPr>
            <a:r>
              <a:rPr lang="en-US" sz="1700" dirty="0"/>
              <a:t>Extracting actionable insights for healthcare strategies and </a:t>
            </a:r>
            <a:r>
              <a:rPr lang="en-US" sz="1700" dirty="0" smtClean="0"/>
              <a:t>interventions</a:t>
            </a:r>
          </a:p>
          <a:p>
            <a:pPr algn="just"/>
            <a:endParaRPr lang="en-US" dirty="0" smtClean="0"/>
          </a:p>
          <a:p>
            <a:pPr algn="just"/>
            <a:endParaRPr lang="en-IN" dirty="0"/>
          </a:p>
        </p:txBody>
      </p:sp>
    </p:spTree>
    <p:extLst>
      <p:ext uri="{BB962C8B-B14F-4D97-AF65-F5344CB8AC3E}">
        <p14:creationId xmlns:p14="http://schemas.microsoft.com/office/powerpoint/2010/main" val="337761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0420" y="1034763"/>
            <a:ext cx="7766936" cy="967771"/>
          </a:xfrm>
        </p:spPr>
        <p:txBody>
          <a:bodyPr/>
          <a:lstStyle/>
          <a:p>
            <a:pPr algn="ctr"/>
            <a:r>
              <a:rPr lang="en-IN" dirty="0" smtClean="0"/>
              <a:t>OBJECTIVE</a:t>
            </a:r>
            <a:endParaRPr lang="en-IN" dirty="0"/>
          </a:p>
        </p:txBody>
      </p:sp>
      <p:sp>
        <p:nvSpPr>
          <p:cNvPr id="3" name="Subtitle 2"/>
          <p:cNvSpPr>
            <a:spLocks noGrp="1"/>
          </p:cNvSpPr>
          <p:nvPr>
            <p:ph type="subTitle" idx="1"/>
          </p:nvPr>
        </p:nvSpPr>
        <p:spPr>
          <a:xfrm>
            <a:off x="2069726" y="3735247"/>
            <a:ext cx="6799954" cy="2309953"/>
          </a:xfrm>
        </p:spPr>
        <p:txBody>
          <a:bodyPr>
            <a:normAutofit lnSpcReduction="10000"/>
          </a:bodyPr>
          <a:lstStyle/>
          <a:p>
            <a:pPr algn="just"/>
            <a:r>
              <a:rPr lang="en-US" sz="1600" dirty="0"/>
              <a:t>Our primary objectives include</a:t>
            </a:r>
            <a:r>
              <a:rPr lang="en-US" sz="1600" dirty="0" smtClean="0"/>
              <a:t>:</a:t>
            </a:r>
            <a:endParaRPr lang="en-US" sz="1600" dirty="0"/>
          </a:p>
          <a:p>
            <a:pPr marL="285750" indent="-285750" algn="just">
              <a:buFont typeface="Arial" panose="020B0604020202020204" pitchFamily="34" charset="0"/>
              <a:buChar char="•"/>
            </a:pPr>
            <a:r>
              <a:rPr lang="en-IN" sz="1600" dirty="0"/>
              <a:t>Predict diabetes diagnosis for Pima Female Indians</a:t>
            </a:r>
            <a:endParaRPr lang="en-US" sz="1600" dirty="0" smtClean="0"/>
          </a:p>
          <a:p>
            <a:pPr marL="285750" indent="-285750" algn="just">
              <a:buFont typeface="Arial" panose="020B0604020202020204" pitchFamily="34" charset="0"/>
              <a:buChar char="•"/>
            </a:pPr>
            <a:r>
              <a:rPr lang="en-US" sz="1600" dirty="0" smtClean="0"/>
              <a:t>Conducting </a:t>
            </a:r>
            <a:r>
              <a:rPr lang="en-US" sz="1600" dirty="0"/>
              <a:t>a thorough analysis of the dataset's features</a:t>
            </a:r>
          </a:p>
          <a:p>
            <a:pPr marL="285750" indent="-285750" algn="just">
              <a:buFont typeface="Arial" panose="020B0604020202020204" pitchFamily="34" charset="0"/>
              <a:buChar char="•"/>
            </a:pPr>
            <a:r>
              <a:rPr lang="en-US" sz="1600" dirty="0"/>
              <a:t>Uncovering correlations and relationships within the data</a:t>
            </a:r>
          </a:p>
          <a:p>
            <a:pPr marL="285750" indent="-285750" algn="just">
              <a:buFont typeface="Arial" panose="020B0604020202020204" pitchFamily="34" charset="0"/>
              <a:buChar char="•"/>
            </a:pPr>
            <a:r>
              <a:rPr lang="en-US" sz="1600" dirty="0"/>
              <a:t>Utilizing visualization techniques to communicate findings effectively</a:t>
            </a:r>
          </a:p>
          <a:p>
            <a:pPr marL="285750" indent="-285750" algn="just">
              <a:buFont typeface="Arial" panose="020B0604020202020204" pitchFamily="34" charset="0"/>
              <a:buChar char="•"/>
            </a:pPr>
            <a:r>
              <a:rPr lang="en-US" sz="1600" dirty="0"/>
              <a:t>Drawing actionable insights to inform future healthcare strategies</a:t>
            </a:r>
          </a:p>
          <a:p>
            <a:pPr algn="just"/>
            <a:endParaRPr lang="en-US" dirty="0" smtClean="0"/>
          </a:p>
          <a:p>
            <a:pPr algn="just"/>
            <a:endParaRPr lang="en-IN" dirty="0"/>
          </a:p>
        </p:txBody>
      </p:sp>
      <p:pic>
        <p:nvPicPr>
          <p:cNvPr id="1026" name="Picture 2" descr="Basic Data Analysis Techniques Every Data Analyst Should Know Using Python,  Part By Erfan Nariman Towards Data Science | estudioespositoymiguel.com.a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4806" y="2098622"/>
            <a:ext cx="2118166" cy="144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371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0422" y="655453"/>
            <a:ext cx="7766936" cy="967771"/>
          </a:xfrm>
        </p:spPr>
        <p:txBody>
          <a:bodyPr/>
          <a:lstStyle/>
          <a:p>
            <a:pPr algn="ctr"/>
            <a:r>
              <a:rPr lang="en-IN" dirty="0"/>
              <a:t> </a:t>
            </a:r>
            <a:r>
              <a:rPr lang="en-IN" dirty="0" smtClean="0"/>
              <a:t>METHODOLOGY</a:t>
            </a:r>
            <a:endParaRPr lang="en-IN" dirty="0"/>
          </a:p>
        </p:txBody>
      </p:sp>
      <p:sp>
        <p:nvSpPr>
          <p:cNvPr id="3" name="Subtitle 2"/>
          <p:cNvSpPr>
            <a:spLocks noGrp="1"/>
          </p:cNvSpPr>
          <p:nvPr>
            <p:ph type="subTitle" idx="1"/>
          </p:nvPr>
        </p:nvSpPr>
        <p:spPr>
          <a:xfrm>
            <a:off x="1721770" y="1793159"/>
            <a:ext cx="7224240" cy="4599549"/>
          </a:xfrm>
        </p:spPr>
        <p:txBody>
          <a:bodyPr>
            <a:noAutofit/>
          </a:bodyPr>
          <a:lstStyle/>
          <a:p>
            <a:pPr algn="just"/>
            <a:r>
              <a:rPr lang="en-IN" sz="1400" b="1" u="sng" dirty="0" smtClean="0"/>
              <a:t>DATASET:</a:t>
            </a:r>
          </a:p>
          <a:p>
            <a:pPr algn="l"/>
            <a:r>
              <a:rPr lang="en-IN" sz="1400" dirty="0" smtClean="0">
                <a:solidFill>
                  <a:srgbClr val="4DC38E"/>
                </a:solidFill>
              </a:rPr>
              <a:t>-&gt; Source:</a:t>
            </a:r>
            <a:r>
              <a:rPr lang="en-IN" sz="1200" dirty="0" smtClean="0">
                <a:solidFill>
                  <a:srgbClr val="4DC38E"/>
                </a:solidFill>
              </a:rPr>
              <a:t> </a:t>
            </a:r>
            <a:endParaRPr lang="en-IN" sz="1100" dirty="0" smtClean="0">
              <a:solidFill>
                <a:srgbClr val="4DC38E"/>
              </a:solidFill>
            </a:endParaRPr>
          </a:p>
          <a:p>
            <a:pPr algn="l">
              <a:spcBef>
                <a:spcPts val="0"/>
              </a:spcBef>
            </a:pPr>
            <a:r>
              <a:rPr lang="en-IN" sz="1200" dirty="0" smtClean="0">
                <a:hlinkClick r:id="rId2"/>
              </a:rPr>
              <a:t>https://raw.githubusercontent.com/dhwanimp3/data-analysis/main/diabetes.csv</a:t>
            </a:r>
            <a:endParaRPr lang="en-IN" sz="1200" dirty="0" smtClean="0"/>
          </a:p>
          <a:p>
            <a:pPr algn="l"/>
            <a:r>
              <a:rPr lang="en-IN" sz="1600" dirty="0" smtClean="0">
                <a:solidFill>
                  <a:srgbClr val="4DC38E"/>
                </a:solidFill>
              </a:rPr>
              <a:t>-&gt; Properties: </a:t>
            </a:r>
            <a:endParaRPr lang="en-IN" sz="1400" dirty="0" smtClean="0">
              <a:solidFill>
                <a:srgbClr val="4DC38E"/>
              </a:solidFill>
            </a:endParaRPr>
          </a:p>
          <a:p>
            <a:pPr algn="l">
              <a:spcBef>
                <a:spcPts val="0"/>
              </a:spcBef>
            </a:pPr>
            <a:r>
              <a:rPr lang="en-IN" sz="1200" dirty="0" smtClean="0"/>
              <a:t>9 attributes (columns) representing 769 Pima Female Indians (rows)</a:t>
            </a:r>
          </a:p>
          <a:p>
            <a:pPr algn="l"/>
            <a:r>
              <a:rPr lang="en-IN" sz="1400" dirty="0" smtClean="0">
                <a:solidFill>
                  <a:srgbClr val="4DC38E"/>
                </a:solidFill>
              </a:rPr>
              <a:t>-&gt; Attributes:</a:t>
            </a:r>
          </a:p>
          <a:p>
            <a:pPr algn="l">
              <a:spcBef>
                <a:spcPts val="0"/>
              </a:spcBef>
            </a:pPr>
            <a:r>
              <a:rPr lang="en-IN" sz="1200" dirty="0" smtClean="0"/>
              <a:t>1. </a:t>
            </a:r>
            <a:r>
              <a:rPr lang="en-IN" sz="1200" b="1" dirty="0" smtClean="0"/>
              <a:t>Pregnancies</a:t>
            </a:r>
            <a:r>
              <a:rPr lang="en-IN" sz="1200" dirty="0"/>
              <a:t>: Number of times </a:t>
            </a:r>
            <a:r>
              <a:rPr lang="en-IN" sz="1200" dirty="0" smtClean="0"/>
              <a:t>pregnant</a:t>
            </a:r>
            <a:r>
              <a:rPr lang="en-IN" sz="1200" dirty="0"/>
              <a:t/>
            </a:r>
            <a:br>
              <a:rPr lang="en-IN" sz="1200" dirty="0"/>
            </a:br>
            <a:r>
              <a:rPr lang="en-IN" sz="1200" dirty="0" smtClean="0"/>
              <a:t>2. </a:t>
            </a:r>
            <a:r>
              <a:rPr lang="en-IN" sz="1200" b="1" dirty="0" smtClean="0"/>
              <a:t>Glucose</a:t>
            </a:r>
            <a:r>
              <a:rPr lang="en-IN" sz="1200" dirty="0"/>
              <a:t>: Plasma glucose concentration a 2 hours in an oral glucose tolerance test</a:t>
            </a:r>
            <a:br>
              <a:rPr lang="en-IN" sz="1200" dirty="0"/>
            </a:br>
            <a:r>
              <a:rPr lang="en-IN" sz="1200" dirty="0" smtClean="0"/>
              <a:t>3. </a:t>
            </a:r>
            <a:r>
              <a:rPr lang="en-IN" sz="1200" b="1" dirty="0" smtClean="0"/>
              <a:t>BloodPressure</a:t>
            </a:r>
            <a:r>
              <a:rPr lang="en-IN" sz="1200" dirty="0"/>
              <a:t>: Diastolic blood pressure (mm Hg)</a:t>
            </a:r>
            <a:br>
              <a:rPr lang="en-IN" sz="1200" dirty="0"/>
            </a:br>
            <a:r>
              <a:rPr lang="en-IN" sz="1200" dirty="0" smtClean="0"/>
              <a:t>4. </a:t>
            </a:r>
            <a:r>
              <a:rPr lang="en-IN" sz="1200" b="1" dirty="0" smtClean="0"/>
              <a:t>SkinThickness</a:t>
            </a:r>
            <a:r>
              <a:rPr lang="en-IN" sz="1200" dirty="0"/>
              <a:t>: Triceps skin fold thickness (mm)</a:t>
            </a:r>
            <a:br>
              <a:rPr lang="en-IN" sz="1200" dirty="0"/>
            </a:br>
            <a:r>
              <a:rPr lang="en-IN" sz="1200" dirty="0" smtClean="0"/>
              <a:t>5. </a:t>
            </a:r>
            <a:r>
              <a:rPr lang="en-IN" sz="1200" b="1" dirty="0" smtClean="0"/>
              <a:t>Insulin</a:t>
            </a:r>
            <a:r>
              <a:rPr lang="en-IN" sz="1200" dirty="0"/>
              <a:t>: 2-Hour serum insulin (mu U/ml)</a:t>
            </a:r>
            <a:br>
              <a:rPr lang="en-IN" sz="1200" dirty="0"/>
            </a:br>
            <a:r>
              <a:rPr lang="en-IN" sz="1200" dirty="0" smtClean="0"/>
              <a:t>6. BMI</a:t>
            </a:r>
            <a:r>
              <a:rPr lang="en-IN" sz="1200" dirty="0"/>
              <a:t>: Body mass index (weight in kg/(height in m)^2) </a:t>
            </a:r>
            <a:endParaRPr lang="en-IN" sz="1200" dirty="0" smtClean="0"/>
          </a:p>
          <a:p>
            <a:pPr algn="l">
              <a:spcBef>
                <a:spcPts val="0"/>
              </a:spcBef>
            </a:pPr>
            <a:r>
              <a:rPr lang="en-IN" sz="1200" dirty="0" smtClean="0"/>
              <a:t>7</a:t>
            </a:r>
            <a:r>
              <a:rPr lang="en-IN" sz="1200" b="1" dirty="0" smtClean="0"/>
              <a:t>. DiabetesPedigreeFunction</a:t>
            </a:r>
            <a:r>
              <a:rPr lang="en-IN" sz="1200" dirty="0" smtClean="0"/>
              <a:t>: Diabetes pedigree function</a:t>
            </a:r>
            <a:br>
              <a:rPr lang="en-IN" sz="1200" dirty="0" smtClean="0"/>
            </a:br>
            <a:r>
              <a:rPr lang="en-IN" sz="1200" dirty="0" smtClean="0"/>
              <a:t>8. </a:t>
            </a:r>
            <a:r>
              <a:rPr lang="en-IN" sz="1200" b="1" dirty="0" smtClean="0"/>
              <a:t>Age</a:t>
            </a:r>
            <a:r>
              <a:rPr lang="en-IN" sz="1200" dirty="0" smtClean="0"/>
              <a:t>: Age (years)</a:t>
            </a:r>
            <a:br>
              <a:rPr lang="en-IN" sz="1200" dirty="0" smtClean="0"/>
            </a:br>
            <a:r>
              <a:rPr lang="en-IN" sz="1200" dirty="0" smtClean="0"/>
              <a:t>9. </a:t>
            </a:r>
            <a:r>
              <a:rPr lang="en-IN" sz="1200" b="1" dirty="0" smtClean="0"/>
              <a:t>Outcome</a:t>
            </a:r>
            <a:r>
              <a:rPr lang="en-IN" sz="1200" dirty="0" smtClean="0"/>
              <a:t>: Class variable (0 or 1)"</a:t>
            </a:r>
          </a:p>
          <a:p>
            <a:pPr algn="l"/>
            <a:r>
              <a:rPr lang="en-IN" sz="1400" b="1" u="sng" dirty="0" smtClean="0"/>
              <a:t>CODING PLATFORM:</a:t>
            </a:r>
          </a:p>
          <a:p>
            <a:pPr algn="l">
              <a:spcBef>
                <a:spcPts val="0"/>
              </a:spcBef>
              <a:spcAft>
                <a:spcPts val="1000"/>
              </a:spcAft>
            </a:pPr>
            <a:r>
              <a:rPr lang="en-IN" sz="1200" dirty="0" smtClean="0"/>
              <a:t>-&gt; Google Colab</a:t>
            </a:r>
            <a:endParaRPr lang="en-IN" sz="1200" dirty="0"/>
          </a:p>
          <a:p>
            <a:pPr algn="l">
              <a:spcBef>
                <a:spcPts val="0"/>
              </a:spcBef>
            </a:pPr>
            <a:r>
              <a:rPr lang="en-IN" sz="1400" b="1" u="sng" dirty="0" smtClean="0"/>
              <a:t>APPROACH FOR ANALYSIS:</a:t>
            </a:r>
          </a:p>
          <a:p>
            <a:pPr algn="l">
              <a:spcBef>
                <a:spcPts val="0"/>
              </a:spcBef>
            </a:pPr>
            <a:r>
              <a:rPr lang="en-IN" sz="1200" dirty="0" smtClean="0"/>
              <a:t>-&gt; </a:t>
            </a:r>
            <a:r>
              <a:rPr lang="en-US" sz="1200" dirty="0"/>
              <a:t>This project adopts a collaborative </a:t>
            </a:r>
            <a:r>
              <a:rPr lang="en-US" sz="1200" dirty="0" smtClean="0"/>
              <a:t>approach </a:t>
            </a:r>
            <a:r>
              <a:rPr lang="en-US" sz="1200" dirty="0"/>
              <a:t>combining expertise in data analysis, visualization, </a:t>
            </a:r>
            <a:r>
              <a:rPr lang="en-US" sz="1200" dirty="0" smtClean="0"/>
              <a:t>cleaning and healthcare.</a:t>
            </a:r>
            <a:endParaRPr lang="en-IN" sz="1200" dirty="0" smtClean="0"/>
          </a:p>
          <a:p>
            <a:pPr algn="l">
              <a:spcBef>
                <a:spcPts val="0"/>
              </a:spcBef>
            </a:pPr>
            <a:endParaRPr lang="en-IN" sz="1200" dirty="0"/>
          </a:p>
          <a:p>
            <a:pPr algn="l">
              <a:spcBef>
                <a:spcPts val="0"/>
              </a:spcBef>
            </a:pPr>
            <a:endParaRPr lang="en-IN" sz="1100" dirty="0" smtClean="0"/>
          </a:p>
        </p:txBody>
      </p:sp>
    </p:spTree>
    <p:extLst>
      <p:ext uri="{BB962C8B-B14F-4D97-AF65-F5344CB8AC3E}">
        <p14:creationId xmlns:p14="http://schemas.microsoft.com/office/powerpoint/2010/main" val="305995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9042" y="1536743"/>
            <a:ext cx="7766936" cy="967771"/>
          </a:xfrm>
        </p:spPr>
        <p:txBody>
          <a:bodyPr/>
          <a:lstStyle/>
          <a:p>
            <a:pPr algn="ctr"/>
            <a:r>
              <a:rPr lang="en-IN" dirty="0" smtClean="0"/>
              <a:t>LIBRARIES</a:t>
            </a:r>
            <a:endParaRPr lang="en-IN" dirty="0"/>
          </a:p>
        </p:txBody>
      </p:sp>
      <p:sp>
        <p:nvSpPr>
          <p:cNvPr id="3" name="Subtitle 2"/>
          <p:cNvSpPr>
            <a:spLocks noGrp="1"/>
          </p:cNvSpPr>
          <p:nvPr>
            <p:ph type="subTitle" idx="1"/>
          </p:nvPr>
        </p:nvSpPr>
        <p:spPr>
          <a:xfrm>
            <a:off x="1855422" y="2901795"/>
            <a:ext cx="6714176" cy="2293290"/>
          </a:xfrm>
        </p:spPr>
        <p:txBody>
          <a:bodyPr>
            <a:noAutofit/>
          </a:bodyPr>
          <a:lstStyle/>
          <a:p>
            <a:pPr algn="l"/>
            <a:r>
              <a:rPr lang="en-US" sz="1600" dirty="0" smtClean="0"/>
              <a:t>The following python libraries has been used in the project:</a:t>
            </a:r>
          </a:p>
          <a:p>
            <a:pPr algn="l"/>
            <a:endParaRPr lang="en-US" sz="1600" dirty="0" smtClean="0"/>
          </a:p>
          <a:p>
            <a:pPr algn="l"/>
            <a:r>
              <a:rPr lang="en-US" sz="1600" dirty="0" smtClean="0"/>
              <a:t>-&gt; import </a:t>
            </a:r>
            <a:r>
              <a:rPr lang="en-US" sz="1600" b="1" dirty="0"/>
              <a:t>pandas</a:t>
            </a:r>
            <a:r>
              <a:rPr lang="en-US" sz="1600" dirty="0"/>
              <a:t> as pd                 </a:t>
            </a:r>
            <a:r>
              <a:rPr lang="en-US" sz="1600" dirty="0" smtClean="0"/>
              <a:t>    # </a:t>
            </a:r>
            <a:r>
              <a:rPr lang="en-US" sz="1600" dirty="0"/>
              <a:t>for working with dataframe</a:t>
            </a:r>
          </a:p>
          <a:p>
            <a:pPr algn="l"/>
            <a:r>
              <a:rPr lang="en-US" sz="1600" dirty="0" smtClean="0"/>
              <a:t>-&gt; import </a:t>
            </a:r>
            <a:r>
              <a:rPr lang="en-US" sz="1600" b="1" dirty="0"/>
              <a:t>numpy</a:t>
            </a:r>
            <a:r>
              <a:rPr lang="en-US" sz="1600" dirty="0"/>
              <a:t> as np                  </a:t>
            </a:r>
            <a:r>
              <a:rPr lang="en-US" sz="1600" dirty="0" smtClean="0"/>
              <a:t>   # </a:t>
            </a:r>
            <a:r>
              <a:rPr lang="en-US" sz="1600" dirty="0"/>
              <a:t>for numerical calculations</a:t>
            </a:r>
          </a:p>
          <a:p>
            <a:pPr algn="l"/>
            <a:r>
              <a:rPr lang="en-US" sz="1600" dirty="0" smtClean="0"/>
              <a:t>-&gt; import </a:t>
            </a:r>
            <a:r>
              <a:rPr lang="en-US" sz="1600" b="1" dirty="0"/>
              <a:t>matplotlib.pyplot</a:t>
            </a:r>
            <a:r>
              <a:rPr lang="en-US" sz="1600" dirty="0"/>
              <a:t> as plt     # for creating plots</a:t>
            </a:r>
          </a:p>
          <a:p>
            <a:pPr algn="l"/>
            <a:r>
              <a:rPr lang="en-US" sz="1600" dirty="0" smtClean="0"/>
              <a:t>-&gt; import </a:t>
            </a:r>
            <a:r>
              <a:rPr lang="en-US" sz="1600" b="1" dirty="0"/>
              <a:t>seaborn</a:t>
            </a:r>
            <a:r>
              <a:rPr lang="en-US" sz="1600" dirty="0"/>
              <a:t> as sns               </a:t>
            </a:r>
            <a:r>
              <a:rPr lang="en-US" sz="1600" dirty="0" smtClean="0"/>
              <a:t>    # </a:t>
            </a:r>
            <a:r>
              <a:rPr lang="en-US" sz="1600" dirty="0"/>
              <a:t>for finding outliers and data visualization</a:t>
            </a:r>
          </a:p>
        </p:txBody>
      </p:sp>
    </p:spTree>
    <p:extLst>
      <p:ext uri="{BB962C8B-B14F-4D97-AF65-F5344CB8AC3E}">
        <p14:creationId xmlns:p14="http://schemas.microsoft.com/office/powerpoint/2010/main" val="2139409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9042" y="1036320"/>
            <a:ext cx="7766936" cy="1173554"/>
          </a:xfrm>
        </p:spPr>
        <p:txBody>
          <a:bodyPr/>
          <a:lstStyle/>
          <a:p>
            <a:pPr algn="ctr"/>
            <a:r>
              <a:rPr lang="en-IN" dirty="0" smtClean="0"/>
              <a:t>DATA EXPLORATION</a:t>
            </a:r>
            <a:endParaRPr lang="en-IN" dirty="0"/>
          </a:p>
        </p:txBody>
      </p:sp>
      <p:sp>
        <p:nvSpPr>
          <p:cNvPr id="3" name="Subtitle 2"/>
          <p:cNvSpPr>
            <a:spLocks noGrp="1"/>
          </p:cNvSpPr>
          <p:nvPr>
            <p:ph type="subTitle" idx="1"/>
          </p:nvPr>
        </p:nvSpPr>
        <p:spPr>
          <a:xfrm>
            <a:off x="1855422" y="2596994"/>
            <a:ext cx="6714176" cy="3753005"/>
          </a:xfrm>
        </p:spPr>
        <p:txBody>
          <a:bodyPr>
            <a:normAutofit/>
          </a:bodyPr>
          <a:lstStyle/>
          <a:p>
            <a:pPr algn="l"/>
            <a:r>
              <a:rPr lang="en-US" sz="1600" dirty="0" smtClean="0"/>
              <a:t>-&gt; In this, we explore </a:t>
            </a:r>
            <a:r>
              <a:rPr lang="en-US" sz="1600" dirty="0"/>
              <a:t>the dataset to understand its structure, size, and basic statistics</a:t>
            </a:r>
            <a:r>
              <a:rPr lang="en-US" sz="1600" dirty="0" smtClean="0"/>
              <a:t>.</a:t>
            </a:r>
          </a:p>
          <a:p>
            <a:pPr algn="l"/>
            <a:r>
              <a:rPr lang="en-US" sz="1600" dirty="0" smtClean="0"/>
              <a:t>-&gt; The functions we used to do so are:</a:t>
            </a:r>
          </a:p>
          <a:p>
            <a:pPr algn="l"/>
            <a:r>
              <a:rPr lang="en-US" sz="1600" dirty="0" smtClean="0"/>
              <a:t>1. </a:t>
            </a:r>
            <a:r>
              <a:rPr lang="en-US" sz="1600" dirty="0" err="1" smtClean="0"/>
              <a:t>df.head</a:t>
            </a:r>
            <a:r>
              <a:rPr lang="en-US" sz="1600" dirty="0" smtClean="0"/>
              <a:t>() – to display top 5 record</a:t>
            </a:r>
          </a:p>
          <a:p>
            <a:pPr algn="l"/>
            <a:r>
              <a:rPr lang="en-US" sz="1600" dirty="0" smtClean="0"/>
              <a:t>2. </a:t>
            </a:r>
            <a:r>
              <a:rPr lang="en-US" sz="1600" dirty="0" err="1" smtClean="0"/>
              <a:t>df.shape</a:t>
            </a:r>
            <a:r>
              <a:rPr lang="en-US" sz="1600" dirty="0" smtClean="0"/>
              <a:t> – to display total number of rows and column</a:t>
            </a:r>
          </a:p>
          <a:p>
            <a:pPr algn="l"/>
            <a:r>
              <a:rPr lang="en-US" sz="1600" dirty="0" smtClean="0"/>
              <a:t>3. </a:t>
            </a:r>
            <a:r>
              <a:rPr lang="en-US" sz="1600" dirty="0" err="1" smtClean="0"/>
              <a:t>df.columns</a:t>
            </a:r>
            <a:r>
              <a:rPr lang="en-US" sz="1600" dirty="0" smtClean="0"/>
              <a:t> – to display names of all the columns</a:t>
            </a:r>
          </a:p>
          <a:p>
            <a:pPr algn="l"/>
            <a:r>
              <a:rPr lang="en-US" sz="1600" dirty="0" smtClean="0"/>
              <a:t>4. </a:t>
            </a:r>
            <a:r>
              <a:rPr lang="en-US" sz="1600" dirty="0" err="1" smtClean="0"/>
              <a:t>df.dtypes</a:t>
            </a:r>
            <a:r>
              <a:rPr lang="en-US" sz="1600" dirty="0" smtClean="0"/>
              <a:t> – to display data type of all the columns</a:t>
            </a:r>
          </a:p>
          <a:p>
            <a:pPr algn="l"/>
            <a:r>
              <a:rPr lang="en-US" sz="1600" dirty="0" smtClean="0"/>
              <a:t>5. df.info() – to display the summary of the dataframe</a:t>
            </a:r>
          </a:p>
          <a:p>
            <a:pPr algn="l"/>
            <a:r>
              <a:rPr lang="en-US" sz="1600" dirty="0" smtClean="0"/>
              <a:t>6. </a:t>
            </a:r>
            <a:r>
              <a:rPr lang="en-US" sz="1600" dirty="0" err="1" smtClean="0"/>
              <a:t>df.describe</a:t>
            </a:r>
            <a:r>
              <a:rPr lang="en-US" sz="1600" dirty="0" smtClean="0"/>
              <a:t>() – to describe the data</a:t>
            </a:r>
          </a:p>
          <a:p>
            <a:pPr algn="l"/>
            <a:r>
              <a:rPr lang="en-US" sz="1600" dirty="0" smtClean="0"/>
              <a:t>Where, </a:t>
            </a:r>
            <a:r>
              <a:rPr lang="en-US" sz="1600" dirty="0" err="1" smtClean="0"/>
              <a:t>df</a:t>
            </a:r>
            <a:r>
              <a:rPr lang="en-US" sz="1600" dirty="0" smtClean="0"/>
              <a:t> = data frame/data set</a:t>
            </a:r>
          </a:p>
        </p:txBody>
      </p:sp>
    </p:spTree>
    <p:extLst>
      <p:ext uri="{BB962C8B-B14F-4D97-AF65-F5344CB8AC3E}">
        <p14:creationId xmlns:p14="http://schemas.microsoft.com/office/powerpoint/2010/main" val="358145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2080" y="360754"/>
            <a:ext cx="7766936" cy="1173554"/>
          </a:xfrm>
        </p:spPr>
        <p:txBody>
          <a:bodyPr/>
          <a:lstStyle/>
          <a:p>
            <a:pPr algn="ctr"/>
            <a:r>
              <a:rPr lang="en-IN" dirty="0" smtClean="0"/>
              <a:t>DATA CLEANING</a:t>
            </a:r>
            <a:endParaRPr lang="en-IN" dirty="0"/>
          </a:p>
        </p:txBody>
      </p:sp>
      <p:sp>
        <p:nvSpPr>
          <p:cNvPr id="3" name="Subtitle 2"/>
          <p:cNvSpPr>
            <a:spLocks noGrp="1"/>
          </p:cNvSpPr>
          <p:nvPr>
            <p:ph type="subTitle" idx="1"/>
          </p:nvPr>
        </p:nvSpPr>
        <p:spPr>
          <a:xfrm>
            <a:off x="855788" y="1569794"/>
            <a:ext cx="8859520" cy="4851326"/>
          </a:xfrm>
        </p:spPr>
        <p:txBody>
          <a:bodyPr>
            <a:normAutofit/>
          </a:bodyPr>
          <a:lstStyle/>
          <a:p>
            <a:pPr algn="l"/>
            <a:r>
              <a:rPr lang="en-US" sz="1400" dirty="0" smtClean="0"/>
              <a:t>-&gt; In this, we implement </a:t>
            </a:r>
            <a:r>
              <a:rPr lang="en-US" sz="1400" dirty="0"/>
              <a:t>data cleaning steps to address missing values, outliers, and inconsistencies</a:t>
            </a:r>
            <a:r>
              <a:rPr lang="en-US" sz="1400" dirty="0" smtClean="0"/>
              <a:t>.</a:t>
            </a:r>
          </a:p>
          <a:p>
            <a:pPr algn="l"/>
            <a:r>
              <a:rPr lang="en-US" sz="1400" dirty="0" smtClean="0"/>
              <a:t>-&gt; </a:t>
            </a:r>
            <a:r>
              <a:rPr lang="en-US" sz="1400" dirty="0"/>
              <a:t>In our data we have minimum value 0 in certain columns where it is medically impossible, for example, BloodPressure cannot be zero. We also have outliers such Insulin being as high as 846. In this section, we will resolve null values, standardize data, check for duplicate values, remove anomalies and </a:t>
            </a:r>
            <a:r>
              <a:rPr lang="en-US" sz="1400" dirty="0" smtClean="0"/>
              <a:t>outliers.</a:t>
            </a:r>
          </a:p>
          <a:p>
            <a:pPr algn="l"/>
            <a:r>
              <a:rPr lang="en-US" sz="1400" dirty="0" smtClean="0"/>
              <a:t>-&gt; The functions we used to do so are:</a:t>
            </a:r>
          </a:p>
          <a:p>
            <a:pPr algn="l"/>
            <a:r>
              <a:rPr lang="en-US" sz="1400" dirty="0" smtClean="0"/>
              <a:t>1. </a:t>
            </a:r>
            <a:r>
              <a:rPr lang="en-US" sz="1400" dirty="0" err="1" smtClean="0"/>
              <a:t>df.drop_duplicates</a:t>
            </a:r>
            <a:r>
              <a:rPr lang="en-US" sz="1400" dirty="0" smtClean="0"/>
              <a:t>() – to remove duplicate rows</a:t>
            </a:r>
          </a:p>
          <a:p>
            <a:pPr algn="l"/>
            <a:r>
              <a:rPr lang="en-US" sz="1400" dirty="0" smtClean="0"/>
              <a:t>2. </a:t>
            </a:r>
            <a:r>
              <a:rPr lang="en-US" sz="1400" dirty="0" err="1" smtClean="0"/>
              <a:t>df.isnull</a:t>
            </a:r>
            <a:r>
              <a:rPr lang="en-US" sz="1400" dirty="0" smtClean="0"/>
              <a:t>().sum() – to check for null strings and remove them, if any</a:t>
            </a:r>
            <a:endParaRPr lang="en-US" sz="1400" i="1" dirty="0" smtClean="0"/>
          </a:p>
          <a:p>
            <a:pPr algn="l"/>
            <a:r>
              <a:rPr lang="en-US" sz="1400" dirty="0" smtClean="0"/>
              <a:t>3. </a:t>
            </a:r>
            <a:r>
              <a:rPr lang="en-US" sz="1400" dirty="0" err="1" smtClean="0"/>
              <a:t>df</a:t>
            </a:r>
            <a:r>
              <a:rPr lang="en-US" sz="1400" dirty="0" smtClean="0"/>
              <a:t>[</a:t>
            </a:r>
            <a:r>
              <a:rPr lang="en-US" sz="1400" dirty="0" err="1" smtClean="0"/>
              <a:t>df</a:t>
            </a:r>
            <a:r>
              <a:rPr lang="en-US" sz="1400" dirty="0" smtClean="0"/>
              <a:t>[‘&lt;</a:t>
            </a:r>
            <a:r>
              <a:rPr lang="en-US" sz="1400" dirty="0" err="1" smtClean="0"/>
              <a:t>col_name</a:t>
            </a:r>
            <a:r>
              <a:rPr lang="en-US" sz="1400" dirty="0" smtClean="0"/>
              <a:t>&gt;’]==0].shape[0] or </a:t>
            </a:r>
            <a:r>
              <a:rPr lang="en-US" sz="1400" dirty="0" err="1"/>
              <a:t>df</a:t>
            </a:r>
            <a:r>
              <a:rPr lang="en-US" sz="1400" dirty="0"/>
              <a:t>[‘&lt;</a:t>
            </a:r>
            <a:r>
              <a:rPr lang="en-US" sz="1400" dirty="0" err="1"/>
              <a:t>col_name</a:t>
            </a:r>
            <a:r>
              <a:rPr lang="en-US" sz="1400" dirty="0"/>
              <a:t>&gt;’]</a:t>
            </a:r>
            <a:r>
              <a:rPr lang="en-US" sz="1400" dirty="0" smtClean="0"/>
              <a:t>.replace()– to find and replace the missing values</a:t>
            </a:r>
          </a:p>
          <a:p>
            <a:pPr algn="l"/>
            <a:r>
              <a:rPr lang="en-US" sz="1400" dirty="0" smtClean="0"/>
              <a:t>4. </a:t>
            </a:r>
            <a:r>
              <a:rPr lang="en-US" sz="1400" dirty="0" err="1" smtClean="0"/>
              <a:t>plt.subplot</a:t>
            </a:r>
            <a:r>
              <a:rPr lang="en-US" sz="1400" dirty="0" smtClean="0"/>
              <a:t>() – to create grid of subplots in a single figure</a:t>
            </a:r>
          </a:p>
          <a:p>
            <a:pPr algn="l"/>
            <a:r>
              <a:rPr lang="en-US" sz="1400" dirty="0" smtClean="0"/>
              <a:t>5. </a:t>
            </a:r>
            <a:r>
              <a:rPr lang="en-US" sz="1400" dirty="0" err="1" smtClean="0"/>
              <a:t>sns.boxplot</a:t>
            </a:r>
            <a:r>
              <a:rPr lang="en-US" sz="1400" dirty="0" smtClean="0"/>
              <a:t>() – to identify and plot the outliers</a:t>
            </a:r>
          </a:p>
          <a:p>
            <a:pPr algn="l"/>
            <a:r>
              <a:rPr lang="en-US" sz="1400" dirty="0" smtClean="0"/>
              <a:t>6. </a:t>
            </a:r>
            <a:r>
              <a:rPr lang="en-US" sz="1400" dirty="0" err="1" smtClean="0"/>
              <a:t>remove_outliers</a:t>
            </a:r>
            <a:r>
              <a:rPr lang="en-US" sz="1400" dirty="0" smtClean="0"/>
              <a:t>() – defined a function to remove outliers </a:t>
            </a:r>
          </a:p>
          <a:p>
            <a:pPr algn="l"/>
            <a:r>
              <a:rPr lang="en-US" sz="1400" dirty="0"/>
              <a:t>7</a:t>
            </a:r>
            <a:r>
              <a:rPr lang="en-US" sz="1400" dirty="0" smtClean="0"/>
              <a:t>. </a:t>
            </a:r>
            <a:r>
              <a:rPr lang="en-US" sz="1400" dirty="0" err="1" smtClean="0"/>
              <a:t>df.describe</a:t>
            </a:r>
            <a:r>
              <a:rPr lang="en-US" sz="1400" dirty="0" smtClean="0"/>
              <a:t>() – to describe the data</a:t>
            </a:r>
          </a:p>
          <a:p>
            <a:pPr algn="l"/>
            <a:r>
              <a:rPr lang="en-US" sz="1400" dirty="0" smtClean="0"/>
              <a:t>Where, </a:t>
            </a:r>
            <a:r>
              <a:rPr lang="en-US" sz="1400" dirty="0" err="1" smtClean="0"/>
              <a:t>df</a:t>
            </a:r>
            <a:r>
              <a:rPr lang="en-US" sz="1400" dirty="0" smtClean="0"/>
              <a:t> = data frame/data set</a:t>
            </a:r>
          </a:p>
          <a:p>
            <a:pPr algn="l"/>
            <a:r>
              <a:rPr lang="en-US" sz="1400" dirty="0"/>
              <a:t> </a:t>
            </a:r>
            <a:r>
              <a:rPr lang="en-US" sz="1400" dirty="0" smtClean="0"/>
              <a:t>           sns = seaborn library</a:t>
            </a:r>
          </a:p>
          <a:p>
            <a:pPr algn="l"/>
            <a:r>
              <a:rPr lang="en-US" sz="1400" dirty="0"/>
              <a:t> </a:t>
            </a:r>
            <a:r>
              <a:rPr lang="en-US" sz="1400" dirty="0" smtClean="0"/>
              <a:t>           plt = </a:t>
            </a:r>
            <a:r>
              <a:rPr lang="en-US" sz="1400" dirty="0" err="1" smtClean="0"/>
              <a:t>pyplot</a:t>
            </a:r>
            <a:r>
              <a:rPr lang="en-US" sz="1400" dirty="0" smtClean="0"/>
              <a:t> from </a:t>
            </a:r>
            <a:r>
              <a:rPr lang="en-US" sz="1400" dirty="0" err="1" smtClean="0"/>
              <a:t>matplotlib</a:t>
            </a:r>
            <a:endParaRPr lang="en-US" sz="1400" dirty="0" smtClean="0"/>
          </a:p>
        </p:txBody>
      </p:sp>
    </p:spTree>
    <p:extLst>
      <p:ext uri="{BB962C8B-B14F-4D97-AF65-F5344CB8AC3E}">
        <p14:creationId xmlns:p14="http://schemas.microsoft.com/office/powerpoint/2010/main" val="284614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7332" y="579120"/>
            <a:ext cx="7766936" cy="1173554"/>
          </a:xfrm>
        </p:spPr>
        <p:txBody>
          <a:bodyPr/>
          <a:lstStyle/>
          <a:p>
            <a:pPr algn="ctr"/>
            <a:r>
              <a:rPr lang="en-IN" dirty="0" smtClean="0"/>
              <a:t>DATA VISUALIZATION</a:t>
            </a:r>
            <a:endParaRPr lang="en-IN" dirty="0"/>
          </a:p>
        </p:txBody>
      </p:sp>
      <p:sp>
        <p:nvSpPr>
          <p:cNvPr id="3" name="Subtitle 2"/>
          <p:cNvSpPr>
            <a:spLocks noGrp="1"/>
          </p:cNvSpPr>
          <p:nvPr>
            <p:ph type="subTitle" idx="1"/>
          </p:nvPr>
        </p:nvSpPr>
        <p:spPr>
          <a:xfrm>
            <a:off x="680720" y="1987394"/>
            <a:ext cx="9144000" cy="4454046"/>
          </a:xfrm>
        </p:spPr>
        <p:txBody>
          <a:bodyPr>
            <a:normAutofit/>
          </a:bodyPr>
          <a:lstStyle/>
          <a:p>
            <a:pPr algn="l"/>
            <a:r>
              <a:rPr lang="en-US" sz="1600" dirty="0" smtClean="0"/>
              <a:t>-&gt; In this, </a:t>
            </a:r>
            <a:r>
              <a:rPr lang="en-US" sz="1600" dirty="0"/>
              <a:t>we Create a variety of visualizations to explore relationships between variables</a:t>
            </a:r>
            <a:r>
              <a:rPr lang="en-US" sz="1600" dirty="0" smtClean="0"/>
              <a:t>. Include </a:t>
            </a:r>
            <a:r>
              <a:rPr lang="en-US" sz="1600" dirty="0"/>
              <a:t>histograms, scatter plots, box plots, and other relevant plots to convey distributions and patterns</a:t>
            </a:r>
            <a:r>
              <a:rPr lang="en-US" sz="1600" dirty="0" smtClean="0"/>
              <a:t>.</a:t>
            </a:r>
          </a:p>
          <a:p>
            <a:pPr algn="l"/>
            <a:r>
              <a:rPr lang="en-US" sz="1600" dirty="0" smtClean="0"/>
              <a:t>-&gt; The functions we used to do so are:</a:t>
            </a:r>
          </a:p>
          <a:p>
            <a:pPr algn="l"/>
            <a:r>
              <a:rPr lang="en-US" sz="1600" dirty="0" smtClean="0"/>
              <a:t>1. </a:t>
            </a:r>
            <a:r>
              <a:rPr lang="en-US" sz="1600" dirty="0" err="1" smtClean="0"/>
              <a:t>sns.countplot</a:t>
            </a:r>
            <a:r>
              <a:rPr lang="en-US" sz="1600" dirty="0" smtClean="0"/>
              <a:t>() – to plot the number of patients with and without diabetes</a:t>
            </a:r>
          </a:p>
          <a:p>
            <a:pPr algn="l"/>
            <a:r>
              <a:rPr lang="en-US" sz="1600" dirty="0" smtClean="0"/>
              <a:t>2. </a:t>
            </a:r>
            <a:r>
              <a:rPr lang="en-US" sz="1600" dirty="0" err="1" smtClean="0"/>
              <a:t>df.hist</a:t>
            </a:r>
            <a:r>
              <a:rPr lang="en-US" sz="1600" dirty="0" smtClean="0"/>
              <a:t>() – to see the distribution of variables in the dataset</a:t>
            </a:r>
          </a:p>
          <a:p>
            <a:pPr algn="l"/>
            <a:r>
              <a:rPr lang="en-US" sz="1600" dirty="0" smtClean="0"/>
              <a:t>3. </a:t>
            </a:r>
            <a:r>
              <a:rPr lang="en-US" sz="1600" dirty="0" err="1" smtClean="0"/>
              <a:t>plt.show</a:t>
            </a:r>
            <a:r>
              <a:rPr lang="en-US" sz="1600" dirty="0" smtClean="0"/>
              <a:t>() – to display the plots</a:t>
            </a:r>
          </a:p>
          <a:p>
            <a:pPr algn="l"/>
            <a:r>
              <a:rPr lang="en-US" sz="1600" dirty="0" smtClean="0"/>
              <a:t>4. </a:t>
            </a:r>
            <a:r>
              <a:rPr lang="en-US" sz="1600" dirty="0" err="1" smtClean="0"/>
              <a:t>plt.scatter</a:t>
            </a:r>
            <a:r>
              <a:rPr lang="en-US" sz="1600" dirty="0" smtClean="0"/>
              <a:t>() – to find relationship between variables</a:t>
            </a:r>
          </a:p>
          <a:p>
            <a:pPr algn="l"/>
            <a:r>
              <a:rPr lang="en-US" sz="1600" dirty="0" smtClean="0"/>
              <a:t>5. </a:t>
            </a:r>
            <a:r>
              <a:rPr lang="en-US" sz="1600" dirty="0" err="1" smtClean="0"/>
              <a:t>sns.pairplot</a:t>
            </a:r>
            <a:r>
              <a:rPr lang="en-US" sz="1600" dirty="0" smtClean="0"/>
              <a:t>() – to plot bivariate distribution, i.e., relationship between all the possible combination of variables</a:t>
            </a:r>
          </a:p>
          <a:p>
            <a:pPr algn="l"/>
            <a:r>
              <a:rPr lang="en-US" sz="1600" dirty="0" smtClean="0"/>
              <a:t>6. </a:t>
            </a:r>
            <a:r>
              <a:rPr lang="en-US" sz="1600" dirty="0" err="1" smtClean="0"/>
              <a:t>sns.heatmap</a:t>
            </a:r>
            <a:r>
              <a:rPr lang="en-US" sz="1600" dirty="0" smtClean="0"/>
              <a:t>() – to show the correlation</a:t>
            </a:r>
          </a:p>
          <a:p>
            <a:pPr algn="l"/>
            <a:r>
              <a:rPr lang="en-US" sz="1600" dirty="0" smtClean="0"/>
              <a:t>Where, sns = seaborn library</a:t>
            </a:r>
          </a:p>
          <a:p>
            <a:pPr algn="l"/>
            <a:r>
              <a:rPr lang="en-US" sz="1600" dirty="0"/>
              <a:t> </a:t>
            </a:r>
            <a:r>
              <a:rPr lang="en-US" sz="1600" dirty="0" smtClean="0"/>
              <a:t>           plt = plot from </a:t>
            </a:r>
            <a:r>
              <a:rPr lang="en-US" sz="1600" dirty="0" err="1" smtClean="0"/>
              <a:t>matplotlib</a:t>
            </a:r>
            <a:endParaRPr lang="en-US" sz="1600" dirty="0" smtClean="0"/>
          </a:p>
        </p:txBody>
      </p:sp>
    </p:spTree>
    <p:extLst>
      <p:ext uri="{BB962C8B-B14F-4D97-AF65-F5344CB8AC3E}">
        <p14:creationId xmlns:p14="http://schemas.microsoft.com/office/powerpoint/2010/main" val="31189578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272</TotalTime>
  <Words>1036</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Data Analysis and visualization</vt:lpstr>
      <vt:lpstr>INTRODUCTION</vt:lpstr>
      <vt:lpstr>SCOPE</vt:lpstr>
      <vt:lpstr>OBJECTIVE</vt:lpstr>
      <vt:lpstr> METHODOLOGY</vt:lpstr>
      <vt:lpstr>LIBRARIES</vt:lpstr>
      <vt:lpstr>DATA EXPLORATION</vt:lpstr>
      <vt:lpstr>DATA CLEANING</vt:lpstr>
      <vt:lpstr>DATA VISUALIZATION</vt:lpstr>
      <vt:lpstr>DATA ANALYSIS</vt:lpstr>
      <vt:lpstr>RESULTS FROM ANALYSIS</vt:lpstr>
      <vt:lpstr>PowerPoint Presentation</vt:lpstr>
      <vt:lpstr>PowerPoint Presentation</vt:lpstr>
      <vt:lpstr>PowerPoint Presentation</vt:lpstr>
      <vt:lpstr>PowerPoint Presentation</vt:lpstr>
      <vt:lpstr>CONCLUSIONS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and visualization</dc:title>
  <dc:creator>Bhoomika Singh</dc:creator>
  <cp:lastModifiedBy>Bhoomika Singh</cp:lastModifiedBy>
  <cp:revision>29</cp:revision>
  <dcterms:created xsi:type="dcterms:W3CDTF">2023-11-30T15:53:05Z</dcterms:created>
  <dcterms:modified xsi:type="dcterms:W3CDTF">2023-11-30T20:25:45Z</dcterms:modified>
</cp:coreProperties>
</file>