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sldIdLst>
    <p:sldId id="291" r:id="rId2"/>
    <p:sldId id="281" r:id="rId3"/>
    <p:sldId id="298" r:id="rId4"/>
    <p:sldId id="296" r:id="rId5"/>
    <p:sldId id="297" r:id="rId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deep Singh" initials="HS" lastIdx="2" clrIdx="0">
    <p:extLst>
      <p:ext uri="{19B8F6BF-5375-455C-9EA6-DF929625EA0E}">
        <p15:presenceInfo xmlns:p15="http://schemas.microsoft.com/office/powerpoint/2012/main" userId="7348d9ebb03fff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300" y="18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E309D-5E02-4223-B90F-739050C006B9}" type="doc">
      <dgm:prSet loTypeId="urn:microsoft.com/office/officeart/2005/8/layout/cycle2" loCatId="cycle" qsTypeId="urn:microsoft.com/office/officeart/2005/8/quickstyle/simple2" qsCatId="simple" csTypeId="urn:microsoft.com/office/officeart/2005/8/colors/colorful2" csCatId="colorful" phldr="1"/>
      <dgm:spPr/>
      <dgm:t>
        <a:bodyPr/>
        <a:lstStyle/>
        <a:p>
          <a:endParaRPr lang="en-IN"/>
        </a:p>
      </dgm:t>
    </dgm:pt>
    <dgm:pt modelId="{B0221443-277B-4F7B-BEC4-050ECD3F47E2}">
      <dgm:prSet phldrT="[Text]"/>
      <dgm:spPr/>
      <dgm:t>
        <a:bodyPr/>
        <a:lstStyle/>
        <a:p>
          <a:r>
            <a:rPr lang="en-IN" dirty="0"/>
            <a:t>Resume analysis</a:t>
          </a:r>
        </a:p>
      </dgm:t>
    </dgm:pt>
    <dgm:pt modelId="{69924519-977B-498A-B173-5E56EA6EC96F}" type="parTrans" cxnId="{427F1FB5-FAC3-428D-8606-BB4110019B77}">
      <dgm:prSet/>
      <dgm:spPr/>
      <dgm:t>
        <a:bodyPr/>
        <a:lstStyle/>
        <a:p>
          <a:endParaRPr lang="en-IN"/>
        </a:p>
      </dgm:t>
    </dgm:pt>
    <dgm:pt modelId="{DF5E9C87-E62D-42B0-9D5E-667BFAAF08EF}" type="sibTrans" cxnId="{427F1FB5-FAC3-428D-8606-BB4110019B77}">
      <dgm:prSet/>
      <dgm:spPr/>
      <dgm:t>
        <a:bodyPr/>
        <a:lstStyle/>
        <a:p>
          <a:endParaRPr lang="en-IN"/>
        </a:p>
      </dgm:t>
    </dgm:pt>
    <dgm:pt modelId="{F31E1249-C32A-48D1-BCDA-2479CCD6680D}">
      <dgm:prSet phldrT="[Text]"/>
      <dgm:spPr/>
      <dgm:t>
        <a:bodyPr/>
        <a:lstStyle/>
        <a:p>
          <a:r>
            <a:rPr lang="en-IN" dirty="0"/>
            <a:t>Evaluate job readiness</a:t>
          </a:r>
        </a:p>
      </dgm:t>
    </dgm:pt>
    <dgm:pt modelId="{4759AA5A-F3ED-46F6-BB0E-06D14FFDBC47}" type="parTrans" cxnId="{9D552E42-4762-47AD-99B2-7C811E7255C3}">
      <dgm:prSet/>
      <dgm:spPr/>
      <dgm:t>
        <a:bodyPr/>
        <a:lstStyle/>
        <a:p>
          <a:endParaRPr lang="en-IN"/>
        </a:p>
      </dgm:t>
    </dgm:pt>
    <dgm:pt modelId="{A13B1288-1F8D-4FF5-A4FB-FD93A2D79859}" type="sibTrans" cxnId="{9D552E42-4762-47AD-99B2-7C811E7255C3}">
      <dgm:prSet/>
      <dgm:spPr/>
      <dgm:t>
        <a:bodyPr/>
        <a:lstStyle/>
        <a:p>
          <a:endParaRPr lang="en-IN"/>
        </a:p>
      </dgm:t>
    </dgm:pt>
    <dgm:pt modelId="{CB7F781A-EEEC-443B-BD44-FA5B5FD07E69}">
      <dgm:prSet phldrT="[Text]"/>
      <dgm:spPr/>
      <dgm:t>
        <a:bodyPr/>
        <a:lstStyle/>
        <a:p>
          <a:r>
            <a:rPr lang="en-IN" dirty="0"/>
            <a:t>Tailored learning path</a:t>
          </a:r>
        </a:p>
      </dgm:t>
    </dgm:pt>
    <dgm:pt modelId="{07BAA8CC-6F8E-488F-8AE9-A5C28BA3754D}" type="parTrans" cxnId="{C455EF38-FCEB-4AFD-A501-35859A28ADB2}">
      <dgm:prSet/>
      <dgm:spPr/>
      <dgm:t>
        <a:bodyPr/>
        <a:lstStyle/>
        <a:p>
          <a:endParaRPr lang="en-IN"/>
        </a:p>
      </dgm:t>
    </dgm:pt>
    <dgm:pt modelId="{8AD2BBAE-3191-4099-B634-72DF5701DA62}" type="sibTrans" cxnId="{C455EF38-FCEB-4AFD-A501-35859A28ADB2}">
      <dgm:prSet/>
      <dgm:spPr/>
      <dgm:t>
        <a:bodyPr/>
        <a:lstStyle/>
        <a:p>
          <a:endParaRPr lang="en-IN"/>
        </a:p>
      </dgm:t>
    </dgm:pt>
    <dgm:pt modelId="{0BB4FDCE-C7B7-4264-B443-B4090B7139D5}" type="pres">
      <dgm:prSet presAssocID="{505E309D-5E02-4223-B90F-739050C006B9}" presName="cycle" presStyleCnt="0">
        <dgm:presLayoutVars>
          <dgm:dir/>
          <dgm:resizeHandles val="exact"/>
        </dgm:presLayoutVars>
      </dgm:prSet>
      <dgm:spPr/>
    </dgm:pt>
    <dgm:pt modelId="{4E622A13-2A15-4C79-BCD3-8E5A03D99E1E}" type="pres">
      <dgm:prSet presAssocID="{B0221443-277B-4F7B-BEC4-050ECD3F47E2}" presName="node" presStyleLbl="node1" presStyleIdx="0" presStyleCnt="3">
        <dgm:presLayoutVars>
          <dgm:bulletEnabled val="1"/>
        </dgm:presLayoutVars>
      </dgm:prSet>
      <dgm:spPr/>
    </dgm:pt>
    <dgm:pt modelId="{571876C0-11F0-4833-B441-187288399DE3}" type="pres">
      <dgm:prSet presAssocID="{DF5E9C87-E62D-42B0-9D5E-667BFAAF08EF}" presName="sibTrans" presStyleLbl="sibTrans2D1" presStyleIdx="0" presStyleCnt="3"/>
      <dgm:spPr/>
    </dgm:pt>
    <dgm:pt modelId="{BC87218C-2490-4B61-917D-0A4830741B98}" type="pres">
      <dgm:prSet presAssocID="{DF5E9C87-E62D-42B0-9D5E-667BFAAF08EF}" presName="connectorText" presStyleLbl="sibTrans2D1" presStyleIdx="0" presStyleCnt="3"/>
      <dgm:spPr/>
    </dgm:pt>
    <dgm:pt modelId="{BBB230F5-52A8-4D62-A19A-736395E9E43D}" type="pres">
      <dgm:prSet presAssocID="{F31E1249-C32A-48D1-BCDA-2479CCD6680D}" presName="node" presStyleLbl="node1" presStyleIdx="1" presStyleCnt="3">
        <dgm:presLayoutVars>
          <dgm:bulletEnabled val="1"/>
        </dgm:presLayoutVars>
      </dgm:prSet>
      <dgm:spPr/>
    </dgm:pt>
    <dgm:pt modelId="{06F54F51-BAFC-49BA-93F0-35A02D56EAC1}" type="pres">
      <dgm:prSet presAssocID="{A13B1288-1F8D-4FF5-A4FB-FD93A2D79859}" presName="sibTrans" presStyleLbl="sibTrans2D1" presStyleIdx="1" presStyleCnt="3"/>
      <dgm:spPr/>
    </dgm:pt>
    <dgm:pt modelId="{4931625B-A6F8-4E84-A5E3-3B6E49FA269A}" type="pres">
      <dgm:prSet presAssocID="{A13B1288-1F8D-4FF5-A4FB-FD93A2D79859}" presName="connectorText" presStyleLbl="sibTrans2D1" presStyleIdx="1" presStyleCnt="3"/>
      <dgm:spPr/>
    </dgm:pt>
    <dgm:pt modelId="{7180F109-56C6-4EE2-886B-6063EE844056}" type="pres">
      <dgm:prSet presAssocID="{CB7F781A-EEEC-443B-BD44-FA5B5FD07E69}" presName="node" presStyleLbl="node1" presStyleIdx="2" presStyleCnt="3">
        <dgm:presLayoutVars>
          <dgm:bulletEnabled val="1"/>
        </dgm:presLayoutVars>
      </dgm:prSet>
      <dgm:spPr/>
    </dgm:pt>
    <dgm:pt modelId="{00AC8E13-1843-4304-97EC-F018290B7B74}" type="pres">
      <dgm:prSet presAssocID="{8AD2BBAE-3191-4099-B634-72DF5701DA62}" presName="sibTrans" presStyleLbl="sibTrans2D1" presStyleIdx="2" presStyleCnt="3"/>
      <dgm:spPr/>
    </dgm:pt>
    <dgm:pt modelId="{8EDB83DC-B32C-4F28-AC76-2A4972C936E9}" type="pres">
      <dgm:prSet presAssocID="{8AD2BBAE-3191-4099-B634-72DF5701DA62}" presName="connectorText" presStyleLbl="sibTrans2D1" presStyleIdx="2" presStyleCnt="3"/>
      <dgm:spPr/>
    </dgm:pt>
  </dgm:ptLst>
  <dgm:cxnLst>
    <dgm:cxn modelId="{68D51726-DA4B-4A4F-8746-E233F60CCFBC}" type="presOf" srcId="{A13B1288-1F8D-4FF5-A4FB-FD93A2D79859}" destId="{4931625B-A6F8-4E84-A5E3-3B6E49FA269A}" srcOrd="1" destOrd="0" presId="urn:microsoft.com/office/officeart/2005/8/layout/cycle2"/>
    <dgm:cxn modelId="{C455EF38-FCEB-4AFD-A501-35859A28ADB2}" srcId="{505E309D-5E02-4223-B90F-739050C006B9}" destId="{CB7F781A-EEEC-443B-BD44-FA5B5FD07E69}" srcOrd="2" destOrd="0" parTransId="{07BAA8CC-6F8E-488F-8AE9-A5C28BA3754D}" sibTransId="{8AD2BBAE-3191-4099-B634-72DF5701DA62}"/>
    <dgm:cxn modelId="{9D552E42-4762-47AD-99B2-7C811E7255C3}" srcId="{505E309D-5E02-4223-B90F-739050C006B9}" destId="{F31E1249-C32A-48D1-BCDA-2479CCD6680D}" srcOrd="1" destOrd="0" parTransId="{4759AA5A-F3ED-46F6-BB0E-06D14FFDBC47}" sibTransId="{A13B1288-1F8D-4FF5-A4FB-FD93A2D79859}"/>
    <dgm:cxn modelId="{EC370657-9C30-4AE0-9FD0-8D63B53AB76C}" type="presOf" srcId="{505E309D-5E02-4223-B90F-739050C006B9}" destId="{0BB4FDCE-C7B7-4264-B443-B4090B7139D5}" srcOrd="0" destOrd="0" presId="urn:microsoft.com/office/officeart/2005/8/layout/cycle2"/>
    <dgm:cxn modelId="{1C361682-A8B7-4FD9-963E-5DCBBBAED0D7}" type="presOf" srcId="{8AD2BBAE-3191-4099-B634-72DF5701DA62}" destId="{8EDB83DC-B32C-4F28-AC76-2A4972C936E9}" srcOrd="1" destOrd="0" presId="urn:microsoft.com/office/officeart/2005/8/layout/cycle2"/>
    <dgm:cxn modelId="{AA28359F-515C-4738-A056-960D39779E10}" type="presOf" srcId="{CB7F781A-EEEC-443B-BD44-FA5B5FD07E69}" destId="{7180F109-56C6-4EE2-886B-6063EE844056}" srcOrd="0" destOrd="0" presId="urn:microsoft.com/office/officeart/2005/8/layout/cycle2"/>
    <dgm:cxn modelId="{7A0714A6-D60D-4734-AF1B-FC4B5344891A}" type="presOf" srcId="{8AD2BBAE-3191-4099-B634-72DF5701DA62}" destId="{00AC8E13-1843-4304-97EC-F018290B7B74}" srcOrd="0" destOrd="0" presId="urn:microsoft.com/office/officeart/2005/8/layout/cycle2"/>
    <dgm:cxn modelId="{427F1FB5-FAC3-428D-8606-BB4110019B77}" srcId="{505E309D-5E02-4223-B90F-739050C006B9}" destId="{B0221443-277B-4F7B-BEC4-050ECD3F47E2}" srcOrd="0" destOrd="0" parTransId="{69924519-977B-498A-B173-5E56EA6EC96F}" sibTransId="{DF5E9C87-E62D-42B0-9D5E-667BFAAF08EF}"/>
    <dgm:cxn modelId="{A9E10DD7-F880-49E1-98EC-EE7A0E1BF606}" type="presOf" srcId="{DF5E9C87-E62D-42B0-9D5E-667BFAAF08EF}" destId="{571876C0-11F0-4833-B441-187288399DE3}" srcOrd="0" destOrd="0" presId="urn:microsoft.com/office/officeart/2005/8/layout/cycle2"/>
    <dgm:cxn modelId="{E68956E3-CD43-46DE-8480-DB575E42B65D}" type="presOf" srcId="{A13B1288-1F8D-4FF5-A4FB-FD93A2D79859}" destId="{06F54F51-BAFC-49BA-93F0-35A02D56EAC1}" srcOrd="0" destOrd="0" presId="urn:microsoft.com/office/officeart/2005/8/layout/cycle2"/>
    <dgm:cxn modelId="{E5644AE8-766D-4FF5-8D29-2B2ABD290A5B}" type="presOf" srcId="{B0221443-277B-4F7B-BEC4-050ECD3F47E2}" destId="{4E622A13-2A15-4C79-BCD3-8E5A03D99E1E}" srcOrd="0" destOrd="0" presId="urn:microsoft.com/office/officeart/2005/8/layout/cycle2"/>
    <dgm:cxn modelId="{035D29EF-A04E-40E0-B684-8123D43A5427}" type="presOf" srcId="{DF5E9C87-E62D-42B0-9D5E-667BFAAF08EF}" destId="{BC87218C-2490-4B61-917D-0A4830741B98}" srcOrd="1" destOrd="0" presId="urn:microsoft.com/office/officeart/2005/8/layout/cycle2"/>
    <dgm:cxn modelId="{6499DAF1-F6DD-4F9E-A191-C123A7078E9E}" type="presOf" srcId="{F31E1249-C32A-48D1-BCDA-2479CCD6680D}" destId="{BBB230F5-52A8-4D62-A19A-736395E9E43D}" srcOrd="0" destOrd="0" presId="urn:microsoft.com/office/officeart/2005/8/layout/cycle2"/>
    <dgm:cxn modelId="{2BC48544-7F72-46DC-8FF4-8B6A7ADAC020}" type="presParOf" srcId="{0BB4FDCE-C7B7-4264-B443-B4090B7139D5}" destId="{4E622A13-2A15-4C79-BCD3-8E5A03D99E1E}" srcOrd="0" destOrd="0" presId="urn:microsoft.com/office/officeart/2005/8/layout/cycle2"/>
    <dgm:cxn modelId="{14AD12F2-A057-4D09-8595-F5CFBA76398C}" type="presParOf" srcId="{0BB4FDCE-C7B7-4264-B443-B4090B7139D5}" destId="{571876C0-11F0-4833-B441-187288399DE3}" srcOrd="1" destOrd="0" presId="urn:microsoft.com/office/officeart/2005/8/layout/cycle2"/>
    <dgm:cxn modelId="{47D8FB2F-CD88-42C3-8EEE-CF8AD2017C85}" type="presParOf" srcId="{571876C0-11F0-4833-B441-187288399DE3}" destId="{BC87218C-2490-4B61-917D-0A4830741B98}" srcOrd="0" destOrd="0" presId="urn:microsoft.com/office/officeart/2005/8/layout/cycle2"/>
    <dgm:cxn modelId="{E31CB9D0-9254-4406-90EA-6961DB52593C}" type="presParOf" srcId="{0BB4FDCE-C7B7-4264-B443-B4090B7139D5}" destId="{BBB230F5-52A8-4D62-A19A-736395E9E43D}" srcOrd="2" destOrd="0" presId="urn:microsoft.com/office/officeart/2005/8/layout/cycle2"/>
    <dgm:cxn modelId="{42C69A11-4259-495E-A48F-18DE9C8F9144}" type="presParOf" srcId="{0BB4FDCE-C7B7-4264-B443-B4090B7139D5}" destId="{06F54F51-BAFC-49BA-93F0-35A02D56EAC1}" srcOrd="3" destOrd="0" presId="urn:microsoft.com/office/officeart/2005/8/layout/cycle2"/>
    <dgm:cxn modelId="{A649B3F7-5374-42D9-9A92-56504F5AF1DE}" type="presParOf" srcId="{06F54F51-BAFC-49BA-93F0-35A02D56EAC1}" destId="{4931625B-A6F8-4E84-A5E3-3B6E49FA269A}" srcOrd="0" destOrd="0" presId="urn:microsoft.com/office/officeart/2005/8/layout/cycle2"/>
    <dgm:cxn modelId="{EB3FDE33-B819-42A1-B868-83281A591D6F}" type="presParOf" srcId="{0BB4FDCE-C7B7-4264-B443-B4090B7139D5}" destId="{7180F109-56C6-4EE2-886B-6063EE844056}" srcOrd="4" destOrd="0" presId="urn:microsoft.com/office/officeart/2005/8/layout/cycle2"/>
    <dgm:cxn modelId="{66A87A34-3394-40E4-812F-0BD6D76E7D63}" type="presParOf" srcId="{0BB4FDCE-C7B7-4264-B443-B4090B7139D5}" destId="{00AC8E13-1843-4304-97EC-F018290B7B74}" srcOrd="5" destOrd="0" presId="urn:microsoft.com/office/officeart/2005/8/layout/cycle2"/>
    <dgm:cxn modelId="{C99E43F4-CBDC-40D5-A917-5732AF2A108C}" type="presParOf" srcId="{00AC8E13-1843-4304-97EC-F018290B7B74}" destId="{8EDB83DC-B32C-4F28-AC76-2A4972C936E9}"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8D8D86-4353-4575-A2EC-64868161DE1F}"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pa-IN"/>
        </a:p>
      </dgm:t>
    </dgm:pt>
    <dgm:pt modelId="{2648E04C-2243-428F-BA6B-5654D38607A1}" type="pres">
      <dgm:prSet presAssocID="{298D8D86-4353-4575-A2EC-64868161DE1F}" presName="rootnode" presStyleCnt="0">
        <dgm:presLayoutVars>
          <dgm:chMax/>
          <dgm:chPref/>
          <dgm:dir/>
          <dgm:animLvl val="lvl"/>
        </dgm:presLayoutVars>
      </dgm:prSet>
      <dgm:spPr/>
    </dgm:pt>
  </dgm:ptLst>
  <dgm:cxnLst>
    <dgm:cxn modelId="{7A494313-6E40-4796-A7E2-7F7CCC5DE043}" type="presOf" srcId="{298D8D86-4353-4575-A2EC-64868161DE1F}" destId="{2648E04C-2243-428F-BA6B-5654D38607A1}" srcOrd="0" destOrd="0" presId="urn:microsoft.com/office/officeart/2005/8/layout/StepDown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22A13-2A15-4C79-BCD3-8E5A03D99E1E}">
      <dsp:nvSpPr>
        <dsp:cNvPr id="0" name=""/>
        <dsp:cNvSpPr/>
      </dsp:nvSpPr>
      <dsp:spPr>
        <a:xfrm>
          <a:off x="1814603" y="111"/>
          <a:ext cx="1454661" cy="145466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Resume analysis</a:t>
          </a:r>
        </a:p>
      </dsp:txBody>
      <dsp:txXfrm>
        <a:off x="2027633" y="213141"/>
        <a:ext cx="1028601" cy="1028601"/>
      </dsp:txXfrm>
    </dsp:sp>
    <dsp:sp modelId="{571876C0-11F0-4833-B441-187288399DE3}">
      <dsp:nvSpPr>
        <dsp:cNvPr id="0" name=""/>
        <dsp:cNvSpPr/>
      </dsp:nvSpPr>
      <dsp:spPr>
        <a:xfrm rot="3600000">
          <a:off x="2889065" y="1420510"/>
          <a:ext cx="389472" cy="490948"/>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918276" y="1468106"/>
        <a:ext cx="272630" cy="294568"/>
      </dsp:txXfrm>
    </dsp:sp>
    <dsp:sp modelId="{BBB230F5-52A8-4D62-A19A-736395E9E43D}">
      <dsp:nvSpPr>
        <dsp:cNvPr id="0" name=""/>
        <dsp:cNvSpPr/>
      </dsp:nvSpPr>
      <dsp:spPr>
        <a:xfrm>
          <a:off x="2909361" y="1896287"/>
          <a:ext cx="1454661" cy="1454661"/>
        </a:xfrm>
        <a:prstGeom prst="ellips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Evaluate job readiness</a:t>
          </a:r>
        </a:p>
      </dsp:txBody>
      <dsp:txXfrm>
        <a:off x="3122391" y="2109317"/>
        <a:ext cx="1028601" cy="1028601"/>
      </dsp:txXfrm>
    </dsp:sp>
    <dsp:sp modelId="{06F54F51-BAFC-49BA-93F0-35A02D56EAC1}">
      <dsp:nvSpPr>
        <dsp:cNvPr id="0" name=""/>
        <dsp:cNvSpPr/>
      </dsp:nvSpPr>
      <dsp:spPr>
        <a:xfrm rot="10800000">
          <a:off x="2358221" y="2378144"/>
          <a:ext cx="389472" cy="490948"/>
        </a:xfrm>
        <a:prstGeom prst="rightArrow">
          <a:avLst>
            <a:gd name="adj1" fmla="val 60000"/>
            <a:gd name="adj2" fmla="val 5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2475063" y="2476334"/>
        <a:ext cx="272630" cy="294568"/>
      </dsp:txXfrm>
    </dsp:sp>
    <dsp:sp modelId="{7180F109-56C6-4EE2-886B-6063EE844056}">
      <dsp:nvSpPr>
        <dsp:cNvPr id="0" name=""/>
        <dsp:cNvSpPr/>
      </dsp:nvSpPr>
      <dsp:spPr>
        <a:xfrm>
          <a:off x="719845" y="1896287"/>
          <a:ext cx="1454661" cy="1454661"/>
        </a:xfrm>
        <a:prstGeom prst="ellips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Tailored learning path</a:t>
          </a:r>
        </a:p>
      </dsp:txBody>
      <dsp:txXfrm>
        <a:off x="932875" y="2109317"/>
        <a:ext cx="1028601" cy="1028601"/>
      </dsp:txXfrm>
    </dsp:sp>
    <dsp:sp modelId="{00AC8E13-1843-4304-97EC-F018290B7B74}">
      <dsp:nvSpPr>
        <dsp:cNvPr id="0" name=""/>
        <dsp:cNvSpPr/>
      </dsp:nvSpPr>
      <dsp:spPr>
        <a:xfrm rot="18000000">
          <a:off x="1794307" y="1439602"/>
          <a:ext cx="389472" cy="490948"/>
        </a:xfrm>
        <a:prstGeom prst="rightArrow">
          <a:avLst>
            <a:gd name="adj1" fmla="val 60000"/>
            <a:gd name="adj2" fmla="val 5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823518" y="1588386"/>
        <a:ext cx="272630" cy="294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13-Sep-24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09695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13-Sep-24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13-Sep-24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13-Sep-24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13-Sep-24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13-Sep-24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13-Sep-24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13-Sep-24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13-Sep-24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13-Sep-24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13-Sep-24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13-Sep-24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13-Sep-24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0" Type="http://schemas.openxmlformats.org/officeDocument/2006/relationships/diagramData" Target="../diagrams/data2.xml"/><Relationship Id="rId4" Type="http://schemas.openxmlformats.org/officeDocument/2006/relationships/diagramData" Target="../diagrams/data1.xml"/><Relationship Id="rId9" Type="http://schemas.openxmlformats.org/officeDocument/2006/relationships/image" Target="../media/image3.png"/><Relationship Id="rId14" Type="http://schemas.microsoft.com/office/2007/relationships/diagramDrawing" Target="../diagrams/drawing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ncs.gov.in/" TargetMode="External"/><Relationship Id="rId3" Type="http://schemas.openxmlformats.org/officeDocument/2006/relationships/hyperlink" Target="https://www.ilo.org/" TargetMode="External"/><Relationship Id="rId7" Type="http://schemas.openxmlformats.org/officeDocument/2006/relationships/hyperlink" Target="https://www.coursera.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internshala.com/" TargetMode="External"/><Relationship Id="rId5" Type="http://schemas.openxmlformats.org/officeDocument/2006/relationships/hyperlink" Target="https://www.linkedin.com/" TargetMode="External"/><Relationship Id="rId4" Type="http://schemas.openxmlformats.org/officeDocument/2006/relationships/hyperlink" Target="https://www.indeed.jobs/"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371448" y="1230451"/>
            <a:ext cx="8534400" cy="477673"/>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NAYI DISHA</a:t>
            </a:r>
          </a:p>
        </p:txBody>
      </p:sp>
      <p:sp>
        <p:nvSpPr>
          <p:cNvPr id="8" name="Title 7"/>
          <p:cNvSpPr>
            <a:spLocks noGrp="1"/>
          </p:cNvSpPr>
          <p:nvPr>
            <p:ph type="ctrTitle"/>
          </p:nvPr>
        </p:nvSpPr>
        <p:spPr>
          <a:xfrm>
            <a:off x="141514" y="370443"/>
            <a:ext cx="10363200" cy="773645"/>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58661" y="1692694"/>
            <a:ext cx="4716773" cy="4655057"/>
          </a:xfrm>
          <a:prstGeom prst="rect">
            <a:avLst/>
          </a:prstGeom>
          <a:noFill/>
        </p:spPr>
        <p:txBody>
          <a:bodyPr wrap="square" rtlCol="0">
            <a:spAutoFit/>
          </a:bodyPr>
          <a:lstStyle/>
          <a:p>
            <a:endParaRPr lang="en-US" sz="1400" dirty="0"/>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Problem Statement ID: </a:t>
            </a:r>
            <a:r>
              <a:rPr lang="en-IN" dirty="0"/>
              <a:t>1632</a:t>
            </a:r>
            <a:endParaRPr lang="en-US"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Problem Statement Title: </a:t>
            </a:r>
            <a:r>
              <a:rPr lang="en-IN" dirty="0"/>
              <a:t>An interactive job and internship platform for Technical Education Department, Govt. of Rajasthan.</a:t>
            </a:r>
            <a:endParaRPr lang="en-US"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Theme: </a:t>
            </a:r>
            <a:r>
              <a:rPr lang="en-US" b="0" i="0" dirty="0">
                <a:solidFill>
                  <a:srgbClr val="212529"/>
                </a:solidFill>
                <a:effectLst/>
                <a:latin typeface="montserratregular"/>
              </a:rPr>
              <a:t>Smart Education</a:t>
            </a:r>
            <a:endParaRPr lang="en-US"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PS Category: </a:t>
            </a:r>
            <a:r>
              <a:rPr lang="en-US"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Team Name: </a:t>
            </a:r>
            <a:r>
              <a:rPr lang="en-US" dirty="0">
                <a:latin typeface="Arial" panose="020B0604020202020204" pitchFamily="34" charset="0"/>
                <a:cs typeface="Arial" panose="020B0604020202020204" pitchFamily="34" charset="0"/>
              </a:rPr>
              <a:t>NAYI DISHA</a:t>
            </a:r>
            <a:endParaRPr lang="en-IN"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Title 3">
            <a:extLst>
              <a:ext uri="{FF2B5EF4-FFF2-40B4-BE49-F238E27FC236}">
                <a16:creationId xmlns:a16="http://schemas.microsoft.com/office/drawing/2014/main" id="{46D107B1-7040-4585-83A0-1D23DB5FFDB5}"/>
              </a:ext>
            </a:extLst>
          </p:cNvPr>
          <p:cNvSpPr>
            <a:spLocks noGrp="1"/>
          </p:cNvSpPr>
          <p:nvPr>
            <p:ph type="title"/>
          </p:nvPr>
        </p:nvSpPr>
        <p:spPr>
          <a:xfrm>
            <a:off x="2377343" y="445977"/>
            <a:ext cx="6497417" cy="807334"/>
          </a:xfrm>
        </p:spPr>
        <p:txBody>
          <a:bodyPr/>
          <a:lstStyle/>
          <a:p>
            <a:r>
              <a:rPr lang="en-IN" b="1" dirty="0"/>
              <a:t>Career Guidance through AI Matchmaking</a:t>
            </a:r>
          </a:p>
        </p:txBody>
      </p:sp>
      <p:graphicFrame>
        <p:nvGraphicFramePr>
          <p:cNvPr id="8" name="Diagram 7">
            <a:extLst>
              <a:ext uri="{FF2B5EF4-FFF2-40B4-BE49-F238E27FC236}">
                <a16:creationId xmlns:a16="http://schemas.microsoft.com/office/drawing/2014/main" id="{E9028457-E868-45F1-0C0F-C949DC0251A8}"/>
              </a:ext>
            </a:extLst>
          </p:cNvPr>
          <p:cNvGraphicFramePr/>
          <p:nvPr>
            <p:extLst>
              <p:ext uri="{D42A27DB-BD31-4B8C-83A1-F6EECF244321}">
                <p14:modId xmlns:p14="http://schemas.microsoft.com/office/powerpoint/2010/main" val="2917932827"/>
              </p:ext>
            </p:extLst>
          </p:nvPr>
        </p:nvGraphicFramePr>
        <p:xfrm>
          <a:off x="7261976" y="2117076"/>
          <a:ext cx="5083869" cy="335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65AA1EF6-7979-BC60-8BCC-14065AAF05FB}"/>
              </a:ext>
            </a:extLst>
          </p:cNvPr>
          <p:cNvPicPr>
            <a:picLocks noChangeAspect="1"/>
          </p:cNvPicPr>
          <p:nvPr/>
        </p:nvPicPr>
        <p:blipFill>
          <a:blip r:embed="rId9"/>
          <a:stretch>
            <a:fillRect/>
          </a:stretch>
        </p:blipFill>
        <p:spPr>
          <a:xfrm>
            <a:off x="329773" y="1990734"/>
            <a:ext cx="6746240" cy="3794760"/>
          </a:xfrm>
          <a:prstGeom prst="rect">
            <a:avLst/>
          </a:prstGeom>
        </p:spPr>
      </p:pic>
      <p:graphicFrame>
        <p:nvGraphicFramePr>
          <p:cNvPr id="12" name="Diagram 11">
            <a:extLst>
              <a:ext uri="{FF2B5EF4-FFF2-40B4-BE49-F238E27FC236}">
                <a16:creationId xmlns:a16="http://schemas.microsoft.com/office/drawing/2014/main" id="{7FC3E9A2-D205-6900-C733-E9F0D179B432}"/>
              </a:ext>
            </a:extLst>
          </p:cNvPr>
          <p:cNvGraphicFramePr/>
          <p:nvPr>
            <p:extLst>
              <p:ext uri="{D42A27DB-BD31-4B8C-83A1-F6EECF244321}">
                <p14:modId xmlns:p14="http://schemas.microsoft.com/office/powerpoint/2010/main" val="1807388523"/>
              </p:ext>
            </p:extLst>
          </p:nvPr>
        </p:nvGraphicFramePr>
        <p:xfrm>
          <a:off x="1478869" y="1995258"/>
          <a:ext cx="5597144" cy="378571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3" name="Subtitle 3">
            <a:extLst>
              <a:ext uri="{FF2B5EF4-FFF2-40B4-BE49-F238E27FC236}">
                <a16:creationId xmlns:a16="http://schemas.microsoft.com/office/drawing/2014/main" id="{D833339F-3D7D-A88B-E928-EDF2C932A388}"/>
              </a:ext>
            </a:extLst>
          </p:cNvPr>
          <p:cNvSpPr txBox="1">
            <a:spLocks/>
          </p:cNvSpPr>
          <p:nvPr/>
        </p:nvSpPr>
        <p:spPr bwMode="auto">
          <a:xfrm>
            <a:off x="329773" y="230716"/>
            <a:ext cx="1228752" cy="764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NAYI DISHA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226903" y="123233"/>
            <a:ext cx="10972800" cy="1143000"/>
          </a:xfrm>
        </p:spPr>
        <p:txBody>
          <a:bodyPr/>
          <a:lstStyle/>
          <a:p>
            <a:pPr eaLnBrk="1" hangingPunct="1"/>
            <a:r>
              <a:rPr lang="en-IN" b="1" dirty="0">
                <a:latin typeface="Times New Roman" panose="02020603050405020304" pitchFamily="18" charset="0"/>
                <a:ea typeface="ＭＳ Ｐゴシック" pitchFamily="1" charset="-128"/>
                <a:cs typeface="Times New Roman" panose="02020603050405020304" pitchFamily="18" charset="0"/>
              </a:rPr>
              <a:t>Technical Approach</a:t>
            </a:r>
            <a:endParaRPr lang="en-US"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5" name="Subtitle 3">
            <a:extLst>
              <a:ext uri="{FF2B5EF4-FFF2-40B4-BE49-F238E27FC236}">
                <a16:creationId xmlns:a16="http://schemas.microsoft.com/office/drawing/2014/main" id="{3C68A700-7665-3EE0-E391-E6DB655EF0E8}"/>
              </a:ext>
            </a:extLst>
          </p:cNvPr>
          <p:cNvSpPr txBox="1">
            <a:spLocks/>
          </p:cNvSpPr>
          <p:nvPr/>
        </p:nvSpPr>
        <p:spPr bwMode="auto">
          <a:xfrm>
            <a:off x="329773" y="230716"/>
            <a:ext cx="1228752" cy="764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NAYI DISHA</a:t>
            </a:r>
          </a:p>
        </p:txBody>
      </p:sp>
      <p:sp>
        <p:nvSpPr>
          <p:cNvPr id="4" name="AutoShape 6" descr="A flowchart diagram illustrating the technical approach for an AI-based matchmaking application connecting graduates and companies. The flowchart should include the following components: 1. **Frontend**: React.js for the user interface, interacting with the API. 2. **Backend**: FastAPI as the Python framework, using Uvicorn as the ASGI interface, and Starlette for CORS middleware. 3. **Database**: PostgreSQL database with asyncpg connection to handle algorithms for fetching top users based on their performance and recommending job listings or courses. 4. **Algorithm**: AI-based matchmaking algorithm fetching user performance reports and recommending jobs and courses based on skills and grades. Include arrows to show data flow from companies creating job listings to graduates receiving recommendations.">
            <a:extLst>
              <a:ext uri="{FF2B5EF4-FFF2-40B4-BE49-F238E27FC236}">
                <a16:creationId xmlns:a16="http://schemas.microsoft.com/office/drawing/2014/main" id="{AA41E102-8852-BC8F-D4F2-F9B245C607DF}"/>
              </a:ext>
            </a:extLst>
          </p:cNvPr>
          <p:cNvSpPr>
            <a:spLocks noChangeAspect="1" noChangeArrowheads="1"/>
          </p:cNvSpPr>
          <p:nvPr/>
        </p:nvSpPr>
        <p:spPr bwMode="auto">
          <a:xfrm>
            <a:off x="7327618" y="4584690"/>
            <a:ext cx="162169" cy="1621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a:extLst>
              <a:ext uri="{FF2B5EF4-FFF2-40B4-BE49-F238E27FC236}">
                <a16:creationId xmlns:a16="http://schemas.microsoft.com/office/drawing/2014/main" id="{01F67F78-9575-28D8-1226-F421D50D6D6F}"/>
              </a:ext>
            </a:extLst>
          </p:cNvPr>
          <p:cNvSpPr/>
          <p:nvPr/>
        </p:nvSpPr>
        <p:spPr>
          <a:xfrm>
            <a:off x="140703" y="1168843"/>
            <a:ext cx="6652844" cy="4448989"/>
          </a:xfrm>
          <a:prstGeom prst="rect">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3C8B49E-CB14-EADA-617C-B4207B6A8D4B}"/>
              </a:ext>
            </a:extLst>
          </p:cNvPr>
          <p:cNvSpPr/>
          <p:nvPr/>
        </p:nvSpPr>
        <p:spPr>
          <a:xfrm>
            <a:off x="6935305" y="1168843"/>
            <a:ext cx="5095667" cy="4448989"/>
          </a:xfrm>
          <a:prstGeom prst="rect">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1" name="Picture 8">
            <a:extLst>
              <a:ext uri="{FF2B5EF4-FFF2-40B4-BE49-F238E27FC236}">
                <a16:creationId xmlns:a16="http://schemas.microsoft.com/office/drawing/2014/main" id="{76EA5B8C-E8A5-43F9-3329-221386C96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488" y="1307510"/>
            <a:ext cx="3408112" cy="371449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D62EC6-7578-1D3C-20E4-2DA036F7F17D}"/>
              </a:ext>
            </a:extLst>
          </p:cNvPr>
          <p:cNvSpPr txBox="1"/>
          <p:nvPr/>
        </p:nvSpPr>
        <p:spPr>
          <a:xfrm>
            <a:off x="447199" y="1286872"/>
            <a:ext cx="2848183" cy="1077218"/>
          </a:xfrm>
          <a:prstGeom prst="rect">
            <a:avLst/>
          </a:prstGeom>
          <a:noFill/>
        </p:spPr>
        <p:txBody>
          <a:bodyPr wrap="square" rtlCol="0">
            <a:spAutoFit/>
          </a:bodyPr>
          <a:lstStyle/>
          <a:p>
            <a:r>
              <a:rPr lang="en-US" sz="3200" dirty="0">
                <a:latin typeface="Berlin Sans FB" panose="020E0602020502020306" pitchFamily="34" charset="0"/>
              </a:rPr>
              <a:t>Full stack Application</a:t>
            </a:r>
            <a:endParaRPr lang="en-IN" sz="3200" dirty="0">
              <a:latin typeface="Berlin Sans FB" panose="020E0602020502020306" pitchFamily="34" charset="0"/>
            </a:endParaRPr>
          </a:p>
        </p:txBody>
      </p:sp>
      <p:sp>
        <p:nvSpPr>
          <p:cNvPr id="2" name="TextBox 1">
            <a:extLst>
              <a:ext uri="{FF2B5EF4-FFF2-40B4-BE49-F238E27FC236}">
                <a16:creationId xmlns:a16="http://schemas.microsoft.com/office/drawing/2014/main" id="{0ABD8E87-D1D1-49D8-B82C-DBB76EC30837}"/>
              </a:ext>
            </a:extLst>
          </p:cNvPr>
          <p:cNvSpPr txBox="1"/>
          <p:nvPr/>
        </p:nvSpPr>
        <p:spPr>
          <a:xfrm>
            <a:off x="474728" y="2425498"/>
            <a:ext cx="2975968" cy="3247043"/>
          </a:xfrm>
          <a:prstGeom prst="rect">
            <a:avLst/>
          </a:prstGeom>
          <a:noFill/>
        </p:spPr>
        <p:txBody>
          <a:bodyPr wrap="square" rtlCol="0">
            <a:spAutoFit/>
          </a:bodyPr>
          <a:lstStyle/>
          <a:p>
            <a:pPr marL="285750" indent="-285750">
              <a:buFontTx/>
              <a:buChar char="-"/>
            </a:pPr>
            <a:r>
              <a:rPr lang="en-US" sz="1900" dirty="0" err="1">
                <a:latin typeface="Century" panose="02040604050505020304" pitchFamily="18" charset="0"/>
              </a:rPr>
              <a:t>Reactjs</a:t>
            </a:r>
            <a:r>
              <a:rPr lang="en-US" sz="1900" dirty="0">
                <a:latin typeface="Century" panose="02040604050505020304" pitchFamily="18" charset="0"/>
              </a:rPr>
              <a:t> Frontend (</a:t>
            </a:r>
            <a:r>
              <a:rPr lang="en-US" sz="1900" u="sng" dirty="0" err="1">
                <a:latin typeface="Century" panose="02040604050505020304" pitchFamily="18" charset="0"/>
              </a:rPr>
              <a:t>Javascript</a:t>
            </a:r>
            <a:r>
              <a:rPr lang="en-US" sz="1900" dirty="0">
                <a:latin typeface="Century" panose="02040604050505020304" pitchFamily="18" charset="0"/>
              </a:rPr>
              <a:t>)</a:t>
            </a:r>
          </a:p>
          <a:p>
            <a:pPr marL="285750" indent="-285750">
              <a:buFontTx/>
              <a:buChar char="-"/>
            </a:pPr>
            <a:r>
              <a:rPr lang="en-US" sz="1900" dirty="0" err="1">
                <a:latin typeface="Century" panose="02040604050505020304" pitchFamily="18" charset="0"/>
              </a:rPr>
              <a:t>FastApi</a:t>
            </a:r>
            <a:r>
              <a:rPr lang="en-US" sz="1900" dirty="0">
                <a:latin typeface="Century" panose="02040604050505020304" pitchFamily="18" charset="0"/>
              </a:rPr>
              <a:t> Backend</a:t>
            </a:r>
            <a:br>
              <a:rPr lang="en-US" sz="1900" dirty="0">
                <a:latin typeface="Century" panose="02040604050505020304" pitchFamily="18" charset="0"/>
              </a:rPr>
            </a:br>
            <a:r>
              <a:rPr lang="en-US" sz="1900" dirty="0">
                <a:latin typeface="Century" panose="02040604050505020304" pitchFamily="18" charset="0"/>
              </a:rPr>
              <a:t>(</a:t>
            </a:r>
            <a:r>
              <a:rPr lang="en-US" sz="1900" u="sng" dirty="0">
                <a:latin typeface="Century" panose="02040604050505020304" pitchFamily="18" charset="0"/>
              </a:rPr>
              <a:t>Python</a:t>
            </a:r>
            <a:r>
              <a:rPr lang="en-US" sz="1900" dirty="0">
                <a:latin typeface="Century" panose="02040604050505020304" pitchFamily="18" charset="0"/>
              </a:rPr>
              <a:t>)</a:t>
            </a:r>
            <a:br>
              <a:rPr lang="en-US" sz="1900" dirty="0">
                <a:latin typeface="Century" panose="02040604050505020304" pitchFamily="18" charset="0"/>
              </a:rPr>
            </a:br>
            <a:r>
              <a:rPr lang="en-US" sz="1900" dirty="0">
                <a:latin typeface="Century" panose="02040604050505020304" pitchFamily="18" charset="0"/>
              </a:rPr>
              <a:t>- </a:t>
            </a:r>
            <a:r>
              <a:rPr lang="en-US" sz="1900" dirty="0" err="1">
                <a:latin typeface="Century" panose="02040604050505020304" pitchFamily="18" charset="0"/>
              </a:rPr>
              <a:t>Starlette</a:t>
            </a:r>
            <a:r>
              <a:rPr lang="en-US" sz="1900" dirty="0">
                <a:latin typeface="Century" panose="02040604050505020304" pitchFamily="18" charset="0"/>
              </a:rPr>
              <a:t> Middleware</a:t>
            </a:r>
          </a:p>
          <a:p>
            <a:pPr marL="285750" indent="-285750">
              <a:buFontTx/>
              <a:buChar char="-"/>
            </a:pPr>
            <a:r>
              <a:rPr lang="en-US" sz="1900" dirty="0" err="1">
                <a:latin typeface="Century" panose="02040604050505020304" pitchFamily="18" charset="0"/>
              </a:rPr>
              <a:t>Postgresql</a:t>
            </a:r>
            <a:r>
              <a:rPr lang="en-US" sz="1900" dirty="0">
                <a:latin typeface="Century" panose="02040604050505020304" pitchFamily="18" charset="0"/>
              </a:rPr>
              <a:t> Database</a:t>
            </a:r>
            <a:endParaRPr lang="en-IN" sz="1900" dirty="0">
              <a:latin typeface="Century" panose="02040604050505020304" pitchFamily="18" charset="0"/>
            </a:endParaRPr>
          </a:p>
          <a:p>
            <a:pPr marL="285750" indent="-285750">
              <a:buFontTx/>
              <a:buChar char="-"/>
            </a:pPr>
            <a:endParaRPr lang="en-IN" b="1" dirty="0">
              <a:latin typeface="Century" panose="02040604050505020304" pitchFamily="18" charset="0"/>
            </a:endParaRPr>
          </a:p>
          <a:p>
            <a:r>
              <a:rPr lang="en-IN" b="1" dirty="0">
                <a:latin typeface="Century" panose="02040604050505020304" pitchFamily="18" charset="0"/>
              </a:rPr>
              <a:t>Built asynchronously and fully scalable on the ASGI interface.</a:t>
            </a:r>
          </a:p>
        </p:txBody>
      </p:sp>
      <p:pic>
        <p:nvPicPr>
          <p:cNvPr id="2050" name="Picture 2" descr="React (JavaScript library) - Wikipedia">
            <a:extLst>
              <a:ext uri="{FF2B5EF4-FFF2-40B4-BE49-F238E27FC236}">
                <a16:creationId xmlns:a16="http://schemas.microsoft.com/office/drawing/2014/main" id="{91D3748A-107A-AD78-1606-35EA614BE8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3408" y="5099888"/>
            <a:ext cx="544299" cy="4972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astapi Vector Logo - Download Free SVG ...">
            <a:extLst>
              <a:ext uri="{FF2B5EF4-FFF2-40B4-BE49-F238E27FC236}">
                <a16:creationId xmlns:a16="http://schemas.microsoft.com/office/drawing/2014/main" id="{AA66B16D-658C-1CDB-E89E-309D638389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5213" y="5059708"/>
            <a:ext cx="537441" cy="5374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stgreSQL - Wikipedia">
            <a:extLst>
              <a:ext uri="{FF2B5EF4-FFF2-40B4-BE49-F238E27FC236}">
                <a16:creationId xmlns:a16="http://schemas.microsoft.com/office/drawing/2014/main" id="{06F5234E-762C-22EB-20A9-B77D41BCFE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159" y="5042685"/>
            <a:ext cx="537441" cy="5544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JavaScript vs. Python: Which Should ...">
            <a:extLst>
              <a:ext uri="{FF2B5EF4-FFF2-40B4-BE49-F238E27FC236}">
                <a16:creationId xmlns:a16="http://schemas.microsoft.com/office/drawing/2014/main" id="{B3E5D643-0389-E1D1-9C69-ACF38DBEEEF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8382"/>
          <a:stretch/>
        </p:blipFill>
        <p:spPr bwMode="auto">
          <a:xfrm>
            <a:off x="3450697" y="5099889"/>
            <a:ext cx="499004" cy="497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E295AA6E-0786-1EA0-C56A-5E90B1D87BA5}"/>
              </a:ext>
            </a:extLst>
          </p:cNvPr>
          <p:cNvPicPr>
            <a:picLocks noChangeAspect="1"/>
          </p:cNvPicPr>
          <p:nvPr/>
        </p:nvPicPr>
        <p:blipFill>
          <a:blip r:embed="rId9"/>
          <a:stretch>
            <a:fillRect/>
          </a:stretch>
        </p:blipFill>
        <p:spPr>
          <a:xfrm>
            <a:off x="7129099" y="1915135"/>
            <a:ext cx="4790098" cy="3548272"/>
          </a:xfrm>
          <a:prstGeom prst="rect">
            <a:avLst/>
          </a:prstGeom>
        </p:spPr>
      </p:pic>
      <p:sp>
        <p:nvSpPr>
          <p:cNvPr id="17" name="TextBox 16">
            <a:extLst>
              <a:ext uri="{FF2B5EF4-FFF2-40B4-BE49-F238E27FC236}">
                <a16:creationId xmlns:a16="http://schemas.microsoft.com/office/drawing/2014/main" id="{9C66D5D3-D968-4880-7C16-5E4A0BED0A27}"/>
              </a:ext>
            </a:extLst>
          </p:cNvPr>
          <p:cNvSpPr txBox="1"/>
          <p:nvPr/>
        </p:nvSpPr>
        <p:spPr>
          <a:xfrm>
            <a:off x="7808506" y="1230451"/>
            <a:ext cx="3055645" cy="584775"/>
          </a:xfrm>
          <a:prstGeom prst="rect">
            <a:avLst/>
          </a:prstGeom>
          <a:noFill/>
        </p:spPr>
        <p:txBody>
          <a:bodyPr wrap="none" rtlCol="0">
            <a:spAutoFit/>
          </a:bodyPr>
          <a:lstStyle/>
          <a:p>
            <a:r>
              <a:rPr lang="en-IN" sz="3200" dirty="0">
                <a:latin typeface="Berlin Sans FB" panose="020E0602020502020306" pitchFamily="34" charset="0"/>
              </a:rPr>
              <a:t>Database Design</a:t>
            </a:r>
          </a:p>
        </p:txBody>
      </p:sp>
      <p:pic>
        <p:nvPicPr>
          <p:cNvPr id="3" name="Picture 8" descr="JavaScript vs. Python: Which Should ...">
            <a:extLst>
              <a:ext uri="{FF2B5EF4-FFF2-40B4-BE49-F238E27FC236}">
                <a16:creationId xmlns:a16="http://schemas.microsoft.com/office/drawing/2014/main" id="{ECCF2C44-D451-BD4F-4762-AC7668206F2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2056" t="2323" r="-1397" b="-2323"/>
          <a:stretch/>
        </p:blipFill>
        <p:spPr bwMode="auto">
          <a:xfrm>
            <a:off x="4117207" y="5077263"/>
            <a:ext cx="498695" cy="519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Subtitle 3">
            <a:extLst>
              <a:ext uri="{FF2B5EF4-FFF2-40B4-BE49-F238E27FC236}">
                <a16:creationId xmlns:a16="http://schemas.microsoft.com/office/drawing/2014/main" id="{86ACAACC-C1F0-6BFF-A758-59D258CFA931}"/>
              </a:ext>
            </a:extLst>
          </p:cNvPr>
          <p:cNvSpPr txBox="1">
            <a:spLocks/>
          </p:cNvSpPr>
          <p:nvPr/>
        </p:nvSpPr>
        <p:spPr bwMode="auto">
          <a:xfrm>
            <a:off x="210901" y="124277"/>
            <a:ext cx="1228752" cy="764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NAYI DISHA</a:t>
            </a:r>
          </a:p>
        </p:txBody>
      </p:sp>
      <p:sp>
        <p:nvSpPr>
          <p:cNvPr id="12" name="Title 1">
            <a:extLst>
              <a:ext uri="{FF2B5EF4-FFF2-40B4-BE49-F238E27FC236}">
                <a16:creationId xmlns:a16="http://schemas.microsoft.com/office/drawing/2014/main" id="{88113ECC-185B-1BA0-4682-060415BBD22E}"/>
              </a:ext>
            </a:extLst>
          </p:cNvPr>
          <p:cNvSpPr txBox="1">
            <a:spLocks/>
          </p:cNvSpPr>
          <p:nvPr/>
        </p:nvSpPr>
        <p:spPr bwMode="auto">
          <a:xfrm>
            <a:off x="2268139" y="3882040"/>
            <a:ext cx="3470779" cy="13417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endParaRPr lang="en-US" sz="2000" b="1" dirty="0">
              <a:latin typeface="Times New Roman" panose="02020603050405020304" pitchFamily="18" charset="0"/>
              <a:ea typeface="ＭＳ Ｐゴシック" pitchFamily="1" charset="-128"/>
              <a:cs typeface="Times New Roman" panose="02020603050405020304" pitchFamily="18" charset="0"/>
            </a:endParaRPr>
          </a:p>
        </p:txBody>
      </p:sp>
      <p:sp>
        <p:nvSpPr>
          <p:cNvPr id="3" name="TextBox 2">
            <a:extLst>
              <a:ext uri="{FF2B5EF4-FFF2-40B4-BE49-F238E27FC236}">
                <a16:creationId xmlns:a16="http://schemas.microsoft.com/office/drawing/2014/main" id="{B9163127-B80F-1ACB-27D4-A8318342911D}"/>
              </a:ext>
            </a:extLst>
          </p:cNvPr>
          <p:cNvSpPr txBox="1"/>
          <p:nvPr/>
        </p:nvSpPr>
        <p:spPr>
          <a:xfrm>
            <a:off x="3267202" y="245069"/>
            <a:ext cx="518922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Impact And Benefits</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F14104-E5F9-49A6-1031-9B0C6FC85EF3}"/>
              </a:ext>
            </a:extLst>
          </p:cNvPr>
          <p:cNvSpPr txBox="1"/>
          <p:nvPr/>
        </p:nvSpPr>
        <p:spPr>
          <a:xfrm>
            <a:off x="450521" y="1543273"/>
            <a:ext cx="5288394" cy="4093428"/>
          </a:xfrm>
          <a:prstGeom prst="rect">
            <a:avLst/>
          </a:prstGeom>
          <a:noFill/>
        </p:spPr>
        <p:txBody>
          <a:bodyPr wrap="square" rtlCol="0">
            <a:spAutoFit/>
          </a:bodyPr>
          <a:lstStyle/>
          <a:p>
            <a:pPr marL="342900" indent="-342900">
              <a:buAutoNum type="arabicPeriod"/>
            </a:pPr>
            <a:r>
              <a:rPr lang="en-IN" sz="2000" dirty="0"/>
              <a:t>Sponsored job listings that show up at the top of the job list for graduates.</a:t>
            </a:r>
          </a:p>
          <a:p>
            <a:pPr marL="342900" indent="-342900">
              <a:buAutoNum type="arabicPeriod"/>
            </a:pPr>
            <a:r>
              <a:rPr lang="en-IN" sz="2000" dirty="0"/>
              <a:t>Holding AI-proctored examinations within the site itself </a:t>
            </a:r>
            <a:r>
              <a:rPr lang="en-IN" sz="2000" b="1" dirty="0"/>
              <a:t>for companies to select candidates at a premium fee</a:t>
            </a:r>
            <a:r>
              <a:rPr lang="en-IN" sz="2000" dirty="0"/>
              <a:t>.</a:t>
            </a:r>
          </a:p>
          <a:p>
            <a:pPr marL="342900" indent="-342900">
              <a:buAutoNum type="arabicPeriod"/>
            </a:pPr>
            <a:r>
              <a:rPr lang="en-IN" sz="2000" b="1" dirty="0"/>
              <a:t>Resume and cover letter consultations </a:t>
            </a:r>
            <a:r>
              <a:rPr lang="en-IN" sz="2000" dirty="0"/>
              <a:t>with our trained and experienced hiring professionals.</a:t>
            </a:r>
          </a:p>
          <a:p>
            <a:pPr marL="342900" indent="-342900">
              <a:buAutoNum type="arabicPeriod"/>
            </a:pPr>
            <a:r>
              <a:rPr lang="en-IN" sz="2000" b="1" dirty="0"/>
              <a:t>Sponsored courses </a:t>
            </a:r>
            <a:r>
              <a:rPr lang="en-IN" sz="2000" dirty="0"/>
              <a:t>which show up at the top of personalised recommended courses for graduates.</a:t>
            </a:r>
          </a:p>
          <a:p>
            <a:pPr marL="342900" indent="-342900">
              <a:buAutoNum type="arabicPeriod"/>
            </a:pPr>
            <a:r>
              <a:rPr lang="en-IN" sz="2000" b="1" dirty="0"/>
              <a:t>Referral fee</a:t>
            </a:r>
            <a:r>
              <a:rPr lang="en-IN" sz="2000" dirty="0"/>
              <a:t> from purchase of courses by graduates for any paid course.</a:t>
            </a:r>
          </a:p>
        </p:txBody>
      </p:sp>
      <p:cxnSp>
        <p:nvCxnSpPr>
          <p:cNvPr id="11" name="Straight Connector 10">
            <a:extLst>
              <a:ext uri="{FF2B5EF4-FFF2-40B4-BE49-F238E27FC236}">
                <a16:creationId xmlns:a16="http://schemas.microsoft.com/office/drawing/2014/main" id="{B8483A0B-A575-50C3-891C-B50FD2A0088B}"/>
              </a:ext>
            </a:extLst>
          </p:cNvPr>
          <p:cNvCxnSpPr/>
          <p:nvPr/>
        </p:nvCxnSpPr>
        <p:spPr>
          <a:xfrm>
            <a:off x="5861812" y="1543273"/>
            <a:ext cx="0" cy="400477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45C0EE1-2323-9125-6423-B8F408A513E3}"/>
              </a:ext>
            </a:extLst>
          </p:cNvPr>
          <p:cNvSpPr txBox="1"/>
          <p:nvPr/>
        </p:nvSpPr>
        <p:spPr>
          <a:xfrm>
            <a:off x="6095999" y="2222697"/>
            <a:ext cx="2637292" cy="2554545"/>
          </a:xfrm>
          <a:prstGeom prst="rect">
            <a:avLst/>
          </a:prstGeom>
          <a:noFill/>
          <a:ln>
            <a:solidFill>
              <a:srgbClr val="0070C0"/>
            </a:solidFill>
          </a:ln>
        </p:spPr>
        <p:txBody>
          <a:bodyPr wrap="square" rtlCol="0">
            <a:spAutoFit/>
          </a:bodyPr>
          <a:lstStyle/>
          <a:p>
            <a:r>
              <a:rPr lang="en-IN" dirty="0"/>
              <a:t>      </a:t>
            </a:r>
            <a:r>
              <a:rPr lang="en-IN" sz="2000" b="1" u="sng" dirty="0">
                <a:latin typeface="Times New Roman" panose="02020603050405020304" pitchFamily="18" charset="0"/>
                <a:cs typeface="Times New Roman" panose="02020603050405020304" pitchFamily="18" charset="0"/>
              </a:rPr>
              <a:t>Non-premium</a:t>
            </a:r>
          </a:p>
          <a:p>
            <a:endParaRPr lang="en-IN" sz="2000" dirty="0"/>
          </a:p>
          <a:p>
            <a:r>
              <a:rPr lang="en-IN" sz="2000" dirty="0"/>
              <a:t>In non-premium, job openings lists will have limited openings (per month approx. 3-4)</a:t>
            </a:r>
          </a:p>
          <a:p>
            <a:r>
              <a:rPr lang="en-IN" sz="2000" b="1" dirty="0"/>
              <a:t>Reach is limited</a:t>
            </a:r>
            <a:r>
              <a:rPr lang="en-IN" sz="2000" dirty="0"/>
              <a:t> to 45% of the best candidates.</a:t>
            </a:r>
          </a:p>
        </p:txBody>
      </p:sp>
      <p:sp>
        <p:nvSpPr>
          <p:cNvPr id="14" name="TextBox 13">
            <a:extLst>
              <a:ext uri="{FF2B5EF4-FFF2-40B4-BE49-F238E27FC236}">
                <a16:creationId xmlns:a16="http://schemas.microsoft.com/office/drawing/2014/main" id="{B6EBF025-7EA2-905C-A79A-0C9203954341}"/>
              </a:ext>
            </a:extLst>
          </p:cNvPr>
          <p:cNvSpPr txBox="1"/>
          <p:nvPr/>
        </p:nvSpPr>
        <p:spPr>
          <a:xfrm>
            <a:off x="9220174" y="2206151"/>
            <a:ext cx="2637279" cy="2831544"/>
          </a:xfrm>
          <a:prstGeom prst="rect">
            <a:avLst/>
          </a:prstGeom>
          <a:noFill/>
          <a:ln>
            <a:solidFill>
              <a:srgbClr val="0070C0"/>
            </a:solidFill>
          </a:ln>
        </p:spPr>
        <p:txBody>
          <a:bodyPr wrap="square" rtlCol="0">
            <a:spAutoFit/>
          </a:bodyPr>
          <a:lstStyle/>
          <a:p>
            <a:r>
              <a:rPr lang="en-IN" sz="2000"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Premium</a:t>
            </a:r>
          </a:p>
          <a:p>
            <a:endParaRPr lang="en-IN" dirty="0"/>
          </a:p>
          <a:p>
            <a:r>
              <a:rPr lang="en-IN" sz="2000" dirty="0"/>
              <a:t>With Premium, job openings lists will have upto 20 openings per month. </a:t>
            </a:r>
            <a:br>
              <a:rPr lang="en-IN" sz="2000" dirty="0"/>
            </a:br>
            <a:r>
              <a:rPr lang="en-IN" sz="2000" b="1" dirty="0"/>
              <a:t>Reach is maximized </a:t>
            </a:r>
            <a:r>
              <a:rPr lang="en-IN" sz="2000" dirty="0"/>
              <a:t>to 90% of the best candidates.</a:t>
            </a:r>
          </a:p>
        </p:txBody>
      </p:sp>
    </p:spTree>
    <p:extLst>
      <p:ext uri="{BB962C8B-B14F-4D97-AF65-F5344CB8AC3E}">
        <p14:creationId xmlns:p14="http://schemas.microsoft.com/office/powerpoint/2010/main" val="391678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2186351" y="264113"/>
            <a:ext cx="6887291" cy="764808"/>
          </a:xfrm>
        </p:spPr>
        <p:txBody>
          <a:bodyPr/>
          <a:lstStyle/>
          <a:p>
            <a:pPr eaLnBrk="1" hangingPunct="1"/>
            <a:r>
              <a:rPr lang="en-US" sz="28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18144" y="1306163"/>
            <a:ext cx="8020726" cy="4893647"/>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General resources: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International Labor </a:t>
            </a:r>
            <a:r>
              <a:rPr lang="en-US" sz="2400" dirty="0">
                <a:solidFill>
                  <a:prstClr val="black"/>
                </a:solidFill>
                <a:latin typeface="Arial" pitchFamily="34" charset="0"/>
                <a:cs typeface="Arial" pitchFamily="34" charset="0"/>
              </a:rPr>
              <a:t>O</a:t>
            </a:r>
            <a:r>
              <a:rPr kumimoji="0" lang="en-US" sz="2400" b="0" i="0" u="none" strike="noStrike" kern="1200" cap="none" spc="0" normalizeH="0" baseline="0" noProof="0" dirty="0" err="1">
                <a:ln>
                  <a:noFill/>
                </a:ln>
                <a:solidFill>
                  <a:prstClr val="black"/>
                </a:solidFill>
                <a:effectLst/>
                <a:uLnTx/>
                <a:uFillTx/>
                <a:latin typeface="Arial" pitchFamily="34" charset="0"/>
                <a:ea typeface="ＭＳ Ｐゴシック" pitchFamily="1" charset="-128"/>
                <a:cs typeface="Arial" pitchFamily="34" charset="0"/>
              </a:rPr>
              <a:t>rganisation</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3"/>
              </a:rPr>
              <a:t>https://www.ilo.org/</a:t>
            </a:r>
            <a:endPar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Job boards: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solidFill>
                  <a:prstClr val="black"/>
                </a:solidFill>
                <a:latin typeface="Arial" pitchFamily="34" charset="0"/>
                <a:cs typeface="Arial" pitchFamily="34" charset="0"/>
              </a:rPr>
              <a:t>Indeed: </a:t>
            </a:r>
            <a:r>
              <a:rPr lang="en-US" sz="2400" dirty="0">
                <a:solidFill>
                  <a:prstClr val="black"/>
                </a:solidFill>
                <a:latin typeface="Arial" pitchFamily="34" charset="0"/>
                <a:cs typeface="Arial" pitchFamily="34" charset="0"/>
                <a:hlinkClick r:id="rId4"/>
              </a:rPr>
              <a:t>https://www.indeed.jobs/</a:t>
            </a: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Arial" pitchFamily="34" charset="0"/>
                <a:ea typeface="ＭＳ Ｐゴシック" pitchFamily="1" charset="-128"/>
                <a:cs typeface="Arial" pitchFamily="34" charset="0"/>
              </a:rPr>
              <a:t>Linkedin</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5"/>
              </a:rPr>
              <a:t>https://www.linkedin.com/</a:t>
            </a:r>
            <a:endPar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err="1">
                <a:solidFill>
                  <a:prstClr val="black"/>
                </a:solidFill>
                <a:latin typeface="Arial" pitchFamily="34" charset="0"/>
                <a:cs typeface="Arial" pitchFamily="34" charset="0"/>
              </a:rPr>
              <a:t>Internshala</a:t>
            </a:r>
            <a:r>
              <a:rPr lang="en-US" sz="2400" dirty="0">
                <a:solidFill>
                  <a:prstClr val="black"/>
                </a:solidFill>
                <a:latin typeface="Arial" pitchFamily="34" charset="0"/>
                <a:cs typeface="Arial" pitchFamily="34" charset="0"/>
              </a:rPr>
              <a:t>: </a:t>
            </a:r>
            <a:r>
              <a:rPr lang="en-US" sz="2400" dirty="0">
                <a:solidFill>
                  <a:prstClr val="black"/>
                </a:solidFill>
                <a:latin typeface="Arial" pitchFamily="34" charset="0"/>
                <a:cs typeface="Arial" pitchFamily="34" charset="0"/>
                <a:hlinkClick r:id="rId6"/>
              </a:rPr>
              <a:t>https://www.internshala.com/</a:t>
            </a: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2400" b="1" dirty="0">
                <a:solidFill>
                  <a:prstClr val="black"/>
                </a:solidFill>
                <a:latin typeface="Arial" pitchFamily="34" charset="0"/>
                <a:cs typeface="Arial" pitchFamily="34" charset="0"/>
              </a:rPr>
              <a:t>Courses: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solidFill>
                  <a:prstClr val="black"/>
                </a:solidFill>
                <a:latin typeface="Arial" pitchFamily="34" charset="0"/>
                <a:cs typeface="Arial" pitchFamily="34" charset="0"/>
              </a:rPr>
              <a:t>Coursera: </a:t>
            </a:r>
            <a:r>
              <a:rPr lang="en-US" sz="2400" dirty="0">
                <a:solidFill>
                  <a:prstClr val="black"/>
                </a:solidFill>
                <a:latin typeface="Arial" pitchFamily="34" charset="0"/>
                <a:cs typeface="Arial" pitchFamily="34" charset="0"/>
                <a:hlinkClick r:id="rId7"/>
              </a:rPr>
              <a:t>https://www.coursera.org</a:t>
            </a:r>
            <a:endParaRPr lang="en-US" sz="2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4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Career counseling:</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solidFill>
                  <a:prstClr val="black"/>
                </a:solidFill>
                <a:latin typeface="Arial" pitchFamily="34" charset="0"/>
                <a:cs typeface="Arial" pitchFamily="34" charset="0"/>
              </a:rPr>
              <a:t>National Career Service: </a:t>
            </a:r>
            <a:r>
              <a:rPr lang="en-US" sz="2400" dirty="0">
                <a:solidFill>
                  <a:prstClr val="black"/>
                </a:solidFill>
                <a:latin typeface="Arial" pitchFamily="34" charset="0"/>
                <a:cs typeface="Arial" pitchFamily="34" charset="0"/>
                <a:hlinkClick r:id="rId8"/>
              </a:rPr>
              <a:t>https://www.ncs.gov.in/</a:t>
            </a:r>
            <a:endParaRPr lang="en-US" sz="24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9">
            <a:alphaModFix/>
          </a:blip>
          <a:srcRect/>
          <a:stretch/>
        </p:blipFill>
        <p:spPr>
          <a:xfrm>
            <a:off x="9803911" y="81376"/>
            <a:ext cx="2246575" cy="1149075"/>
          </a:xfrm>
          <a:prstGeom prst="rect">
            <a:avLst/>
          </a:prstGeom>
          <a:noFill/>
          <a:ln>
            <a:noFill/>
          </a:ln>
        </p:spPr>
      </p:pic>
      <p:sp>
        <p:nvSpPr>
          <p:cNvPr id="2" name="Subtitle 3">
            <a:extLst>
              <a:ext uri="{FF2B5EF4-FFF2-40B4-BE49-F238E27FC236}">
                <a16:creationId xmlns:a16="http://schemas.microsoft.com/office/drawing/2014/main" id="{86ACAACC-C1F0-6BFF-A758-59D258CFA931}"/>
              </a:ext>
            </a:extLst>
          </p:cNvPr>
          <p:cNvSpPr txBox="1">
            <a:spLocks/>
          </p:cNvSpPr>
          <p:nvPr/>
        </p:nvSpPr>
        <p:spPr bwMode="auto">
          <a:xfrm>
            <a:off x="210901" y="124277"/>
            <a:ext cx="1228752" cy="764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NAYI DISHA</a:t>
            </a:r>
          </a:p>
        </p:txBody>
      </p:sp>
    </p:spTree>
    <p:extLst>
      <p:ext uri="{BB962C8B-B14F-4D97-AF65-F5344CB8AC3E}">
        <p14:creationId xmlns:p14="http://schemas.microsoft.com/office/powerpoint/2010/main" val="69663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7839</TotalTime>
  <Words>344</Words>
  <Application>Microsoft Office PowerPoint</Application>
  <PresentationFormat>Widescreen</PresentationFormat>
  <Paragraphs>64</Paragraphs>
  <Slides>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ＭＳ Ｐゴシック</vt:lpstr>
      <vt:lpstr>Arial</vt:lpstr>
      <vt:lpstr>Berlin Sans FB</vt:lpstr>
      <vt:lpstr>Calibri</vt:lpstr>
      <vt:lpstr>Century</vt:lpstr>
      <vt:lpstr>Garamond</vt:lpstr>
      <vt:lpstr>montserratregular</vt:lpstr>
      <vt:lpstr>Times New Roman</vt:lpstr>
      <vt:lpstr>TradeGothic</vt:lpstr>
      <vt:lpstr>Office Theme</vt:lpstr>
      <vt:lpstr>SMART INDIA HACKATHON 2024</vt:lpstr>
      <vt:lpstr>Career Guidance through AI Matchmaking</vt:lpstr>
      <vt:lpstr>Technical Approach</vt:lpstr>
      <vt:lpstr>PowerPoint Presentation</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Harshit Singla</cp:lastModifiedBy>
  <cp:revision>169</cp:revision>
  <dcterms:created xsi:type="dcterms:W3CDTF">2013-12-12T18:46:50Z</dcterms:created>
  <dcterms:modified xsi:type="dcterms:W3CDTF">2024-09-13T05:08:39Z</dcterms:modified>
  <cp:category/>
</cp:coreProperties>
</file>