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Economica"/>
      <p:regular r:id="rId20"/>
      <p:bold r:id="rId21"/>
      <p:italic r:id="rId22"/>
      <p:boldItalic r:id="rId23"/>
    </p:embeddedFont>
    <p:embeddedFont>
      <p:font typeface="Open Sans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Economica-regular.fntdata"/><Relationship Id="rId22" Type="http://schemas.openxmlformats.org/officeDocument/2006/relationships/font" Target="fonts/Economica-italic.fntdata"/><Relationship Id="rId21" Type="http://schemas.openxmlformats.org/officeDocument/2006/relationships/font" Target="fonts/Economica-bold.fntdata"/><Relationship Id="rId24" Type="http://schemas.openxmlformats.org/officeDocument/2006/relationships/font" Target="fonts/OpenSans-regular.fntdata"/><Relationship Id="rId23" Type="http://schemas.openxmlformats.org/officeDocument/2006/relationships/font" Target="fonts/Economica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-italic.fntdata"/><Relationship Id="rId25" Type="http://schemas.openxmlformats.org/officeDocument/2006/relationships/font" Target="fonts/OpenSans-bold.fntdata"/><Relationship Id="rId27" Type="http://schemas.openxmlformats.org/officeDocument/2006/relationships/font" Target="fonts/Open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a3d6cd997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a3d6cd997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a3cc7ccb0b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a3cc7ccb0b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a3d6cd997d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a3d6cd997d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a3db99cbc0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a3db99cbc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a3cc7ccbe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a3cc7ccbe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a3cc7ccb0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a3cc7ccb0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9d3d3c901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9d3d3c901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a3cc7ccb0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a3cc7ccb0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a3cc7ccb0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a3cc7ccb0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a3cc7ccb0b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a3cc7ccb0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a3d6cd997d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a3d6cd997d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a3d6cd997d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a3d6cd997d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a3d6cd997d_2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a3d6cd997d_2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EggShell Home Builders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Migration Overview</a:t>
            </a:r>
            <a:endParaRPr/>
          </a:p>
        </p:txBody>
      </p:sp>
      <p:sp>
        <p:nvSpPr>
          <p:cNvPr id="64" name="Google Shape;64;p13"/>
          <p:cNvSpPr txBox="1"/>
          <p:nvPr/>
        </p:nvSpPr>
        <p:spPr>
          <a:xfrm>
            <a:off x="2445075" y="4636750"/>
            <a:ext cx="5016900" cy="3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Open Sans"/>
                <a:ea typeface="Open Sans"/>
                <a:cs typeface="Open Sans"/>
                <a:sym typeface="Open Sans"/>
              </a:rPr>
              <a:t>Group 2: Aashi Gupta,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Gautham Vedam, Yuran Zhu, Yingzhe Jin</a:t>
            </a:r>
            <a:endParaRPr sz="11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Roles</a:t>
            </a:r>
            <a:r>
              <a:rPr lang="en"/>
              <a:t> &amp; Scheduled Job</a:t>
            </a:r>
            <a:endParaRPr/>
          </a:p>
        </p:txBody>
      </p:sp>
      <p:sp>
        <p:nvSpPr>
          <p:cNvPr id="127" name="Google Shape;127;p22"/>
          <p:cNvSpPr txBox="1"/>
          <p:nvPr>
            <p:ph idx="1" type="body"/>
          </p:nvPr>
        </p:nvSpPr>
        <p:spPr>
          <a:xfrm>
            <a:off x="311700" y="12178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1. Roles</a:t>
            </a:r>
            <a:endParaRPr b="1" sz="11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/>
              <a:t>The two roles created for this project are: Lot_Buyer and Sales_Staff.</a:t>
            </a:r>
            <a:endParaRPr sz="11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/>
              <a:t>Lot_Buyer</a:t>
            </a:r>
            <a:r>
              <a:rPr lang="en" sz="1100"/>
              <a:t> is a role given to the buyer who has </a:t>
            </a:r>
            <a:r>
              <a:rPr lang="en" sz="1100" u="sng"/>
              <a:t>only select access</a:t>
            </a:r>
            <a:r>
              <a:rPr lang="en" sz="1100"/>
              <a:t> on the following tables: </a:t>
            </a:r>
            <a:r>
              <a:rPr i="1" lang="en" sz="1100"/>
              <a:t>Lot, Subdivision, Options and Room.</a:t>
            </a:r>
            <a:endParaRPr i="1" sz="11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/>
              <a:t>Sales_Staff</a:t>
            </a:r>
            <a:r>
              <a:rPr lang="en" sz="1100"/>
              <a:t>, the second role, is related to the tasks that a Sales staff performs, in this case the role has </a:t>
            </a:r>
            <a:r>
              <a:rPr lang="en" sz="1100" u="sng"/>
              <a:t>select, insert, update and delete</a:t>
            </a:r>
            <a:r>
              <a:rPr lang="en" sz="1100"/>
              <a:t> privileges over the following tables: </a:t>
            </a:r>
            <a:r>
              <a:rPr i="1" lang="en" sz="1100"/>
              <a:t>Sales, Buyer_choice and Options</a:t>
            </a:r>
            <a:r>
              <a:rPr lang="en" sz="1100"/>
              <a:t>. </a:t>
            </a:r>
            <a:endParaRPr sz="11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/>
              <a:t>2. Scheduled Job</a:t>
            </a:r>
            <a:endParaRPr b="1" sz="11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/>
              <a:t>In the Eggshell builders case, The corporation wants to keep track of latest construction progress like overall process and estimated time of completion to directly update the buyers via website. </a:t>
            </a:r>
            <a:endParaRPr sz="11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/>
              <a:t>In order to have the latest updates available periodically, we have scheduled an oracle called </a:t>
            </a:r>
            <a:r>
              <a:rPr b="1" lang="en" sz="1100"/>
              <a:t>View_Construction_Progress</a:t>
            </a:r>
            <a:r>
              <a:rPr lang="en" sz="1100"/>
              <a:t>. This job displays the latest updates within the last 15 days from the Construction table and displays it.  Currently the frequency of this job is set to a minute, but in a real world scenario, this will be run every week, to view latest updates.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De-normalization Instance</a:t>
            </a:r>
            <a:endParaRPr/>
          </a:p>
        </p:txBody>
      </p:sp>
      <p:sp>
        <p:nvSpPr>
          <p:cNvPr id="133" name="Google Shape;133;p2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There is a frequent search which needs a join between </a:t>
            </a:r>
            <a:r>
              <a:rPr i="1" lang="en" sz="2000"/>
              <a:t>lot and style</a:t>
            </a:r>
            <a:r>
              <a:rPr lang="en" sz="2000"/>
              <a:t>. </a:t>
            </a:r>
            <a:endParaRPr sz="20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Since a lot is tailored to a specific style and buyers might be both interested in lot information as well as style information, they always request to check both of them. So a potential denormalization instance could be to merge the </a:t>
            </a:r>
            <a:r>
              <a:rPr i="1" lang="en" sz="2000"/>
              <a:t>lot table and style table.</a:t>
            </a:r>
            <a:endParaRPr i="1" sz="27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Reports</a:t>
            </a:r>
            <a:endParaRPr/>
          </a:p>
        </p:txBody>
      </p:sp>
      <p:sp>
        <p:nvSpPr>
          <p:cNvPr id="139" name="Google Shape;139;p2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Report 1:  Information of all lots for each subdivision, </a:t>
            </a:r>
            <a:r>
              <a:rPr lang="en"/>
              <a:t>counting the total number of lots in the last column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0" name="Google Shape;14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563" y="2212138"/>
            <a:ext cx="8738876" cy="193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Reports  (Cont.)</a:t>
            </a:r>
            <a:endParaRPr/>
          </a:p>
        </p:txBody>
      </p:sp>
      <p:sp>
        <p:nvSpPr>
          <p:cNvPr id="146" name="Google Shape;146;p2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Report 2: The summary of sales record for each employee, counting the number of total sales record in the last column</a:t>
            </a:r>
            <a:endParaRPr/>
          </a:p>
        </p:txBody>
      </p:sp>
      <p:pic>
        <p:nvPicPr>
          <p:cNvPr id="147" name="Google Shape;14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800" y="2151775"/>
            <a:ext cx="8214401" cy="242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6"/>
          <p:cNvSpPr txBox="1"/>
          <p:nvPr>
            <p:ph type="title"/>
          </p:nvPr>
        </p:nvSpPr>
        <p:spPr>
          <a:xfrm>
            <a:off x="311700" y="19537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Data Warehouse Migration Scope</a:t>
            </a:r>
            <a:endParaRPr/>
          </a:p>
        </p:txBody>
      </p:sp>
      <p:sp>
        <p:nvSpPr>
          <p:cNvPr id="153" name="Google Shape;153;p26"/>
          <p:cNvSpPr txBox="1"/>
          <p:nvPr>
            <p:ph idx="1" type="body"/>
          </p:nvPr>
        </p:nvSpPr>
        <p:spPr>
          <a:xfrm>
            <a:off x="311700" y="1175000"/>
            <a:ext cx="8520600" cy="35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Data warehouse is a multi-dimensional model, we will be utilizing 3 dimensions as part of our project.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The Fact or measure will be </a:t>
            </a:r>
            <a:r>
              <a:rPr b="1" lang="en" sz="1200"/>
              <a:t>Sales, </a:t>
            </a:r>
            <a:r>
              <a:rPr lang="en" sz="1200"/>
              <a:t>which specifies the details of the lot sales.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The 3 dimensions are as follows: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/>
              <a:t>In this 3-D model each Lot_ID, Staff_ID and Time_ID will give a unique Sales associated with them, as they are unique identifiers of each dimension</a:t>
            </a:r>
            <a:endParaRPr/>
          </a:p>
        </p:txBody>
      </p:sp>
      <p:pic>
        <p:nvPicPr>
          <p:cNvPr id="154" name="Google Shape;15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7975" y="2310525"/>
            <a:ext cx="4055125" cy="15596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11700" y="5875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 Description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11700" y="807325"/>
            <a:ext cx="8520600" cy="406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200"/>
              <a:t>Background:</a:t>
            </a:r>
            <a:r>
              <a:rPr lang="en" sz="1200"/>
              <a:t> The company Eggshell is a local home builder who mainly builds midsize subdivision style houses. To make current paperwork more manageable, The owner wants to migrate this paperwork to a computer system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200"/>
              <a:t>Subdivision</a:t>
            </a:r>
            <a:r>
              <a:rPr b="1" lang="en" sz="1200"/>
              <a:t>, Lot and Styles: </a:t>
            </a:r>
            <a:r>
              <a:rPr lang="en" sz="1200"/>
              <a:t>Each subdivision is divided into lots, each lot has a specific house style already assigned to a subdivision. Buyers select lot and house, and to have some variety, buyers can choose the elevation type for their house, each with a slightly different exterior.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200"/>
              <a:t>Buyer Options and Construction Stages: </a:t>
            </a:r>
            <a:r>
              <a:rPr lang="en" sz="1200"/>
              <a:t>To minimize costs, the builder provides a limited number of options from which the buyers can choose. The options are divided by categories like Electrical, Interior design, etc. The construction process is divided into 7 stages, but the buyer is only aware of 3 stages.  Choices have different costs based on when the choices are made. 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1200"/>
              <a:t>Legal Agreement and Sales:</a:t>
            </a:r>
            <a:r>
              <a:rPr lang="en" sz="1200"/>
              <a:t> The initial sale of the house involves buyers writing a check for the escrow amount, with details of house and lot being recorded. There is a time limit of one year from signing the contract before which the house construction must be completed.</a:t>
            </a:r>
            <a:endParaRPr sz="1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Rules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11700" y="1225225"/>
            <a:ext cx="8520600" cy="369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/>
              <a:t>1. House Related</a:t>
            </a:r>
            <a:endParaRPr b="1" sz="1000"/>
          </a:p>
          <a:p>
            <a:pPr indent="-2921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One subdivision has three or four styles of houses. Each style has a variety of elevations for buyers to choose from.</a:t>
            </a:r>
            <a:endParaRPr sz="1000"/>
          </a:p>
          <a:p>
            <a:pPr indent="-2921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Different styles will have different room designs. A specific house is assigned to one unique lot.</a:t>
            </a:r>
            <a:endParaRPr sz="1000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/>
              <a:t>2. Option Related</a:t>
            </a:r>
            <a:endParaRPr b="1" sz="1000"/>
          </a:p>
          <a:p>
            <a:pPr indent="-2921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There are totally 3 options categories: electrical, plumbing, and interior. Each option is corresponding to one specific category.</a:t>
            </a:r>
            <a:endParaRPr sz="1000"/>
          </a:p>
          <a:p>
            <a:pPr indent="-2921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Each option can be made at different stages, but only applicable to stage 1, 4 and 7.</a:t>
            </a:r>
            <a:endParaRPr sz="1000"/>
          </a:p>
          <a:p>
            <a:pPr indent="-2921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For different stages, the cost of one option will vary, additional costs will be added as the stage moves award.</a:t>
            </a:r>
            <a:endParaRPr sz="1000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/>
              <a:t>3. Construction Progress Related</a:t>
            </a:r>
            <a:endParaRPr b="1" sz="1000"/>
          </a:p>
          <a:p>
            <a:pPr indent="-2921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Construction Progress related tables are to provide information to buyers for checking houses remotely. </a:t>
            </a:r>
            <a:endParaRPr sz="1000"/>
          </a:p>
          <a:p>
            <a:pPr indent="-2921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Each lot generates several construction progresses/stages. Each stage includes tasks with separate est. completion time.</a:t>
            </a:r>
            <a:endParaRPr sz="1000"/>
          </a:p>
          <a:p>
            <a:pPr indent="-2921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The overall estimated completion time is the estimated completion time of the </a:t>
            </a:r>
            <a:r>
              <a:rPr lang="en" sz="1000" u="sng"/>
              <a:t>latest</a:t>
            </a:r>
            <a:r>
              <a:rPr lang="en" sz="1000"/>
              <a:t> task.</a:t>
            </a:r>
            <a:endParaRPr sz="1000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/>
              <a:t>4. Sale Related</a:t>
            </a:r>
            <a:endParaRPr b="1" sz="1000"/>
          </a:p>
          <a:p>
            <a:pPr indent="-2921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Buyers pay a check for the escrow amount and then sales records are generated. </a:t>
            </a:r>
            <a:endParaRPr sz="1000"/>
          </a:p>
          <a:p>
            <a:pPr indent="-2921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Buyers can cancel the contract if the houses are not completed within one year after signing contracts.</a:t>
            </a:r>
            <a:endParaRPr sz="1000"/>
          </a:p>
          <a:p>
            <a:pPr indent="-2921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Sales are typically made before the house construction is finished.</a:t>
            </a:r>
            <a:endParaRPr sz="1000"/>
          </a:p>
          <a:p>
            <a:pPr indent="-2921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The estimated completion date is always up-to-date and will be the proof of whether this contract can be canceled or not.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11700" y="19537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Logical Model (Entity Relationship Diagram)</a:t>
            </a:r>
            <a:endParaRPr/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938" y="1026675"/>
            <a:ext cx="7684125" cy="3922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98375" y="253650"/>
            <a:ext cx="8520600" cy="66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Description of the entities</a:t>
            </a:r>
            <a:endParaRPr/>
          </a:p>
        </p:txBody>
      </p:sp>
      <p:sp>
        <p:nvSpPr>
          <p:cNvPr id="88" name="Google Shape;88;p17"/>
          <p:cNvSpPr txBox="1"/>
          <p:nvPr/>
        </p:nvSpPr>
        <p:spPr>
          <a:xfrm>
            <a:off x="331550" y="1300925"/>
            <a:ext cx="3566100" cy="26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We have identified 16 logical entities in our model. </a:t>
            </a:r>
            <a:endParaRPr sz="17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Two of them are lookup tables.</a:t>
            </a:r>
            <a:endParaRPr sz="17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In the snapshot , we have a </a:t>
            </a:r>
            <a:r>
              <a:rPr lang="en" sz="17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description</a:t>
            </a:r>
            <a:r>
              <a:rPr lang="en" sz="17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of each entity along with </a:t>
            </a:r>
            <a:r>
              <a:rPr lang="en" sz="17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its</a:t>
            </a:r>
            <a:r>
              <a:rPr lang="en" sz="17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sz="17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occurrence</a:t>
            </a:r>
            <a:r>
              <a:rPr lang="en" sz="17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17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729950"/>
            <a:ext cx="3836605" cy="407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Functionalities</a:t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82025" y="110467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 sz="1100"/>
              <a:t>Sequences(6)</a:t>
            </a:r>
            <a:endParaRPr b="1" sz="1100"/>
          </a:p>
          <a:p>
            <a:pPr indent="45720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/>
              <a:t>subdivition_seq, room_seq, choice_seq, sales_seq, staff_seq, buyer_seq</a:t>
            </a:r>
            <a:endParaRPr sz="11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/>
          </a:p>
          <a:p>
            <a:pPr indent="-2984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 sz="1100"/>
              <a:t>Views</a:t>
            </a:r>
            <a:r>
              <a:rPr b="1" lang="en" sz="1100"/>
              <a:t>(2)</a:t>
            </a:r>
            <a:endParaRPr b="1" sz="1100"/>
          </a:p>
          <a:p>
            <a:pPr indent="45720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sales_view, staff_view</a:t>
            </a:r>
            <a:endParaRPr sz="11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/>
          </a:p>
          <a:p>
            <a:pPr indent="-2984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 sz="1100"/>
              <a:t>Procedures</a:t>
            </a:r>
            <a:r>
              <a:rPr b="1" lang="en" sz="1100"/>
              <a:t>(4)</a:t>
            </a:r>
            <a:endParaRPr b="1" sz="1100"/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/>
              <a:t>display_house_style, construction_progres, sale_contrac, check_cancel</a:t>
            </a:r>
            <a:endParaRPr sz="11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/>
          </a:p>
          <a:p>
            <a:pPr indent="-2984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 sz="1100"/>
              <a:t>Functions</a:t>
            </a:r>
            <a:r>
              <a:rPr b="1" lang="en" sz="1100"/>
              <a:t>(2)</a:t>
            </a:r>
            <a:endParaRPr b="1" sz="11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/>
              <a:t>  	calc_pct, if_can_cancel</a:t>
            </a:r>
            <a:endParaRPr sz="11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/>
          </a:p>
          <a:p>
            <a:pPr indent="-2984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 sz="1100"/>
              <a:t>Package</a:t>
            </a:r>
            <a:r>
              <a:rPr b="1" lang="en" sz="1100"/>
              <a:t>(1)</a:t>
            </a:r>
            <a:endParaRPr b="1" sz="1100"/>
          </a:p>
          <a:p>
            <a:pPr indent="45720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/>
              <a:t>house_details</a:t>
            </a:r>
            <a:endParaRPr sz="11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/>
          </a:p>
          <a:p>
            <a:pPr indent="-2984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 sz="1100"/>
              <a:t>Database Triggers</a:t>
            </a:r>
            <a:r>
              <a:rPr b="1" lang="en" sz="1100"/>
              <a:t>(2)</a:t>
            </a:r>
            <a:endParaRPr b="1" sz="1100"/>
          </a:p>
          <a:p>
            <a:pPr indent="45720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/>
              <a:t>print_option_change, staff_deleting</a:t>
            </a:r>
            <a:endParaRPr sz="11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/>
          </a:p>
          <a:p>
            <a:pPr indent="-2984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 sz="1100"/>
              <a:t>Index</a:t>
            </a:r>
            <a:r>
              <a:rPr b="1" lang="en" sz="1100"/>
              <a:t>(2)</a:t>
            </a:r>
            <a:endParaRPr b="1" sz="1100"/>
          </a:p>
          <a:p>
            <a:pPr indent="45720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/>
              <a:t>index_sale_date, index_lot_sub_style</a:t>
            </a:r>
            <a:endParaRPr sz="11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/>
          </a:p>
          <a:p>
            <a:pPr indent="45720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Functionalities (Cont.)</a:t>
            </a:r>
            <a:endParaRPr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11700" y="1225225"/>
            <a:ext cx="8520600" cy="8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With our designs for triggers and procedures/functions/package, the database will return useful messages in important business scenarios. 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02" name="Google Shape;102;p19"/>
          <p:cNvSpPr txBox="1"/>
          <p:nvPr/>
        </p:nvSpPr>
        <p:spPr>
          <a:xfrm>
            <a:off x="311700" y="2056525"/>
            <a:ext cx="4395900" cy="22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Open Sans"/>
                <a:ea typeface="Open Sans"/>
                <a:cs typeface="Open Sans"/>
                <a:sym typeface="Open Sans"/>
              </a:rPr>
              <a:t>1. </a:t>
            </a:r>
            <a:r>
              <a:rPr b="1" lang="en" sz="1200">
                <a:latin typeface="Open Sans"/>
                <a:ea typeface="Open Sans"/>
                <a:cs typeface="Open Sans"/>
                <a:sym typeface="Open Sans"/>
              </a:rPr>
              <a:t>When user want to change the stage for option(s):</a:t>
            </a:r>
            <a:endParaRPr b="1" sz="12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CC0000"/>
                </a:solidFill>
                <a:latin typeface="Open Sans"/>
                <a:ea typeface="Open Sans"/>
                <a:cs typeface="Open Sans"/>
                <a:sym typeface="Open Sans"/>
              </a:rPr>
              <a:t>Return the change and display the cost that user should pay more/could save</a:t>
            </a:r>
            <a:endParaRPr b="1" sz="1200">
              <a:solidFill>
                <a:srgbClr val="CC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SQL&gt; UPDATE buyer_choice</a:t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2  SET stage = 7</a:t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3  WHERE choice_id = 1;</a:t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Old option: option 1027 at stage 4</a:t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New option: option 1027 at stage 7</a:t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The buyer should pay $225 more for changing the option.</a:t>
            </a:r>
            <a:endParaRPr b="1" sz="1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3" name="Google Shape;103;p19"/>
          <p:cNvSpPr txBox="1"/>
          <p:nvPr/>
        </p:nvSpPr>
        <p:spPr>
          <a:xfrm>
            <a:off x="4707600" y="2056525"/>
            <a:ext cx="3990600" cy="22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Open Sans"/>
                <a:ea typeface="Open Sans"/>
                <a:cs typeface="Open Sans"/>
                <a:sym typeface="Open Sans"/>
              </a:rPr>
              <a:t>2. </a:t>
            </a:r>
            <a:r>
              <a:rPr b="1"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When staff leaves Eggshell: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CC0000"/>
                </a:solidFill>
                <a:latin typeface="Open Sans"/>
                <a:ea typeface="Open Sans"/>
                <a:cs typeface="Open Sans"/>
                <a:sym typeface="Open Sans"/>
              </a:rPr>
              <a:t>Return  all related constructions, sales and choices that the staff used to be responsible for</a:t>
            </a:r>
            <a:endParaRPr b="1" sz="1200">
              <a:solidFill>
                <a:srgbClr val="CC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SQL&gt; DELETE FROM staff</a:t>
            </a:r>
            <a:endParaRPr sz="9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2  WHERE staff_id = 1;</a:t>
            </a:r>
            <a:endParaRPr sz="9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The deleting staff has follow buyer_choice job:</a:t>
            </a:r>
            <a:endParaRPr sz="9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CHOICE ID    CHOICE DATE    LOT ID</a:t>
            </a:r>
            <a:endParaRPr sz="9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       26-MAY-20       1</a:t>
            </a:r>
            <a:endParaRPr sz="9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       02-MAY-19       1</a:t>
            </a:r>
            <a:endParaRPr sz="9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       02-OCT-20       2</a:t>
            </a:r>
            <a:endParaRPr sz="9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The deleting staff has follow sales job:</a:t>
            </a:r>
            <a:endParaRPr sz="9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SALES ID    SALES DATE    LOT ID</a:t>
            </a:r>
            <a:endParaRPr sz="9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       24-MAY-19       1</a:t>
            </a:r>
            <a:endParaRPr sz="9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       24-JAN-19       2</a:t>
            </a:r>
            <a:endParaRPr sz="9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The deleting staff has follow construction job:</a:t>
            </a:r>
            <a:endParaRPr sz="9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PROGRESS ID    STAGE    HOUSE ID</a:t>
            </a:r>
            <a:endParaRPr sz="9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Functionalities (Cont.)</a:t>
            </a:r>
            <a:endParaRPr/>
          </a:p>
        </p:txBody>
      </p:sp>
      <p:sp>
        <p:nvSpPr>
          <p:cNvPr id="109" name="Google Shape;109;p20"/>
          <p:cNvSpPr txBox="1"/>
          <p:nvPr/>
        </p:nvSpPr>
        <p:spPr>
          <a:xfrm>
            <a:off x="486200" y="1258400"/>
            <a:ext cx="4395900" cy="5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Open Sans"/>
                <a:ea typeface="Open Sans"/>
                <a:cs typeface="Open Sans"/>
                <a:sym typeface="Open Sans"/>
              </a:rPr>
              <a:t>3</a:t>
            </a:r>
            <a:r>
              <a:rPr b="1" lang="en" sz="1200">
                <a:latin typeface="Open Sans"/>
                <a:ea typeface="Open Sans"/>
                <a:cs typeface="Open Sans"/>
                <a:sym typeface="Open Sans"/>
              </a:rPr>
              <a:t>. </a:t>
            </a:r>
            <a:r>
              <a:rPr b="1"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Display house details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Execute display_house_style(subdivision_id, style_id);</a:t>
            </a:r>
            <a:endParaRPr b="1" sz="1200">
              <a:solidFill>
                <a:srgbClr val="CC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0" name="Google Shape;110;p20"/>
          <p:cNvSpPr txBox="1"/>
          <p:nvPr/>
        </p:nvSpPr>
        <p:spPr>
          <a:xfrm>
            <a:off x="4707600" y="1258400"/>
            <a:ext cx="3990600" cy="47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Open Sans"/>
                <a:ea typeface="Open Sans"/>
                <a:cs typeface="Open Sans"/>
                <a:sym typeface="Open Sans"/>
              </a:rPr>
              <a:t>4. </a:t>
            </a:r>
            <a:r>
              <a:rPr b="1"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Display a construction progress</a:t>
            </a:r>
            <a:endParaRPr b="1" sz="12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Execute construction_progress(progress_id);</a:t>
            </a:r>
            <a:endParaRPr b="1" sz="1200">
              <a:solidFill>
                <a:srgbClr val="CC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11" name="Google Shape;111;p20"/>
          <p:cNvPicPr preferRelativeResize="0"/>
          <p:nvPr/>
        </p:nvPicPr>
        <p:blipFill rotWithShape="1">
          <a:blip r:embed="rId3">
            <a:alphaModFix/>
          </a:blip>
          <a:srcRect b="0" l="0" r="17245" t="0"/>
          <a:stretch/>
        </p:blipFill>
        <p:spPr>
          <a:xfrm>
            <a:off x="574875" y="2067175"/>
            <a:ext cx="3593125" cy="281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0"/>
          <p:cNvPicPr preferRelativeResize="0"/>
          <p:nvPr/>
        </p:nvPicPr>
        <p:blipFill rotWithShape="1">
          <a:blip r:embed="rId4">
            <a:alphaModFix/>
          </a:blip>
          <a:srcRect b="0" l="0" r="20369" t="0"/>
          <a:stretch/>
        </p:blipFill>
        <p:spPr>
          <a:xfrm>
            <a:off x="4773950" y="1843875"/>
            <a:ext cx="3924250" cy="176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Functionalities (Cont.)</a:t>
            </a:r>
            <a:endParaRPr/>
          </a:p>
        </p:txBody>
      </p:sp>
      <p:sp>
        <p:nvSpPr>
          <p:cNvPr id="118" name="Google Shape;118;p21"/>
          <p:cNvSpPr txBox="1"/>
          <p:nvPr/>
        </p:nvSpPr>
        <p:spPr>
          <a:xfrm>
            <a:off x="486200" y="1258400"/>
            <a:ext cx="3871800" cy="5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Open Sans"/>
                <a:ea typeface="Open Sans"/>
                <a:cs typeface="Open Sans"/>
                <a:sym typeface="Open Sans"/>
              </a:rPr>
              <a:t>5. </a:t>
            </a:r>
            <a:r>
              <a:rPr b="1"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To determine whether a buyer can cancel the contract or not</a:t>
            </a:r>
            <a:r>
              <a:rPr b="1" lang="en" sz="1200"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b="1" sz="12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Execute </a:t>
            </a:r>
            <a:r>
              <a:rPr b="1" lang="en" sz="11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check_cancel(sale_id);</a:t>
            </a:r>
            <a:endParaRPr b="1" sz="1200">
              <a:solidFill>
                <a:srgbClr val="CC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9" name="Google Shape;119;p21"/>
          <p:cNvSpPr txBox="1"/>
          <p:nvPr/>
        </p:nvSpPr>
        <p:spPr>
          <a:xfrm>
            <a:off x="4707600" y="1258400"/>
            <a:ext cx="3990600" cy="47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Open Sans"/>
                <a:ea typeface="Open Sans"/>
                <a:cs typeface="Open Sans"/>
                <a:sym typeface="Open Sans"/>
              </a:rPr>
              <a:t>6. </a:t>
            </a:r>
            <a:r>
              <a:rPr b="1"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Display the information of a sale record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Execute sale_contract(sale_id);</a:t>
            </a:r>
            <a:endParaRPr b="1" sz="1200">
              <a:solidFill>
                <a:srgbClr val="CC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20" name="Google Shape;120;p21"/>
          <p:cNvPicPr preferRelativeResize="0"/>
          <p:nvPr/>
        </p:nvPicPr>
        <p:blipFill rotWithShape="1">
          <a:blip r:embed="rId3">
            <a:alphaModFix/>
          </a:blip>
          <a:srcRect b="0" l="0" r="16701" t="0"/>
          <a:stretch/>
        </p:blipFill>
        <p:spPr>
          <a:xfrm>
            <a:off x="426800" y="2293050"/>
            <a:ext cx="3990600" cy="140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6075" y="1799000"/>
            <a:ext cx="3932876" cy="310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