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78" r:id="rId11"/>
    <p:sldId id="267" r:id="rId12"/>
    <p:sldId id="265" r:id="rId13"/>
    <p:sldId id="266" r:id="rId14"/>
    <p:sldId id="268" r:id="rId15"/>
    <p:sldId id="269" r:id="rId16"/>
    <p:sldId id="270" r:id="rId17"/>
    <p:sldId id="271" r:id="rId18"/>
    <p:sldId id="272" r:id="rId19"/>
    <p:sldId id="273" r:id="rId20"/>
    <p:sldId id="274" r:id="rId21"/>
    <p:sldId id="275" r:id="rId22"/>
    <p:sldId id="277"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9" autoAdjust="0"/>
    <p:restoredTop sz="94660"/>
  </p:normalViewPr>
  <p:slideViewPr>
    <p:cSldViewPr snapToGrid="0">
      <p:cViewPr varScale="1">
        <p:scale>
          <a:sx n="62" d="100"/>
          <a:sy n="62"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0CC7B6-2447-45B7-8F48-FB9B45A2AE2F}"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9BC4BF3B-0384-4392-88CC-BE9A2C7EDF6C}"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72795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0CC7B6-2447-45B7-8F48-FB9B45A2AE2F}"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4BF3B-0384-4392-88CC-BE9A2C7EDF6C}" type="slidenum">
              <a:rPr lang="en-US" smtClean="0"/>
              <a:t>‹#›</a:t>
            </a:fld>
            <a:endParaRPr lang="en-US"/>
          </a:p>
        </p:txBody>
      </p:sp>
    </p:spTree>
    <p:extLst>
      <p:ext uri="{BB962C8B-B14F-4D97-AF65-F5344CB8AC3E}">
        <p14:creationId xmlns:p14="http://schemas.microsoft.com/office/powerpoint/2010/main" val="9695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0CC7B6-2447-45B7-8F48-FB9B45A2AE2F}"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4BF3B-0384-4392-88CC-BE9A2C7EDF6C}" type="slidenum">
              <a:rPr lang="en-US" smtClean="0"/>
              <a:t>‹#›</a:t>
            </a:fld>
            <a:endParaRPr lang="en-US"/>
          </a:p>
        </p:txBody>
      </p:sp>
    </p:spTree>
    <p:extLst>
      <p:ext uri="{BB962C8B-B14F-4D97-AF65-F5344CB8AC3E}">
        <p14:creationId xmlns:p14="http://schemas.microsoft.com/office/powerpoint/2010/main" val="1118717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0CC7B6-2447-45B7-8F48-FB9B45A2AE2F}"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4BF3B-0384-4392-88CC-BE9A2C7EDF6C}"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24405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0CC7B6-2447-45B7-8F48-FB9B45A2AE2F}"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C4BF3B-0384-4392-88CC-BE9A2C7EDF6C}" type="slidenum">
              <a:rPr lang="en-US" smtClean="0"/>
              <a:t>‹#›</a:t>
            </a:fld>
            <a:endParaRPr lang="en-US"/>
          </a:p>
        </p:txBody>
      </p:sp>
    </p:spTree>
    <p:extLst>
      <p:ext uri="{BB962C8B-B14F-4D97-AF65-F5344CB8AC3E}">
        <p14:creationId xmlns:p14="http://schemas.microsoft.com/office/powerpoint/2010/main" val="83977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0CC7B6-2447-45B7-8F48-FB9B45A2AE2F}"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4BF3B-0384-4392-88CC-BE9A2C7EDF6C}"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0016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0CC7B6-2447-45B7-8F48-FB9B45A2AE2F}"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C4BF3B-0384-4392-88CC-BE9A2C7EDF6C}" type="slidenum">
              <a:rPr lang="en-US" smtClean="0"/>
              <a:t>‹#›</a:t>
            </a:fld>
            <a:endParaRPr lang="en-US"/>
          </a:p>
        </p:txBody>
      </p:sp>
    </p:spTree>
    <p:extLst>
      <p:ext uri="{BB962C8B-B14F-4D97-AF65-F5344CB8AC3E}">
        <p14:creationId xmlns:p14="http://schemas.microsoft.com/office/powerpoint/2010/main" val="53146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0CC7B6-2447-45B7-8F48-FB9B45A2AE2F}"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C4BF3B-0384-4392-88CC-BE9A2C7EDF6C}"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4386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00CC7B6-2447-45B7-8F48-FB9B45A2AE2F}"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C4BF3B-0384-4392-88CC-BE9A2C7EDF6C}" type="slidenum">
              <a:rPr lang="en-US" smtClean="0"/>
              <a:t>‹#›</a:t>
            </a:fld>
            <a:endParaRPr lang="en-US"/>
          </a:p>
        </p:txBody>
      </p:sp>
    </p:spTree>
    <p:extLst>
      <p:ext uri="{BB962C8B-B14F-4D97-AF65-F5344CB8AC3E}">
        <p14:creationId xmlns:p14="http://schemas.microsoft.com/office/powerpoint/2010/main" val="203722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CC7B6-2447-45B7-8F48-FB9B45A2AE2F}"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4BF3B-0384-4392-88CC-BE9A2C7EDF6C}" type="slidenum">
              <a:rPr lang="en-US" smtClean="0"/>
              <a:t>‹#›</a:t>
            </a:fld>
            <a:endParaRPr lang="en-US"/>
          </a:p>
        </p:txBody>
      </p:sp>
    </p:spTree>
    <p:extLst>
      <p:ext uri="{BB962C8B-B14F-4D97-AF65-F5344CB8AC3E}">
        <p14:creationId xmlns:p14="http://schemas.microsoft.com/office/powerpoint/2010/main" val="1042782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CC7B6-2447-45B7-8F48-FB9B45A2AE2F}"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C4BF3B-0384-4392-88CC-BE9A2C7EDF6C}" type="slidenum">
              <a:rPr lang="en-US" smtClean="0"/>
              <a:t>‹#›</a:t>
            </a:fld>
            <a:endParaRPr lang="en-US"/>
          </a:p>
        </p:txBody>
      </p:sp>
    </p:spTree>
    <p:extLst>
      <p:ext uri="{BB962C8B-B14F-4D97-AF65-F5344CB8AC3E}">
        <p14:creationId xmlns:p14="http://schemas.microsoft.com/office/powerpoint/2010/main" val="63514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000CC7B6-2447-45B7-8F48-FB9B45A2AE2F}" type="datetimeFigureOut">
              <a:rPr lang="en-US" smtClean="0"/>
              <a:t>4/16/2024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9BC4BF3B-0384-4392-88CC-BE9A2C7EDF6C}"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81183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4038-EEE6-B151-8BE7-5DE75E4A9268}"/>
              </a:ext>
            </a:extLst>
          </p:cNvPr>
          <p:cNvSpPr>
            <a:spLocks noGrp="1"/>
          </p:cNvSpPr>
          <p:nvPr>
            <p:ph type="ctrTitle"/>
          </p:nvPr>
        </p:nvSpPr>
        <p:spPr>
          <a:xfrm>
            <a:off x="1635415" y="3692469"/>
            <a:ext cx="6807918" cy="2268559"/>
          </a:xfrm>
        </p:spPr>
        <p:txBody>
          <a:bodyPr>
            <a:normAutofit fontScale="90000"/>
          </a:bodyPr>
          <a:lstStyle/>
          <a:p>
            <a:r>
              <a:rPr lang="en-US" dirty="0"/>
              <a:t>STUDENT CONCENTRATION ANALYZER</a:t>
            </a:r>
          </a:p>
        </p:txBody>
      </p:sp>
      <p:sp>
        <p:nvSpPr>
          <p:cNvPr id="3" name="Subtitle 2">
            <a:extLst>
              <a:ext uri="{FF2B5EF4-FFF2-40B4-BE49-F238E27FC236}">
                <a16:creationId xmlns:a16="http://schemas.microsoft.com/office/drawing/2014/main" id="{0E80AFD3-C599-DFDB-344B-322F4E8122A7}"/>
              </a:ext>
            </a:extLst>
          </p:cNvPr>
          <p:cNvSpPr>
            <a:spLocks noGrp="1"/>
          </p:cNvSpPr>
          <p:nvPr>
            <p:ph type="subTitle" idx="1"/>
          </p:nvPr>
        </p:nvSpPr>
        <p:spPr/>
        <p:txBody>
          <a:bodyPr>
            <a:normAutofit/>
          </a:bodyPr>
          <a:lstStyle/>
          <a:p>
            <a:r>
              <a:rPr lang="en-US" sz="3600" dirty="0"/>
              <a:t>Group - 9</a:t>
            </a:r>
          </a:p>
        </p:txBody>
      </p:sp>
    </p:spTree>
    <p:extLst>
      <p:ext uri="{BB962C8B-B14F-4D97-AF65-F5344CB8AC3E}">
        <p14:creationId xmlns:p14="http://schemas.microsoft.com/office/powerpoint/2010/main" val="2905907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0A44-6D12-E2A8-A4E4-7EB2B2E207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A52DDC-B738-868E-F2DB-D4338E5A4F89}"/>
              </a:ext>
            </a:extLst>
          </p:cNvPr>
          <p:cNvSpPr>
            <a:spLocks noGrp="1"/>
          </p:cNvSpPr>
          <p:nvPr>
            <p:ph idx="1"/>
          </p:nvPr>
        </p:nvSpPr>
        <p:spPr/>
        <p:txBody>
          <a:bodyPr/>
          <a:lstStyle/>
          <a:p>
            <a:endParaRPr lang="en-US"/>
          </a:p>
        </p:txBody>
      </p:sp>
      <p:pic>
        <p:nvPicPr>
          <p:cNvPr id="1026" name="Picture 2" descr="Introduction to Convolution Neural Network - GeeksforGeeks">
            <a:extLst>
              <a:ext uri="{FF2B5EF4-FFF2-40B4-BE49-F238E27FC236}">
                <a16:creationId xmlns:a16="http://schemas.microsoft.com/office/drawing/2014/main" id="{AE8993E7-95DD-DCBC-6D82-F966E8268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73" y="2218947"/>
            <a:ext cx="10587654" cy="3997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07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53BD24-FCD1-019D-F9B1-26DC88FE8672}"/>
              </a:ext>
            </a:extLst>
          </p:cNvPr>
          <p:cNvPicPr>
            <a:picLocks noChangeAspect="1"/>
          </p:cNvPicPr>
          <p:nvPr/>
        </p:nvPicPr>
        <p:blipFill>
          <a:blip r:embed="rId2"/>
          <a:stretch>
            <a:fillRect/>
          </a:stretch>
        </p:blipFill>
        <p:spPr>
          <a:xfrm>
            <a:off x="3545758" y="480224"/>
            <a:ext cx="4094905" cy="5897551"/>
          </a:xfrm>
          <a:prstGeom prst="rect">
            <a:avLst/>
          </a:prstGeom>
        </p:spPr>
      </p:pic>
    </p:spTree>
    <p:extLst>
      <p:ext uri="{BB962C8B-B14F-4D97-AF65-F5344CB8AC3E}">
        <p14:creationId xmlns:p14="http://schemas.microsoft.com/office/powerpoint/2010/main" val="665580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8DF4-B007-0791-155A-36AA525C4E16}"/>
              </a:ext>
            </a:extLst>
          </p:cNvPr>
          <p:cNvSpPr>
            <a:spLocks noGrp="1"/>
          </p:cNvSpPr>
          <p:nvPr>
            <p:ph type="title"/>
          </p:nvPr>
        </p:nvSpPr>
        <p:spPr>
          <a:xfrm>
            <a:off x="1621861" y="974887"/>
            <a:ext cx="9221786" cy="1077229"/>
          </a:xfrm>
        </p:spPr>
        <p:txBody>
          <a:bodyPr/>
          <a:lstStyle/>
          <a:p>
            <a:r>
              <a:rPr lang="en-US" dirty="0"/>
              <a:t>Training Process and Optimization Techniques</a:t>
            </a:r>
          </a:p>
        </p:txBody>
      </p:sp>
      <p:sp>
        <p:nvSpPr>
          <p:cNvPr id="3" name="Content Placeholder 2">
            <a:extLst>
              <a:ext uri="{FF2B5EF4-FFF2-40B4-BE49-F238E27FC236}">
                <a16:creationId xmlns:a16="http://schemas.microsoft.com/office/drawing/2014/main" id="{9E5AFA15-6FA7-DEC2-E425-CEBAA53091A4}"/>
              </a:ext>
            </a:extLst>
          </p:cNvPr>
          <p:cNvSpPr>
            <a:spLocks noGrp="1"/>
          </p:cNvSpPr>
          <p:nvPr>
            <p:ph idx="1"/>
          </p:nvPr>
        </p:nvSpPr>
        <p:spPr>
          <a:xfrm>
            <a:off x="1348353" y="2052116"/>
            <a:ext cx="9221786" cy="3997828"/>
          </a:xfrm>
        </p:spPr>
        <p:txBody>
          <a:bodyPr/>
          <a:lstStyle/>
          <a:p>
            <a:r>
              <a:rPr lang="en-US" dirty="0"/>
              <a:t>Adam optimizer used for dynamic learning rate adjustment during training.</a:t>
            </a:r>
          </a:p>
          <a:p>
            <a:r>
              <a:rPr lang="en-US" dirty="0"/>
              <a:t>Learning rate set to 0.0001 for optimized model training.</a:t>
            </a:r>
          </a:p>
          <a:p>
            <a:r>
              <a:rPr lang="en-US" dirty="0"/>
              <a:t>Categorical cross-entropy loss function chosen for multi-class classification problem in emotion recognition.</a:t>
            </a:r>
          </a:p>
          <a:p>
            <a:r>
              <a:rPr lang="en-US" dirty="0"/>
              <a:t>Development of a web application using </a:t>
            </a:r>
            <a:r>
              <a:rPr lang="en-US" dirty="0" err="1"/>
              <a:t>Streamlit</a:t>
            </a:r>
            <a:r>
              <a:rPr lang="en-US" dirty="0"/>
              <a:t> for user-friendly interaction with the emotion recognition system.</a:t>
            </a:r>
          </a:p>
        </p:txBody>
      </p:sp>
    </p:spTree>
    <p:extLst>
      <p:ext uri="{BB962C8B-B14F-4D97-AF65-F5344CB8AC3E}">
        <p14:creationId xmlns:p14="http://schemas.microsoft.com/office/powerpoint/2010/main" val="1329696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B33F-7382-C176-D212-82FA387E49BD}"/>
              </a:ext>
            </a:extLst>
          </p:cNvPr>
          <p:cNvSpPr>
            <a:spLocks noGrp="1"/>
          </p:cNvSpPr>
          <p:nvPr>
            <p:ph type="title"/>
          </p:nvPr>
        </p:nvSpPr>
        <p:spPr/>
        <p:txBody>
          <a:bodyPr/>
          <a:lstStyle/>
          <a:p>
            <a:r>
              <a:rPr lang="en-US" dirty="0"/>
              <a:t>INTERFACE</a:t>
            </a:r>
          </a:p>
        </p:txBody>
      </p:sp>
      <p:pic>
        <p:nvPicPr>
          <p:cNvPr id="5" name="Picture 4">
            <a:extLst>
              <a:ext uri="{FF2B5EF4-FFF2-40B4-BE49-F238E27FC236}">
                <a16:creationId xmlns:a16="http://schemas.microsoft.com/office/drawing/2014/main" id="{010F5D67-15E1-99EA-DFC2-230D06885546}"/>
              </a:ext>
            </a:extLst>
          </p:cNvPr>
          <p:cNvPicPr>
            <a:picLocks noChangeAspect="1"/>
          </p:cNvPicPr>
          <p:nvPr/>
        </p:nvPicPr>
        <p:blipFill>
          <a:blip r:embed="rId2"/>
          <a:stretch>
            <a:fillRect/>
          </a:stretch>
        </p:blipFill>
        <p:spPr>
          <a:xfrm>
            <a:off x="1308082" y="1480088"/>
            <a:ext cx="9866196" cy="5015710"/>
          </a:xfrm>
          <a:prstGeom prst="rect">
            <a:avLst/>
          </a:prstGeom>
        </p:spPr>
      </p:pic>
    </p:spTree>
    <p:extLst>
      <p:ext uri="{BB962C8B-B14F-4D97-AF65-F5344CB8AC3E}">
        <p14:creationId xmlns:p14="http://schemas.microsoft.com/office/powerpoint/2010/main" val="429231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A351-F152-9978-58C0-14D2A564FF15}"/>
              </a:ext>
            </a:extLst>
          </p:cNvPr>
          <p:cNvSpPr>
            <a:spLocks noGrp="1"/>
          </p:cNvSpPr>
          <p:nvPr>
            <p:ph type="title"/>
          </p:nvPr>
        </p:nvSpPr>
        <p:spPr/>
        <p:txBody>
          <a:bodyPr/>
          <a:lstStyle/>
          <a:p>
            <a:r>
              <a:rPr lang="en-US" dirty="0"/>
              <a:t>EXPERIMENTS</a:t>
            </a:r>
          </a:p>
        </p:txBody>
      </p:sp>
      <p:sp>
        <p:nvSpPr>
          <p:cNvPr id="5" name="Rectangle: Rounded Corners 4">
            <a:extLst>
              <a:ext uri="{FF2B5EF4-FFF2-40B4-BE49-F238E27FC236}">
                <a16:creationId xmlns:a16="http://schemas.microsoft.com/office/drawing/2014/main" id="{B90EB258-EE2F-9A21-82D6-88A29A633C20}"/>
              </a:ext>
            </a:extLst>
          </p:cNvPr>
          <p:cNvSpPr/>
          <p:nvPr/>
        </p:nvSpPr>
        <p:spPr>
          <a:xfrm>
            <a:off x="1797803" y="4076619"/>
            <a:ext cx="3270142" cy="21813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7 FEATURES</a:t>
            </a:r>
          </a:p>
          <a:p>
            <a:pPr algn="ctr"/>
            <a:r>
              <a:rPr lang="en-US" sz="4000" dirty="0"/>
              <a:t>(PHASE 1)</a:t>
            </a:r>
          </a:p>
        </p:txBody>
      </p:sp>
      <p:sp>
        <p:nvSpPr>
          <p:cNvPr id="6" name="Rectangle: Rounded Corners 5">
            <a:extLst>
              <a:ext uri="{FF2B5EF4-FFF2-40B4-BE49-F238E27FC236}">
                <a16:creationId xmlns:a16="http://schemas.microsoft.com/office/drawing/2014/main" id="{D33F776B-4616-897A-3B35-084246568C3F}"/>
              </a:ext>
            </a:extLst>
          </p:cNvPr>
          <p:cNvSpPr/>
          <p:nvPr/>
        </p:nvSpPr>
        <p:spPr>
          <a:xfrm>
            <a:off x="7842143" y="4076619"/>
            <a:ext cx="3649850" cy="21813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EACH FEATURES</a:t>
            </a:r>
          </a:p>
          <a:p>
            <a:pPr algn="ctr"/>
            <a:r>
              <a:rPr lang="en-US" sz="3600" dirty="0"/>
              <a:t>(PHASE 2)</a:t>
            </a:r>
          </a:p>
        </p:txBody>
      </p:sp>
      <p:sp>
        <p:nvSpPr>
          <p:cNvPr id="7" name="Rectangle: Rounded Corners 6">
            <a:extLst>
              <a:ext uri="{FF2B5EF4-FFF2-40B4-BE49-F238E27FC236}">
                <a16:creationId xmlns:a16="http://schemas.microsoft.com/office/drawing/2014/main" id="{D27AA4E6-47C0-683E-258B-13C2780E7418}"/>
              </a:ext>
            </a:extLst>
          </p:cNvPr>
          <p:cNvSpPr/>
          <p:nvPr/>
        </p:nvSpPr>
        <p:spPr>
          <a:xfrm>
            <a:off x="4742481" y="1442056"/>
            <a:ext cx="3270142" cy="1077228"/>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TRAINING LOOP</a:t>
            </a:r>
          </a:p>
        </p:txBody>
      </p:sp>
      <p:cxnSp>
        <p:nvCxnSpPr>
          <p:cNvPr id="9" name="Straight Connector 8">
            <a:extLst>
              <a:ext uri="{FF2B5EF4-FFF2-40B4-BE49-F238E27FC236}">
                <a16:creationId xmlns:a16="http://schemas.microsoft.com/office/drawing/2014/main" id="{90B195BA-2FDF-23E2-8F97-E53B11319E94}"/>
              </a:ext>
            </a:extLst>
          </p:cNvPr>
          <p:cNvCxnSpPr>
            <a:cxnSpLocks/>
            <a:stCxn id="7" idx="2"/>
          </p:cNvCxnSpPr>
          <p:nvPr/>
        </p:nvCxnSpPr>
        <p:spPr>
          <a:xfrm flipH="1">
            <a:off x="4122549" y="2519284"/>
            <a:ext cx="2255003" cy="1557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6F7EA24-4A92-FB36-B635-8DF04CCE169E}"/>
              </a:ext>
            </a:extLst>
          </p:cNvPr>
          <p:cNvCxnSpPr>
            <a:cxnSpLocks/>
            <a:stCxn id="7" idx="2"/>
          </p:cNvCxnSpPr>
          <p:nvPr/>
        </p:nvCxnSpPr>
        <p:spPr>
          <a:xfrm>
            <a:off x="6377552" y="2519284"/>
            <a:ext cx="2859438" cy="15573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553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606-810F-AF6B-CCCE-CBADB9338C62}"/>
              </a:ext>
            </a:extLst>
          </p:cNvPr>
          <p:cNvSpPr>
            <a:spLocks noGrp="1"/>
          </p:cNvSpPr>
          <p:nvPr>
            <p:ph type="title"/>
          </p:nvPr>
        </p:nvSpPr>
        <p:spPr/>
        <p:txBody>
          <a:bodyPr/>
          <a:lstStyle/>
          <a:p>
            <a:r>
              <a:rPr lang="en-US" dirty="0"/>
              <a:t>PHASE 1 EXPERIMENTS</a:t>
            </a:r>
          </a:p>
        </p:txBody>
      </p:sp>
      <p:sp>
        <p:nvSpPr>
          <p:cNvPr id="3" name="Content Placeholder 2">
            <a:extLst>
              <a:ext uri="{FF2B5EF4-FFF2-40B4-BE49-F238E27FC236}">
                <a16:creationId xmlns:a16="http://schemas.microsoft.com/office/drawing/2014/main" id="{45D1BAE5-00F7-41F9-8AC9-2323003028BF}"/>
              </a:ext>
            </a:extLst>
          </p:cNvPr>
          <p:cNvSpPr>
            <a:spLocks noGrp="1"/>
          </p:cNvSpPr>
          <p:nvPr>
            <p:ph idx="1"/>
          </p:nvPr>
        </p:nvSpPr>
        <p:spPr>
          <a:xfrm>
            <a:off x="1224366" y="1825625"/>
            <a:ext cx="10129434" cy="4667250"/>
          </a:xfrm>
        </p:spPr>
        <p:txBody>
          <a:bodyPr>
            <a:normAutofit/>
          </a:bodyPr>
          <a:lstStyle/>
          <a:p>
            <a:r>
              <a:rPr lang="en-US" dirty="0"/>
              <a:t>Utilization of the </a:t>
            </a:r>
            <a:r>
              <a:rPr lang="en-US" dirty="0" err="1"/>
              <a:t>train_model</a:t>
            </a:r>
            <a:r>
              <a:rPr lang="en-US" dirty="0"/>
              <a:t> function for training the CNN model over 30 epochs.</a:t>
            </a:r>
          </a:p>
          <a:p>
            <a:r>
              <a:rPr lang="en-US" dirty="0"/>
              <a:t>Training on batches containing all 7 facial feature images combined.</a:t>
            </a:r>
          </a:p>
          <a:p>
            <a:r>
              <a:rPr lang="en-US" dirty="0"/>
              <a:t>Adam optimizer employed for parameter adjustment and gradient propagation.</a:t>
            </a:r>
          </a:p>
          <a:p>
            <a:r>
              <a:rPr lang="en-US" dirty="0"/>
              <a:t>Monitoring of training accuracy and validation loss for performance evaluation.</a:t>
            </a:r>
          </a:p>
          <a:p>
            <a:r>
              <a:rPr lang="en-US" dirty="0"/>
              <a:t>Implementation of early stopping mechanism to prevent overfitting.</a:t>
            </a:r>
          </a:p>
          <a:p>
            <a:r>
              <a:rPr lang="en-US" dirty="0"/>
              <a:t>Visualization of training and validation losses using Matplotlib plots for insights into model dynamics.</a:t>
            </a:r>
          </a:p>
        </p:txBody>
      </p:sp>
    </p:spTree>
    <p:extLst>
      <p:ext uri="{BB962C8B-B14F-4D97-AF65-F5344CB8AC3E}">
        <p14:creationId xmlns:p14="http://schemas.microsoft.com/office/powerpoint/2010/main" val="3996531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082C-51D8-DF8F-EC0B-2A04914E272B}"/>
              </a:ext>
            </a:extLst>
          </p:cNvPr>
          <p:cNvSpPr>
            <a:spLocks noGrp="1"/>
          </p:cNvSpPr>
          <p:nvPr>
            <p:ph type="title"/>
          </p:nvPr>
        </p:nvSpPr>
        <p:spPr/>
        <p:txBody>
          <a:bodyPr/>
          <a:lstStyle/>
          <a:p>
            <a:r>
              <a:rPr lang="en-US" dirty="0"/>
              <a:t>PHASE 2  EXPERIMENTS</a:t>
            </a:r>
          </a:p>
        </p:txBody>
      </p:sp>
      <p:sp>
        <p:nvSpPr>
          <p:cNvPr id="3" name="Content Placeholder 2">
            <a:extLst>
              <a:ext uri="{FF2B5EF4-FFF2-40B4-BE49-F238E27FC236}">
                <a16:creationId xmlns:a16="http://schemas.microsoft.com/office/drawing/2014/main" id="{CF389474-12A3-B70A-C9CD-3B4B50F16BB5}"/>
              </a:ext>
            </a:extLst>
          </p:cNvPr>
          <p:cNvSpPr>
            <a:spLocks noGrp="1"/>
          </p:cNvSpPr>
          <p:nvPr>
            <p:ph idx="1"/>
          </p:nvPr>
        </p:nvSpPr>
        <p:spPr>
          <a:xfrm>
            <a:off x="1022888" y="1825625"/>
            <a:ext cx="10771322" cy="4351338"/>
          </a:xfrm>
        </p:spPr>
        <p:txBody>
          <a:bodyPr>
            <a:normAutofit/>
          </a:bodyPr>
          <a:lstStyle/>
          <a:p>
            <a:r>
              <a:rPr lang="en-US" dirty="0"/>
              <a:t>Novel method of evaluating each facial feature batch individually.</a:t>
            </a:r>
          </a:p>
          <a:p>
            <a:r>
              <a:rPr lang="en-US" dirty="0"/>
              <a:t>Fine-grained analysis enabling targeted optimizations for specific facial characteristics.</a:t>
            </a:r>
          </a:p>
          <a:p>
            <a:r>
              <a:rPr lang="en-US" dirty="0"/>
              <a:t>Utilization of early stopping mechanisms to ensure optimal model generalization and mitigate overfitting.</a:t>
            </a:r>
          </a:p>
          <a:p>
            <a:r>
              <a:rPr lang="en-US" dirty="0"/>
              <a:t>Visualization of training and validation dynamics for comprehensive performance assessment.</a:t>
            </a:r>
          </a:p>
          <a:p>
            <a:r>
              <a:rPr lang="en-US" dirty="0"/>
              <a:t>Emphasis on the efficiency of phase 2 despite lower accuracy compared to phase 1.</a:t>
            </a:r>
          </a:p>
        </p:txBody>
      </p:sp>
    </p:spTree>
    <p:extLst>
      <p:ext uri="{BB962C8B-B14F-4D97-AF65-F5344CB8AC3E}">
        <p14:creationId xmlns:p14="http://schemas.microsoft.com/office/powerpoint/2010/main" val="2758486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AFF5-BEF1-0266-C24D-BF5B1126C33C}"/>
              </a:ext>
            </a:extLst>
          </p:cNvPr>
          <p:cNvSpPr>
            <a:spLocks noGrp="1"/>
          </p:cNvSpPr>
          <p:nvPr>
            <p:ph type="title"/>
          </p:nvPr>
        </p:nvSpPr>
        <p:spPr>
          <a:xfrm>
            <a:off x="838200" y="-99824"/>
            <a:ext cx="10515600" cy="1325563"/>
          </a:xfrm>
        </p:spPr>
        <p:txBody>
          <a:bodyPr/>
          <a:lstStyle/>
          <a:p>
            <a:pPr algn="ctr"/>
            <a:r>
              <a:rPr lang="en-US" dirty="0"/>
              <a:t>COMPARING PHASE  1 AND 2</a:t>
            </a:r>
          </a:p>
        </p:txBody>
      </p:sp>
      <p:pic>
        <p:nvPicPr>
          <p:cNvPr id="5" name="Picture 4">
            <a:extLst>
              <a:ext uri="{FF2B5EF4-FFF2-40B4-BE49-F238E27FC236}">
                <a16:creationId xmlns:a16="http://schemas.microsoft.com/office/drawing/2014/main" id="{27361261-CBB9-FF94-6242-4A5B3A1460CE}"/>
              </a:ext>
            </a:extLst>
          </p:cNvPr>
          <p:cNvPicPr>
            <a:picLocks noChangeAspect="1"/>
          </p:cNvPicPr>
          <p:nvPr/>
        </p:nvPicPr>
        <p:blipFill>
          <a:blip r:embed="rId2"/>
          <a:stretch>
            <a:fillRect/>
          </a:stretch>
        </p:blipFill>
        <p:spPr>
          <a:xfrm>
            <a:off x="1674928" y="1347788"/>
            <a:ext cx="8842143" cy="480412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0542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9ACF83-3A5C-E43B-3DEE-4EF98FDAACF1}"/>
              </a:ext>
            </a:extLst>
          </p:cNvPr>
          <p:cNvPicPr>
            <a:picLocks noChangeAspect="1"/>
          </p:cNvPicPr>
          <p:nvPr/>
        </p:nvPicPr>
        <p:blipFill>
          <a:blip r:embed="rId2"/>
          <a:stretch>
            <a:fillRect/>
          </a:stretch>
        </p:blipFill>
        <p:spPr>
          <a:xfrm>
            <a:off x="388291" y="885245"/>
            <a:ext cx="11415417" cy="5678287"/>
          </a:xfrm>
          <a:prstGeom prst="rect">
            <a:avLst/>
          </a:prstGeom>
        </p:spPr>
      </p:pic>
    </p:spTree>
    <p:extLst>
      <p:ext uri="{BB962C8B-B14F-4D97-AF65-F5344CB8AC3E}">
        <p14:creationId xmlns:p14="http://schemas.microsoft.com/office/powerpoint/2010/main" val="1514652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F1C6-DEDC-C0E2-9BEA-6ADACE9EDEBE}"/>
              </a:ext>
            </a:extLst>
          </p:cNvPr>
          <p:cNvSpPr>
            <a:spLocks noGrp="1"/>
          </p:cNvSpPr>
          <p:nvPr>
            <p:ph type="title"/>
          </p:nvPr>
        </p:nvSpPr>
        <p:spPr>
          <a:xfrm>
            <a:off x="218268" y="57849"/>
            <a:ext cx="10515600" cy="1325563"/>
          </a:xfrm>
        </p:spPr>
        <p:txBody>
          <a:bodyPr/>
          <a:lstStyle/>
          <a:p>
            <a:r>
              <a:rPr lang="en-US" dirty="0"/>
              <a:t>CONFUSION MATRIX</a:t>
            </a:r>
          </a:p>
        </p:txBody>
      </p:sp>
      <p:pic>
        <p:nvPicPr>
          <p:cNvPr id="5" name="Picture 4">
            <a:extLst>
              <a:ext uri="{FF2B5EF4-FFF2-40B4-BE49-F238E27FC236}">
                <a16:creationId xmlns:a16="http://schemas.microsoft.com/office/drawing/2014/main" id="{3E834BA6-6FDD-46B7-51D1-F02032C68F6D}"/>
              </a:ext>
            </a:extLst>
          </p:cNvPr>
          <p:cNvPicPr>
            <a:picLocks noChangeAspect="1"/>
          </p:cNvPicPr>
          <p:nvPr/>
        </p:nvPicPr>
        <p:blipFill>
          <a:blip r:embed="rId2"/>
          <a:stretch>
            <a:fillRect/>
          </a:stretch>
        </p:blipFill>
        <p:spPr>
          <a:xfrm>
            <a:off x="0" y="1313379"/>
            <a:ext cx="6025935" cy="5486772"/>
          </a:xfrm>
          <a:prstGeom prst="rect">
            <a:avLst/>
          </a:prstGeom>
        </p:spPr>
      </p:pic>
      <p:pic>
        <p:nvPicPr>
          <p:cNvPr id="7" name="Picture 6">
            <a:extLst>
              <a:ext uri="{FF2B5EF4-FFF2-40B4-BE49-F238E27FC236}">
                <a16:creationId xmlns:a16="http://schemas.microsoft.com/office/drawing/2014/main" id="{E6631DDE-15C7-B334-26F8-F2603B00DA83}"/>
              </a:ext>
            </a:extLst>
          </p:cNvPr>
          <p:cNvPicPr>
            <a:picLocks noChangeAspect="1"/>
          </p:cNvPicPr>
          <p:nvPr/>
        </p:nvPicPr>
        <p:blipFill rotWithShape="1">
          <a:blip r:embed="rId3"/>
          <a:srcRect l="753" t="1122" r="1724"/>
          <a:stretch/>
        </p:blipFill>
        <p:spPr>
          <a:xfrm>
            <a:off x="6061974" y="1328876"/>
            <a:ext cx="6117435" cy="5486772"/>
          </a:xfrm>
          <a:prstGeom prst="rect">
            <a:avLst/>
          </a:prstGeom>
        </p:spPr>
      </p:pic>
    </p:spTree>
    <p:extLst>
      <p:ext uri="{BB962C8B-B14F-4D97-AF65-F5344CB8AC3E}">
        <p14:creationId xmlns:p14="http://schemas.microsoft.com/office/powerpoint/2010/main" val="414372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EF80-CF48-7D77-F81F-6F74C458A88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FBCFE42-9D12-2790-C255-B9176ED6A585}"/>
              </a:ext>
            </a:extLst>
          </p:cNvPr>
          <p:cNvSpPr>
            <a:spLocks noGrp="1"/>
          </p:cNvSpPr>
          <p:nvPr>
            <p:ph idx="1"/>
          </p:nvPr>
        </p:nvSpPr>
        <p:spPr/>
        <p:txBody>
          <a:bodyPr/>
          <a:lstStyle/>
          <a:p>
            <a:r>
              <a:rPr lang="en-US" dirty="0"/>
              <a:t>Emotion recognition is pivotal in identifying and understanding human emotions through facial expressions, voice tone, and body language. Within the realm of computer vision and affective computing, facial emotion recognition plays a crucial role.</a:t>
            </a:r>
          </a:p>
          <a:p>
            <a:r>
              <a:rPr lang="en-US" dirty="0"/>
              <a:t>The Student Concentration Analyzer aims to interpret the concentration levels and emotional states of learners by analyzing their facial cues during live online classes.</a:t>
            </a:r>
          </a:p>
        </p:txBody>
      </p:sp>
    </p:spTree>
    <p:extLst>
      <p:ext uri="{BB962C8B-B14F-4D97-AF65-F5344CB8AC3E}">
        <p14:creationId xmlns:p14="http://schemas.microsoft.com/office/powerpoint/2010/main" val="693647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103B-5C18-C021-382C-5288B300BA6C}"/>
              </a:ext>
            </a:extLst>
          </p:cNvPr>
          <p:cNvSpPr>
            <a:spLocks noGrp="1"/>
          </p:cNvSpPr>
          <p:nvPr>
            <p:ph type="title"/>
          </p:nvPr>
        </p:nvSpPr>
        <p:spPr/>
        <p:txBody>
          <a:bodyPr/>
          <a:lstStyle/>
          <a:p>
            <a:r>
              <a:rPr lang="en-US" dirty="0"/>
              <a:t>PERFORMANCE METRICS</a:t>
            </a:r>
          </a:p>
        </p:txBody>
      </p:sp>
      <p:pic>
        <p:nvPicPr>
          <p:cNvPr id="7" name="Picture 6">
            <a:extLst>
              <a:ext uri="{FF2B5EF4-FFF2-40B4-BE49-F238E27FC236}">
                <a16:creationId xmlns:a16="http://schemas.microsoft.com/office/drawing/2014/main" id="{C1713605-4FA5-3292-AB04-5D1347CB0F68}"/>
              </a:ext>
            </a:extLst>
          </p:cNvPr>
          <p:cNvPicPr>
            <a:picLocks noChangeAspect="1"/>
          </p:cNvPicPr>
          <p:nvPr/>
        </p:nvPicPr>
        <p:blipFill>
          <a:blip r:embed="rId2"/>
          <a:stretch>
            <a:fillRect/>
          </a:stretch>
        </p:blipFill>
        <p:spPr>
          <a:xfrm>
            <a:off x="178314" y="1939555"/>
            <a:ext cx="5855680" cy="4321760"/>
          </a:xfrm>
          <a:prstGeom prst="rect">
            <a:avLst/>
          </a:prstGeom>
        </p:spPr>
      </p:pic>
      <p:pic>
        <p:nvPicPr>
          <p:cNvPr id="9" name="Picture 8">
            <a:extLst>
              <a:ext uri="{FF2B5EF4-FFF2-40B4-BE49-F238E27FC236}">
                <a16:creationId xmlns:a16="http://schemas.microsoft.com/office/drawing/2014/main" id="{317AFB98-B2CA-4CEA-DE64-A66107B7BA74}"/>
              </a:ext>
            </a:extLst>
          </p:cNvPr>
          <p:cNvPicPr>
            <a:picLocks noChangeAspect="1"/>
          </p:cNvPicPr>
          <p:nvPr/>
        </p:nvPicPr>
        <p:blipFill>
          <a:blip r:embed="rId3"/>
          <a:stretch>
            <a:fillRect/>
          </a:stretch>
        </p:blipFill>
        <p:spPr>
          <a:xfrm>
            <a:off x="6252724" y="1939555"/>
            <a:ext cx="5760962" cy="4151281"/>
          </a:xfrm>
          <a:prstGeom prst="rect">
            <a:avLst/>
          </a:prstGeom>
        </p:spPr>
      </p:pic>
    </p:spTree>
    <p:extLst>
      <p:ext uri="{BB962C8B-B14F-4D97-AF65-F5344CB8AC3E}">
        <p14:creationId xmlns:p14="http://schemas.microsoft.com/office/powerpoint/2010/main" val="3371398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ECB8-BB01-2BEA-A1EB-4C28F35352FB}"/>
              </a:ext>
            </a:extLst>
          </p:cNvPr>
          <p:cNvSpPr>
            <a:spLocks noGrp="1"/>
          </p:cNvSpPr>
          <p:nvPr>
            <p:ph type="title"/>
          </p:nvPr>
        </p:nvSpPr>
        <p:spPr/>
        <p:txBody>
          <a:bodyPr/>
          <a:lstStyle/>
          <a:p>
            <a:r>
              <a:rPr lang="en-US" dirty="0"/>
              <a:t> Limitations and Challenges</a:t>
            </a:r>
          </a:p>
        </p:txBody>
      </p:sp>
      <p:sp>
        <p:nvSpPr>
          <p:cNvPr id="3" name="Content Placeholder 2">
            <a:extLst>
              <a:ext uri="{FF2B5EF4-FFF2-40B4-BE49-F238E27FC236}">
                <a16:creationId xmlns:a16="http://schemas.microsoft.com/office/drawing/2014/main" id="{92785FA0-DB58-E675-C9DA-AB85FEC7B32B}"/>
              </a:ext>
            </a:extLst>
          </p:cNvPr>
          <p:cNvSpPr>
            <a:spLocks noGrp="1"/>
          </p:cNvSpPr>
          <p:nvPr>
            <p:ph idx="1"/>
          </p:nvPr>
        </p:nvSpPr>
        <p:spPr>
          <a:xfrm>
            <a:off x="1084881" y="2052116"/>
            <a:ext cx="9485258" cy="3997828"/>
          </a:xfrm>
        </p:spPr>
        <p:txBody>
          <a:bodyPr>
            <a:normAutofit fontScale="92500" lnSpcReduction="10000"/>
          </a:bodyPr>
          <a:lstStyle/>
          <a:p>
            <a:r>
              <a:rPr lang="en-US" dirty="0"/>
              <a:t>Distinguishing between anger and disgust poses a challenge due to similar facial expressions.</a:t>
            </a:r>
          </a:p>
          <a:p>
            <a:r>
              <a:rPr lang="en-US" dirty="0"/>
              <a:t>Lighting variations during testing can lead to inaccuracies.</a:t>
            </a:r>
          </a:p>
          <a:p>
            <a:r>
              <a:rPr lang="en-US" dirty="0"/>
              <a:t>Emotion detection for multiple faces simultaneously may cause delays.</a:t>
            </a:r>
          </a:p>
          <a:p>
            <a:r>
              <a:rPr lang="en-US" dirty="0"/>
              <a:t>Covered faces result in low accuracy as the system relies on facial features.</a:t>
            </a:r>
          </a:p>
          <a:p>
            <a:r>
              <a:rPr lang="en-US" dirty="0"/>
              <a:t>Privacy concerns arise from using facial data as input.</a:t>
            </a:r>
          </a:p>
          <a:p>
            <a:r>
              <a:rPr lang="en-US" dirty="0"/>
              <a:t>Generalizing to novel facial expressions is difficult due to wide variations.</a:t>
            </a:r>
          </a:p>
          <a:p>
            <a:r>
              <a:rPr lang="en-US" dirty="0"/>
              <a:t>Future improvements may include better face recognition in dim-light and improved emotion differentiation.</a:t>
            </a:r>
          </a:p>
        </p:txBody>
      </p:sp>
    </p:spTree>
    <p:extLst>
      <p:ext uri="{BB962C8B-B14F-4D97-AF65-F5344CB8AC3E}">
        <p14:creationId xmlns:p14="http://schemas.microsoft.com/office/powerpoint/2010/main" val="215212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68F05-26B9-DB78-47AB-88CB21016BC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2A53692-416D-318A-1AAC-88A607EA3CB2}"/>
              </a:ext>
            </a:extLst>
          </p:cNvPr>
          <p:cNvPicPr>
            <a:picLocks noChangeAspect="1"/>
          </p:cNvPicPr>
          <p:nvPr/>
        </p:nvPicPr>
        <p:blipFill>
          <a:blip r:embed="rId2"/>
          <a:stretch>
            <a:fillRect/>
          </a:stretch>
        </p:blipFill>
        <p:spPr>
          <a:xfrm>
            <a:off x="81442" y="3206304"/>
            <a:ext cx="12029115" cy="3651696"/>
          </a:xfrm>
          <a:prstGeom prst="rect">
            <a:avLst/>
          </a:prstGeom>
        </p:spPr>
      </p:pic>
    </p:spTree>
    <p:extLst>
      <p:ext uri="{BB962C8B-B14F-4D97-AF65-F5344CB8AC3E}">
        <p14:creationId xmlns:p14="http://schemas.microsoft.com/office/powerpoint/2010/main" val="3079017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C1C4-5148-2F0C-5A83-C7E2C421AAF2}"/>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B299863D-03A6-7239-AEBA-057051AAFCFB}"/>
              </a:ext>
            </a:extLst>
          </p:cNvPr>
          <p:cNvPicPr>
            <a:picLocks noChangeAspect="1"/>
          </p:cNvPicPr>
          <p:nvPr/>
        </p:nvPicPr>
        <p:blipFill>
          <a:blip r:embed="rId2"/>
          <a:stretch>
            <a:fillRect/>
          </a:stretch>
        </p:blipFill>
        <p:spPr>
          <a:xfrm>
            <a:off x="0" y="2464231"/>
            <a:ext cx="12230178" cy="3372601"/>
          </a:xfrm>
          <a:prstGeom prst="rect">
            <a:avLst/>
          </a:prstGeom>
        </p:spPr>
      </p:pic>
    </p:spTree>
    <p:extLst>
      <p:ext uri="{BB962C8B-B14F-4D97-AF65-F5344CB8AC3E}">
        <p14:creationId xmlns:p14="http://schemas.microsoft.com/office/powerpoint/2010/main" val="396456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3639-C2DA-3D6E-D96D-54E564B4E37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7EF43A6-443D-8807-C6DE-8548A542806C}"/>
              </a:ext>
            </a:extLst>
          </p:cNvPr>
          <p:cNvSpPr>
            <a:spLocks noGrp="1"/>
          </p:cNvSpPr>
          <p:nvPr>
            <p:ph idx="1"/>
          </p:nvPr>
        </p:nvSpPr>
        <p:spPr/>
        <p:txBody>
          <a:bodyPr/>
          <a:lstStyle/>
          <a:p>
            <a:r>
              <a:rPr lang="en-US" dirty="0"/>
              <a:t>Online education struggles to maintain student engagement and accurately assess learner focus. The rapid evolution of this field necessitates sophisticated tools that can dynamically respond to students' emotional and attentional states to foster a more effective learning environment.</a:t>
            </a:r>
          </a:p>
        </p:txBody>
      </p:sp>
    </p:spTree>
    <p:extLst>
      <p:ext uri="{BB962C8B-B14F-4D97-AF65-F5344CB8AC3E}">
        <p14:creationId xmlns:p14="http://schemas.microsoft.com/office/powerpoint/2010/main" val="1772004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7705-5FE4-1BF7-4E0D-CD937ED39E4F}"/>
              </a:ext>
            </a:extLst>
          </p:cNvPr>
          <p:cNvSpPr>
            <a:spLocks noGrp="1"/>
          </p:cNvSpPr>
          <p:nvPr>
            <p:ph type="title"/>
          </p:nvPr>
        </p:nvSpPr>
        <p:spPr/>
        <p:txBody>
          <a:bodyPr/>
          <a:lstStyle/>
          <a:p>
            <a:r>
              <a:rPr lang="en-US" dirty="0"/>
              <a:t>PROJECT FOCUS</a:t>
            </a:r>
          </a:p>
        </p:txBody>
      </p:sp>
      <p:sp>
        <p:nvSpPr>
          <p:cNvPr id="3" name="Content Placeholder 2">
            <a:extLst>
              <a:ext uri="{FF2B5EF4-FFF2-40B4-BE49-F238E27FC236}">
                <a16:creationId xmlns:a16="http://schemas.microsoft.com/office/drawing/2014/main" id="{03901839-0343-7CC7-9184-98BF3678B656}"/>
              </a:ext>
            </a:extLst>
          </p:cNvPr>
          <p:cNvSpPr>
            <a:spLocks noGrp="1"/>
          </p:cNvSpPr>
          <p:nvPr>
            <p:ph idx="1"/>
          </p:nvPr>
        </p:nvSpPr>
        <p:spPr/>
        <p:txBody>
          <a:bodyPr/>
          <a:lstStyle/>
          <a:p>
            <a:r>
              <a:rPr lang="en-US" dirty="0"/>
              <a:t>Utilizing the FER dataset and CNNs, this project develops a system to detect and analyze students' emotions in real-time. It addresses the need for improved interaction in virtual classrooms by enabling a responsive and adaptive educational experience.</a:t>
            </a:r>
          </a:p>
        </p:txBody>
      </p:sp>
    </p:spTree>
    <p:extLst>
      <p:ext uri="{BB962C8B-B14F-4D97-AF65-F5344CB8AC3E}">
        <p14:creationId xmlns:p14="http://schemas.microsoft.com/office/powerpoint/2010/main" val="422112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EB4B-4A10-CD20-8186-AE115A3A47D8}"/>
              </a:ext>
            </a:extLst>
          </p:cNvPr>
          <p:cNvSpPr>
            <a:spLocks noGrp="1"/>
          </p:cNvSpPr>
          <p:nvPr>
            <p:ph type="title"/>
          </p:nvPr>
        </p:nvSpPr>
        <p:spPr/>
        <p:txBody>
          <a:bodyPr/>
          <a:lstStyle/>
          <a:p>
            <a:r>
              <a:rPr lang="en-US" dirty="0"/>
              <a:t>Applications </a:t>
            </a:r>
          </a:p>
        </p:txBody>
      </p:sp>
      <p:sp>
        <p:nvSpPr>
          <p:cNvPr id="3" name="Content Placeholder 2">
            <a:extLst>
              <a:ext uri="{FF2B5EF4-FFF2-40B4-BE49-F238E27FC236}">
                <a16:creationId xmlns:a16="http://schemas.microsoft.com/office/drawing/2014/main" id="{9D7761C9-6ED5-6D9F-24F8-3EF9408AC34C}"/>
              </a:ext>
            </a:extLst>
          </p:cNvPr>
          <p:cNvSpPr>
            <a:spLocks noGrp="1"/>
          </p:cNvSpPr>
          <p:nvPr>
            <p:ph idx="1"/>
          </p:nvPr>
        </p:nvSpPr>
        <p:spPr>
          <a:xfrm>
            <a:off x="1069383" y="1825625"/>
            <a:ext cx="10284417" cy="4351338"/>
          </a:xfrm>
        </p:spPr>
        <p:txBody>
          <a:bodyPr>
            <a:normAutofit/>
          </a:bodyPr>
          <a:lstStyle/>
          <a:p>
            <a:r>
              <a:rPr lang="en-US" dirty="0"/>
              <a:t>Educational Enhancement</a:t>
            </a:r>
          </a:p>
          <a:p>
            <a:r>
              <a:rPr lang="en-US" dirty="0"/>
              <a:t>Personalized Learning</a:t>
            </a:r>
          </a:p>
          <a:p>
            <a:r>
              <a:rPr lang="en-US" dirty="0"/>
              <a:t>Engagement Metrics </a:t>
            </a:r>
          </a:p>
          <a:p>
            <a:r>
              <a:rPr lang="en-US" dirty="0"/>
              <a:t>Emotional Intelligence Development</a:t>
            </a:r>
          </a:p>
          <a:p>
            <a:r>
              <a:rPr lang="en-US" dirty="0"/>
              <a:t>Accessibility Enhancements</a:t>
            </a:r>
          </a:p>
          <a:p>
            <a:pPr marL="0" indent="0">
              <a:buNone/>
            </a:pPr>
            <a:r>
              <a:rPr lang="en-US" dirty="0"/>
              <a:t>These applications demonstrate the versatility of the Student Concentration Analyzer in enhancing the educational landscape and supporting diverse learning needs.</a:t>
            </a:r>
          </a:p>
        </p:txBody>
      </p:sp>
    </p:spTree>
    <p:extLst>
      <p:ext uri="{BB962C8B-B14F-4D97-AF65-F5344CB8AC3E}">
        <p14:creationId xmlns:p14="http://schemas.microsoft.com/office/powerpoint/2010/main" val="172592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1D526-38E7-5928-A9B6-66A47B21DD9C}"/>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59C64F3C-C10B-3D6A-A5A3-0D064F11B73A}"/>
              </a:ext>
            </a:extLst>
          </p:cNvPr>
          <p:cNvSpPr>
            <a:spLocks noGrp="1"/>
          </p:cNvSpPr>
          <p:nvPr>
            <p:ph idx="1"/>
          </p:nvPr>
        </p:nvSpPr>
        <p:spPr>
          <a:xfrm>
            <a:off x="1224366" y="1825625"/>
            <a:ext cx="10129434" cy="4351338"/>
          </a:xfrm>
        </p:spPr>
        <p:txBody>
          <a:bodyPr>
            <a:normAutofit/>
          </a:bodyPr>
          <a:lstStyle/>
          <a:p>
            <a:r>
              <a:rPr lang="en-US" dirty="0"/>
              <a:t>Introduction of FER+ dataset for analyzing learner’s facial emotion in LIVE environment.</a:t>
            </a:r>
          </a:p>
          <a:p>
            <a:r>
              <a:rPr lang="en-US" dirty="0"/>
              <a:t>Total of 65520 images in the dataset.</a:t>
            </a:r>
          </a:p>
          <a:p>
            <a:r>
              <a:rPr lang="en-US" dirty="0"/>
              <a:t>Preprocessing techniques including resizing to 48x48 pixels and converting to gray scaling for efficiency.</a:t>
            </a:r>
          </a:p>
          <a:p>
            <a:pPr marL="0" indent="0">
              <a:buNone/>
            </a:pPr>
            <a:endParaRPr lang="en-US" dirty="0"/>
          </a:p>
          <a:p>
            <a:endParaRPr lang="en-US" dirty="0"/>
          </a:p>
        </p:txBody>
      </p:sp>
    </p:spTree>
    <p:extLst>
      <p:ext uri="{BB962C8B-B14F-4D97-AF65-F5344CB8AC3E}">
        <p14:creationId xmlns:p14="http://schemas.microsoft.com/office/powerpoint/2010/main" val="212799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F8232-186A-5D3D-D2F5-14FE85B7B55D}"/>
              </a:ext>
            </a:extLst>
          </p:cNvPr>
          <p:cNvSpPr>
            <a:spLocks noGrp="1"/>
          </p:cNvSpPr>
          <p:nvPr>
            <p:ph type="title"/>
          </p:nvPr>
        </p:nvSpPr>
        <p:spPr>
          <a:xfrm>
            <a:off x="1218080" y="627584"/>
            <a:ext cx="9755839" cy="1077229"/>
          </a:xfrm>
        </p:spPr>
        <p:txBody>
          <a:bodyPr/>
          <a:lstStyle/>
          <a:p>
            <a:r>
              <a:rPr lang="en-US" dirty="0"/>
              <a:t>Emotion Class Distribution in FER+ Dataset</a:t>
            </a:r>
          </a:p>
        </p:txBody>
      </p:sp>
      <p:sp>
        <p:nvSpPr>
          <p:cNvPr id="3" name="Content Placeholder 2">
            <a:extLst>
              <a:ext uri="{FF2B5EF4-FFF2-40B4-BE49-F238E27FC236}">
                <a16:creationId xmlns:a16="http://schemas.microsoft.com/office/drawing/2014/main" id="{5CA63673-5DFA-262C-47EB-B2603863AA84}"/>
              </a:ext>
            </a:extLst>
          </p:cNvPr>
          <p:cNvSpPr>
            <a:spLocks noGrp="1"/>
          </p:cNvSpPr>
          <p:nvPr>
            <p:ph idx="1"/>
          </p:nvPr>
        </p:nvSpPr>
        <p:spPr>
          <a:xfrm>
            <a:off x="1735810" y="1580827"/>
            <a:ext cx="9617990" cy="5098942"/>
          </a:xfrm>
        </p:spPr>
        <p:txBody>
          <a:bodyPr>
            <a:normAutofit fontScale="85000" lnSpcReduction="20000"/>
          </a:bodyPr>
          <a:lstStyle/>
          <a:p>
            <a:r>
              <a:rPr lang="en-US" sz="4000" dirty="0"/>
              <a:t>Description of emotion classes: </a:t>
            </a:r>
          </a:p>
          <a:p>
            <a:pPr marL="971550" lvl="1" indent="-514350">
              <a:buFont typeface="+mj-lt"/>
              <a:buAutoNum type="arabicPeriod"/>
            </a:pPr>
            <a:r>
              <a:rPr lang="en-US" sz="3600" dirty="0">
                <a:solidFill>
                  <a:srgbClr val="FF0000"/>
                </a:solidFill>
              </a:rPr>
              <a:t>Anger </a:t>
            </a:r>
          </a:p>
          <a:p>
            <a:pPr marL="971550" lvl="1" indent="-514350">
              <a:buFont typeface="+mj-lt"/>
              <a:buAutoNum type="arabicPeriod"/>
            </a:pPr>
            <a:r>
              <a:rPr lang="en-US" sz="3600" dirty="0">
                <a:solidFill>
                  <a:srgbClr val="FF0000"/>
                </a:solidFill>
              </a:rPr>
              <a:t>Disgust </a:t>
            </a:r>
          </a:p>
          <a:p>
            <a:pPr marL="971550" lvl="1" indent="-514350">
              <a:buFont typeface="+mj-lt"/>
              <a:buAutoNum type="arabicPeriod"/>
            </a:pPr>
            <a:r>
              <a:rPr lang="en-US" sz="3600" dirty="0">
                <a:solidFill>
                  <a:srgbClr val="FF0000"/>
                </a:solidFill>
              </a:rPr>
              <a:t>Fear </a:t>
            </a:r>
          </a:p>
          <a:p>
            <a:pPr marL="971550" lvl="1" indent="-514350">
              <a:buFont typeface="+mj-lt"/>
              <a:buAutoNum type="arabicPeriod"/>
            </a:pPr>
            <a:r>
              <a:rPr lang="en-US" sz="3600" dirty="0">
                <a:solidFill>
                  <a:srgbClr val="FF0000"/>
                </a:solidFill>
              </a:rPr>
              <a:t>Happy </a:t>
            </a:r>
          </a:p>
          <a:p>
            <a:pPr marL="971550" lvl="1" indent="-514350">
              <a:buFont typeface="+mj-lt"/>
              <a:buAutoNum type="arabicPeriod"/>
            </a:pPr>
            <a:r>
              <a:rPr lang="en-US" sz="3600" dirty="0">
                <a:solidFill>
                  <a:srgbClr val="FF0000"/>
                </a:solidFill>
              </a:rPr>
              <a:t>Sad </a:t>
            </a:r>
          </a:p>
          <a:p>
            <a:pPr marL="971550" lvl="1" indent="-514350">
              <a:buFont typeface="+mj-lt"/>
              <a:buAutoNum type="arabicPeriod"/>
            </a:pPr>
            <a:r>
              <a:rPr lang="en-US" sz="3600" dirty="0">
                <a:solidFill>
                  <a:srgbClr val="FF0000"/>
                </a:solidFill>
              </a:rPr>
              <a:t>Surprise </a:t>
            </a:r>
          </a:p>
          <a:p>
            <a:pPr marL="971550" lvl="1" indent="-514350">
              <a:buFont typeface="+mj-lt"/>
              <a:buAutoNum type="arabicPeriod"/>
            </a:pPr>
            <a:r>
              <a:rPr lang="en-US" sz="3600" dirty="0">
                <a:solidFill>
                  <a:srgbClr val="FF0000"/>
                </a:solidFill>
              </a:rPr>
              <a:t>Neutral</a:t>
            </a:r>
          </a:p>
          <a:p>
            <a:pPr marL="0" indent="0">
              <a:buNone/>
            </a:pPr>
            <a:endParaRPr lang="en-US" sz="4000" dirty="0"/>
          </a:p>
        </p:txBody>
      </p:sp>
    </p:spTree>
    <p:extLst>
      <p:ext uri="{BB962C8B-B14F-4D97-AF65-F5344CB8AC3E}">
        <p14:creationId xmlns:p14="http://schemas.microsoft.com/office/powerpoint/2010/main" val="2940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D2A8-9C3F-D254-296A-58ED7C6CC663}"/>
              </a:ext>
            </a:extLst>
          </p:cNvPr>
          <p:cNvSpPr>
            <a:spLocks noGrp="1"/>
          </p:cNvSpPr>
          <p:nvPr>
            <p:ph type="title"/>
          </p:nvPr>
        </p:nvSpPr>
        <p:spPr>
          <a:xfrm>
            <a:off x="1154968" y="974887"/>
            <a:ext cx="9833330" cy="1077229"/>
          </a:xfrm>
        </p:spPr>
        <p:txBody>
          <a:bodyPr/>
          <a:lstStyle/>
          <a:p>
            <a:r>
              <a:rPr lang="en-US" dirty="0"/>
              <a:t>Understanding the Convolutional Neural Network (CNN) Model Architecture</a:t>
            </a:r>
          </a:p>
        </p:txBody>
      </p:sp>
      <p:sp>
        <p:nvSpPr>
          <p:cNvPr id="3" name="Content Placeholder 2">
            <a:extLst>
              <a:ext uri="{FF2B5EF4-FFF2-40B4-BE49-F238E27FC236}">
                <a16:creationId xmlns:a16="http://schemas.microsoft.com/office/drawing/2014/main" id="{35ED7971-0A5B-06B3-5638-CEC6FDD8C012}"/>
              </a:ext>
            </a:extLst>
          </p:cNvPr>
          <p:cNvSpPr>
            <a:spLocks noGrp="1"/>
          </p:cNvSpPr>
          <p:nvPr>
            <p:ph idx="1"/>
          </p:nvPr>
        </p:nvSpPr>
        <p:spPr>
          <a:xfrm>
            <a:off x="1203702" y="2052116"/>
            <a:ext cx="9366437" cy="3997828"/>
          </a:xfrm>
        </p:spPr>
        <p:txBody>
          <a:bodyPr>
            <a:normAutofit/>
          </a:bodyPr>
          <a:lstStyle/>
          <a:p>
            <a:r>
              <a:rPr lang="en-US" dirty="0"/>
              <a:t>CNNs are utilized as the backbone of the Student Concentration Analyzer.</a:t>
            </a:r>
          </a:p>
          <a:p>
            <a:r>
              <a:rPr lang="en-US" dirty="0"/>
              <a:t>Hierarchical feature detection: CNNs automatically identify patterns on the face, aiding in emotion recognition.</a:t>
            </a:r>
          </a:p>
          <a:p>
            <a:r>
              <a:rPr lang="en-US" dirty="0"/>
              <a:t>Translation Invariance: Emotions can be recognized regardless of their location in the image due to shared weights in convolutional layers.</a:t>
            </a:r>
          </a:p>
          <a:p>
            <a:r>
              <a:rPr lang="en-US" dirty="0"/>
              <a:t>Feature Hierarchies: CNNs progressively learn higher-level features, enhancing the model's ability to discriminate emotions effectively.</a:t>
            </a:r>
          </a:p>
        </p:txBody>
      </p:sp>
    </p:spTree>
    <p:extLst>
      <p:ext uri="{BB962C8B-B14F-4D97-AF65-F5344CB8AC3E}">
        <p14:creationId xmlns:p14="http://schemas.microsoft.com/office/powerpoint/2010/main" val="90162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63E5-100C-9170-A380-08CB78E50EB2}"/>
              </a:ext>
            </a:extLst>
          </p:cNvPr>
          <p:cNvSpPr>
            <a:spLocks noGrp="1"/>
          </p:cNvSpPr>
          <p:nvPr>
            <p:ph type="title"/>
          </p:nvPr>
        </p:nvSpPr>
        <p:spPr/>
        <p:txBody>
          <a:bodyPr/>
          <a:lstStyle/>
          <a:p>
            <a:r>
              <a:rPr lang="en-US" dirty="0"/>
              <a:t>Deep Emotion CNN Model Architecture</a:t>
            </a:r>
          </a:p>
        </p:txBody>
      </p:sp>
      <p:sp>
        <p:nvSpPr>
          <p:cNvPr id="3" name="Content Placeholder 2">
            <a:extLst>
              <a:ext uri="{FF2B5EF4-FFF2-40B4-BE49-F238E27FC236}">
                <a16:creationId xmlns:a16="http://schemas.microsoft.com/office/drawing/2014/main" id="{3A14C3E6-2543-39E6-156E-308A3BB3D78A}"/>
              </a:ext>
            </a:extLst>
          </p:cNvPr>
          <p:cNvSpPr>
            <a:spLocks noGrp="1"/>
          </p:cNvSpPr>
          <p:nvPr>
            <p:ph idx="1"/>
          </p:nvPr>
        </p:nvSpPr>
        <p:spPr>
          <a:xfrm>
            <a:off x="1100380" y="1825625"/>
            <a:ext cx="10089396" cy="4351338"/>
          </a:xfrm>
        </p:spPr>
        <p:txBody>
          <a:bodyPr>
            <a:normAutofit/>
          </a:bodyPr>
          <a:lstStyle/>
          <a:p>
            <a:r>
              <a:rPr lang="en-US" dirty="0"/>
              <a:t>Two convolutional layers (conv1 and conv2) with </a:t>
            </a:r>
            <a:r>
              <a:rPr lang="en-US" dirty="0" err="1"/>
              <a:t>ReLU</a:t>
            </a:r>
            <a:r>
              <a:rPr lang="en-US" dirty="0"/>
              <a:t> activation functions.</a:t>
            </a:r>
          </a:p>
          <a:p>
            <a:r>
              <a:rPr lang="en-US" dirty="0" err="1"/>
              <a:t>MaxPooling</a:t>
            </a:r>
            <a:r>
              <a:rPr lang="en-US" dirty="0"/>
              <a:t> layers (pool1 and pool2) for down sampling spatial dimensions.</a:t>
            </a:r>
          </a:p>
          <a:p>
            <a:r>
              <a:rPr lang="en-US" dirty="0"/>
              <a:t>Dropout layers (</a:t>
            </a:r>
            <a:r>
              <a:rPr lang="en-US" dirty="0" err="1"/>
              <a:t>self.dropout</a:t>
            </a:r>
            <a:r>
              <a:rPr lang="en-US" dirty="0"/>
              <a:t>) to prevent overfitting by deactivating neurons during training.</a:t>
            </a:r>
          </a:p>
          <a:p>
            <a:r>
              <a:rPr lang="en-US" dirty="0"/>
              <a:t>Three fully connected layers (fc1, fc2, and fc3) with Batch Normalization, </a:t>
            </a:r>
            <a:r>
              <a:rPr lang="en-US" dirty="0" err="1"/>
              <a:t>ReLU</a:t>
            </a:r>
            <a:r>
              <a:rPr lang="en-US" dirty="0"/>
              <a:t> activation, and Dropout.</a:t>
            </a:r>
          </a:p>
          <a:p>
            <a:r>
              <a:rPr lang="en-US" dirty="0"/>
              <a:t>Final dense layer (fc3) with SoftMax activation function, comprising seven neurons for emotion classification.</a:t>
            </a:r>
          </a:p>
        </p:txBody>
      </p:sp>
    </p:spTree>
    <p:extLst>
      <p:ext uri="{BB962C8B-B14F-4D97-AF65-F5344CB8AC3E}">
        <p14:creationId xmlns:p14="http://schemas.microsoft.com/office/powerpoint/2010/main" val="2510123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Madison</Template>
  <TotalTime>227</TotalTime>
  <Words>719</Words>
  <Application>Microsoft Office PowerPoint</Application>
  <PresentationFormat>Widescreen</PresentationFormat>
  <Paragraphs>77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MS Shell Dlg 2</vt:lpstr>
      <vt:lpstr>Wingdings</vt:lpstr>
      <vt:lpstr>Wingdings 3</vt:lpstr>
      <vt:lpstr>Madison</vt:lpstr>
      <vt:lpstr>STUDENT CONCENTRATION ANALYZER</vt:lpstr>
      <vt:lpstr>INTRODUCTION</vt:lpstr>
      <vt:lpstr>PROBLEM STATEMENT</vt:lpstr>
      <vt:lpstr>PROJECT FOCUS</vt:lpstr>
      <vt:lpstr>Applications </vt:lpstr>
      <vt:lpstr>DATASET</vt:lpstr>
      <vt:lpstr>Emotion Class Distribution in FER+ Dataset</vt:lpstr>
      <vt:lpstr>Understanding the Convolutional Neural Network (CNN) Model Architecture</vt:lpstr>
      <vt:lpstr>Deep Emotion CNN Model Architecture</vt:lpstr>
      <vt:lpstr>PowerPoint Presentation</vt:lpstr>
      <vt:lpstr>PowerPoint Presentation</vt:lpstr>
      <vt:lpstr>Training Process and Optimization Techniques</vt:lpstr>
      <vt:lpstr>INTERFACE</vt:lpstr>
      <vt:lpstr>EXPERIMENTS</vt:lpstr>
      <vt:lpstr>PHASE 1 EXPERIMENTS</vt:lpstr>
      <vt:lpstr>PHASE 2  EXPERIMENTS</vt:lpstr>
      <vt:lpstr>COMPARING PHASE  1 AND 2</vt:lpstr>
      <vt:lpstr>PowerPoint Presentation</vt:lpstr>
      <vt:lpstr>CONFUSION MATRIX</vt:lpstr>
      <vt:lpstr>PERFORMANCE METRICS</vt:lpstr>
      <vt:lpstr> Limitations and Challenges</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aggarwal</dc:creator>
  <cp:lastModifiedBy>aditya aggarwal</cp:lastModifiedBy>
  <cp:revision>7</cp:revision>
  <dcterms:created xsi:type="dcterms:W3CDTF">2024-04-16T06:26:36Z</dcterms:created>
  <dcterms:modified xsi:type="dcterms:W3CDTF">2024-04-16T20:15:10Z</dcterms:modified>
</cp:coreProperties>
</file>