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sldIdLst>
    <p:sldId id="265" r:id="rId5"/>
    <p:sldId id="26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7" r:id="rId14"/>
    <p:sldId id="268" r:id="rId15"/>
    <p:sldId id="264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021" y="1597821"/>
            <a:ext cx="7771961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041" y="2914650"/>
            <a:ext cx="639992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88854E-8868-4101-A826-353199953088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5BADB-AF54-4918-91B9-376AF54FFC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8" y="205979"/>
            <a:ext cx="8229307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348" y="1200152"/>
            <a:ext cx="8229307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88854E-8868-4101-A826-353199953088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5BADB-AF54-4918-91B9-376AF54FFC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061" y="205980"/>
            <a:ext cx="2056593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349" y="205980"/>
            <a:ext cx="6031991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88854E-8868-4101-A826-353199953088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5BADB-AF54-4918-91B9-376AF54FFC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025" y="1597827"/>
            <a:ext cx="7771961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045" y="2914650"/>
            <a:ext cx="639992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39BE32-D4EE-4C30-A95A-C4A0A24116CF}" type="datetimeFigureOut">
              <a:rPr lang="en-US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90748C-C63E-4694-84E6-990DFF5E8F48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53" y="205979"/>
            <a:ext cx="8229307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353" y="1200155"/>
            <a:ext cx="8229307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010F0-0B0E-4550-A1B8-F88817C7DF46}" type="datetimeFigureOut">
              <a:rPr lang="en-US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E99E0-7207-4CFB-A73A-FA74D4614D22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670" y="3305183"/>
            <a:ext cx="7771961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670" y="2180035"/>
            <a:ext cx="7771961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C062C0-1AB0-421F-AE08-290889DC2A8E}" type="datetimeFigureOut">
              <a:rPr lang="en-US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088692-DCA2-44BD-9DB4-30EE569928A9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53" y="205979"/>
            <a:ext cx="8229307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350" y="1200155"/>
            <a:ext cx="4044293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62" y="1200155"/>
            <a:ext cx="4044292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91FF85-A1A3-45CB-A75C-055EB6F25CA1}" type="datetimeFigureOut">
              <a:rPr lang="en-US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5631CC-D72C-4C92-AB99-9C9B5D0290B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53" y="205979"/>
            <a:ext cx="8229307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50" y="1151335"/>
            <a:ext cx="403989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50" y="1631156"/>
            <a:ext cx="403989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94" y="1151335"/>
            <a:ext cx="4041360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94" y="1631156"/>
            <a:ext cx="4041360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B4CFA0-0A29-435F-A422-99EC350477EA}" type="datetimeFigureOut">
              <a:rPr lang="en-US"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58CB8-BF6C-46A2-98F7-87EEC2C9FE06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53" y="205979"/>
            <a:ext cx="8229307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D8C58D-B5AB-4422-AA83-AAA46B8557B9}" type="datetimeFigureOut">
              <a:rPr lang="en-US"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ED12A5-A4A4-4AE6-BA1A-A71F18744778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389AE0-C690-4311-8BD0-DC709E09DCB6}" type="datetimeFigureOut">
              <a:rPr lang="en-US"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458AD5-C165-4194-B786-F8C09DE6EDB5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8" y="204787"/>
            <a:ext cx="3007934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0" y="204795"/>
            <a:ext cx="5111434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48" y="1076328"/>
            <a:ext cx="3007934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C06C44-EB86-430D-91C0-08F753842A12}" type="datetimeFigureOut">
              <a:rPr lang="en-US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829580-F8DA-4AB4-9ADC-F052035BDF7E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8" y="205979"/>
            <a:ext cx="8229307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348" y="1200152"/>
            <a:ext cx="8229307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88854E-8868-4101-A826-353199953088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5BADB-AF54-4918-91B9-376AF54FFC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743" y="3600450"/>
            <a:ext cx="5485227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743" y="459581"/>
            <a:ext cx="5485227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743" y="4025503"/>
            <a:ext cx="5485227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86F591-DF62-42E1-BBD1-680987C7A6E6}" type="datetimeFigureOut">
              <a:rPr lang="en-US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758F5F-E0F4-4912-9B66-451B59D5C143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53" y="205979"/>
            <a:ext cx="8229307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353" y="1200155"/>
            <a:ext cx="8229307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EBC12D-563C-4F65-A96D-7F239F299F40}" type="datetimeFigureOut">
              <a:rPr lang="en-US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435F3A-D0D6-48DB-9D68-C0E5C903175A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061" y="205986"/>
            <a:ext cx="2056593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353" y="205986"/>
            <a:ext cx="6031991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B5BFF0-1FBB-4BA8-BBE7-955A7193D5B5}" type="datetimeFigureOut">
              <a:rPr lang="en-US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B512D2-BB1A-4115-BAD0-C2D2AAB6259E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026" y="1597830"/>
            <a:ext cx="7771961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045" y="2914650"/>
            <a:ext cx="639992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062645-688F-49C4-BFDB-D42CBDBF0B97}" type="datetimeFigureOut">
              <a:rPr lang="en-US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98D2AC-524F-4569-93EA-BE2AA21E2579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54" y="205979"/>
            <a:ext cx="8229307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354" y="1200155"/>
            <a:ext cx="8229307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3A5455-5C41-4481-9376-A5BDA4C912A8}" type="datetimeFigureOut">
              <a:rPr lang="en-US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ABFACC-5AB2-4657-9E21-645F45CDF3E9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671" y="3305186"/>
            <a:ext cx="7771961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671" y="2180035"/>
            <a:ext cx="7771961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024671-CF50-4271-AB47-A4BE7EBD0EE1}" type="datetimeFigureOut">
              <a:rPr lang="en-US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47EAD7-22C6-4834-A06E-18E3E40FFADC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54" y="205979"/>
            <a:ext cx="8229307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351" y="1200155"/>
            <a:ext cx="4044293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62" y="1200155"/>
            <a:ext cx="4044292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64F8F5-732A-42F1-93DA-61EC803EB81A}" type="datetimeFigureOut">
              <a:rPr lang="en-US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6F77D1-2FA5-4E98-B119-EF2AF8BD0DD1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54" y="205979"/>
            <a:ext cx="8229307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51" y="1151335"/>
            <a:ext cx="403989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51" y="1631156"/>
            <a:ext cx="403989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94" y="1151335"/>
            <a:ext cx="4041360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94" y="1631156"/>
            <a:ext cx="4041360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A222C8-DCC8-461D-BD66-9650979726E9}" type="datetimeFigureOut">
              <a:rPr lang="en-US"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9BF459-0566-4706-82E3-A777F32A22F7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54" y="205979"/>
            <a:ext cx="8229307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C1C0FA-595C-45F7-A9CD-4D803E036971}" type="datetimeFigureOut">
              <a:rPr lang="en-US"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5BBF86-8EB5-4B20-B070-7E6FF3A0AE01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86B5D5-CA25-4477-9DE5-AE4E434CC61D}" type="datetimeFigureOut">
              <a:rPr lang="en-US"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F4B571-E243-47F4-BF64-AC1734ECC7E2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668" y="3305177"/>
            <a:ext cx="7771961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668" y="2180035"/>
            <a:ext cx="7771961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88854E-8868-4101-A826-353199953088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5BADB-AF54-4918-91B9-376AF54FFC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8" y="204787"/>
            <a:ext cx="3007934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0" y="204798"/>
            <a:ext cx="5111434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48" y="1076328"/>
            <a:ext cx="3007934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94C4F9-8483-4222-A11F-6AC74C84CB0D}" type="datetimeFigureOut">
              <a:rPr lang="en-US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968AAF-234E-46C9-BF77-38C9C3922727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743" y="3600450"/>
            <a:ext cx="5485227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743" y="459581"/>
            <a:ext cx="5485227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743" y="4025503"/>
            <a:ext cx="5485227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12C50A-02AD-4359-9CAF-1D9828268EE9}" type="datetimeFigureOut">
              <a:rPr lang="en-US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611DA8-4859-41A8-A3BF-B4669283E92C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54" y="205979"/>
            <a:ext cx="8229307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354" y="1200155"/>
            <a:ext cx="8229307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F455A5-DCBB-4855-B6ED-AE8CA6641BEB}" type="datetimeFigureOut">
              <a:rPr lang="en-US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CA4807-2A3B-4F4B-B85F-A5308CB101C1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061" y="205989"/>
            <a:ext cx="2056593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355" y="205989"/>
            <a:ext cx="6031991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730FC-CA39-4C4C-8362-5C22AC53EC23}" type="datetimeFigureOut">
              <a:rPr lang="en-US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AB24FB-B381-4B99-BD93-E32BB37519F0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027" y="1597833"/>
            <a:ext cx="7771961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045" y="2914650"/>
            <a:ext cx="639992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256044-E1FD-45BE-8CE7-961A4FB873FB}" type="datetimeFigureOut">
              <a:rPr lang="en-US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99F878-8B19-450A-B250-BCEE231139B5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56" y="205979"/>
            <a:ext cx="8229307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356" y="1200155"/>
            <a:ext cx="8229307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66865C-B002-4BAC-A29D-D1884CB4FABB}" type="datetimeFigureOut">
              <a:rPr lang="en-US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5DE677-5075-4178-A7CC-0249CDD471FD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672" y="3305189"/>
            <a:ext cx="7771961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672" y="2180035"/>
            <a:ext cx="7771961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D01EAC-AB6F-4C7F-B292-074C834101B8}" type="datetimeFigureOut">
              <a:rPr lang="en-US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FC6B47-827E-4DB6-9D26-C3CD472BE7D5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56" y="205979"/>
            <a:ext cx="8229307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352" y="1200155"/>
            <a:ext cx="4044293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62" y="1200155"/>
            <a:ext cx="4044292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51B742-84A0-4866-9D9D-E6CC53AE869F}" type="datetimeFigureOut">
              <a:rPr lang="en-US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C85FD-5364-4F25-B126-8A9E748BBF9B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56" y="205979"/>
            <a:ext cx="8229307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52" y="1151335"/>
            <a:ext cx="403989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52" y="1631156"/>
            <a:ext cx="403989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94" y="1151335"/>
            <a:ext cx="4041360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94" y="1631156"/>
            <a:ext cx="4041360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A9F60F-7A44-43FB-BFB1-4426AA934B38}" type="datetimeFigureOut">
              <a:rPr lang="en-US"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59359-53B3-4901-AC3D-0B47F84621D9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56" y="205979"/>
            <a:ext cx="8229307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0D9262-732F-447A-8D48-0FEBFA6F749E}" type="datetimeFigureOut">
              <a:rPr lang="en-US"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25C2BA-F856-4653-B0B4-A2F929317A98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8" y="205979"/>
            <a:ext cx="8229307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348" y="1200152"/>
            <a:ext cx="4044293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62" y="1200152"/>
            <a:ext cx="4044292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88854E-8868-4101-A826-353199953088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5BADB-AF54-4918-91B9-376AF54FFC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18098E-A89E-4A59-9686-9120AA32FA07}" type="datetimeFigureOut">
              <a:rPr lang="en-US"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330755-C72A-4118-876F-A9A848EC1701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8" y="204787"/>
            <a:ext cx="3007934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0" y="204801"/>
            <a:ext cx="5111434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48" y="1076328"/>
            <a:ext cx="3007934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A964E4-F29A-4B98-B69C-803F90E57078}" type="datetimeFigureOut">
              <a:rPr lang="en-US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451F52-BE1B-4029-8309-00EF36FF50F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743" y="3600450"/>
            <a:ext cx="5485227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743" y="459581"/>
            <a:ext cx="5485227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743" y="4025503"/>
            <a:ext cx="5485227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3D849C-1D6D-4CF7-9C61-0F8374CC4413}" type="datetimeFigureOut">
              <a:rPr lang="en-US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3092F5-0CF8-4B00-8862-3D453D0E310C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56" y="205979"/>
            <a:ext cx="8229307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356" y="1200155"/>
            <a:ext cx="8229307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DFFFCB-F8C6-4EDE-9D3E-905AA4BFF32A}" type="datetimeFigureOut">
              <a:rPr lang="en-US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6D18B8-1E46-44AA-A5FA-90FD77359851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061" y="205992"/>
            <a:ext cx="2056593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356" y="205992"/>
            <a:ext cx="6031991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992D8D-3353-47B9-9DA7-E20A157B2040}" type="datetimeFigureOut">
              <a:rPr lang="en-US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F922C0-90CB-4AB8-B66A-A1F209BFAA51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8" y="205979"/>
            <a:ext cx="8229307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48" y="1151335"/>
            <a:ext cx="403989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48" y="1631156"/>
            <a:ext cx="403989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94" y="1151335"/>
            <a:ext cx="4041360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94" y="1631156"/>
            <a:ext cx="4041360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88854E-8868-4101-A826-353199953088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5BADB-AF54-4918-91B9-376AF54FFC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8" y="205979"/>
            <a:ext cx="8229307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88854E-8868-4101-A826-353199953088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5BADB-AF54-4918-91B9-376AF54FFC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88854E-8868-4101-A826-353199953088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5BADB-AF54-4918-91B9-376AF54FFC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6" y="204787"/>
            <a:ext cx="3007934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0" y="204789"/>
            <a:ext cx="5111434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46" y="1076327"/>
            <a:ext cx="3007934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88854E-8868-4101-A826-353199953088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5BADB-AF54-4918-91B9-376AF54FFC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742" y="3600450"/>
            <a:ext cx="5485227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742" y="459581"/>
            <a:ext cx="5485227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742" y="4025503"/>
            <a:ext cx="5485227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88854E-8868-4101-A826-353199953088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5BADB-AF54-4918-91B9-376AF54FFC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854" y="4767264"/>
            <a:ext cx="2056593" cy="2738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FFFFFF"/>
                </a:solidFill>
                <a:latin typeface="+mn-lt"/>
              </a:defRPr>
            </a:lvl1pPr>
          </a:lstStyle>
          <a:p>
            <a:fld id="{3F88854E-8868-4101-A826-353199953088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2051" name="Footer Placeholder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457" y="4767264"/>
            <a:ext cx="3087089" cy="2738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052" name="Slide Number Placeholder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8556" y="4767264"/>
            <a:ext cx="2056595" cy="2738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FFFFFF"/>
                </a:solidFill>
                <a:latin typeface="+mn-lt"/>
              </a:defRPr>
            </a:lvl1pPr>
          </a:lstStyle>
          <a:p>
            <a:fld id="{2D95BADB-AF54-4918-91B9-376AF54FFCD3}" type="slidenum">
              <a:rPr lang="en-IN" smtClean="0"/>
              <a:t>‹#›</a:t>
            </a:fld>
            <a:endParaRPr lang="en-I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854" y="4767267"/>
            <a:ext cx="2056593" cy="2738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FFFFFF"/>
                </a:solidFill>
                <a:latin typeface="+mn-lt"/>
              </a:defRPr>
            </a:lvl1pPr>
          </a:lstStyle>
          <a:p>
            <a:fld id="{6EF16E4B-0533-4974-A762-0D2478EEAAC6}" type="datetimeFigureOut">
              <a:rPr lang="en-US"/>
              <a:t>3/8/2022</a:t>
            </a:fld>
            <a:endParaRPr lang="en-US"/>
          </a:p>
        </p:txBody>
      </p:sp>
      <p:sp>
        <p:nvSpPr>
          <p:cNvPr id="102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459" y="4767267"/>
            <a:ext cx="3087089" cy="2738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8558" y="4767267"/>
            <a:ext cx="2056595" cy="2738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FFFFFF"/>
                </a:solidFill>
                <a:latin typeface="+mn-lt"/>
              </a:defRPr>
            </a:lvl1pPr>
          </a:lstStyle>
          <a:p>
            <a:fld id="{AF252D9C-D0E6-4EAC-8F35-F89612B48B78}" type="slidenum">
              <a:rPr lang="en-US" altLang="en-US"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ChangeArrowheads="1"/>
          </p:cNvSpPr>
          <p:nvPr/>
        </p:nvSpPr>
        <p:spPr bwMode="auto">
          <a:xfrm>
            <a:off x="624454" y="1268019"/>
            <a:ext cx="8087120" cy="44053"/>
          </a:xfrm>
          <a:prstGeom prst="rect">
            <a:avLst/>
          </a:prstGeom>
          <a:solidFill>
            <a:srgbClr val="B30000"/>
          </a:solidFill>
          <a:ln w="12700" algn="ctr">
            <a:solidFill>
              <a:srgbClr val="2F528F"/>
            </a:solidFill>
            <a:miter lim="800000"/>
          </a:ln>
        </p:spPr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75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854" y="4767270"/>
            <a:ext cx="2056593" cy="2738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FFFFFF"/>
                </a:solidFill>
                <a:latin typeface="+mn-lt"/>
              </a:defRPr>
            </a:lvl1pPr>
          </a:lstStyle>
          <a:p>
            <a:fld id="{7BE25B93-F0E4-486B-B515-8F311671C017}" type="datetimeFigureOut">
              <a:rPr lang="en-US"/>
              <a:t>3/8/2022</a:t>
            </a:fld>
            <a:endParaRPr lang="en-US"/>
          </a:p>
        </p:txBody>
      </p:sp>
      <p:sp>
        <p:nvSpPr>
          <p:cNvPr id="3076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462" y="4767270"/>
            <a:ext cx="3087089" cy="2738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077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8559" y="4767270"/>
            <a:ext cx="2056595" cy="2738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FFFFFF"/>
                </a:solidFill>
                <a:latin typeface="+mn-lt"/>
              </a:defRPr>
            </a:lvl1pPr>
          </a:lstStyle>
          <a:p>
            <a:fld id="{DA587F19-4B25-4A35-B8C3-47694F7258A5}" type="slidenum">
              <a:rPr lang="en-US" altLang="en-US"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ChangeArrowheads="1"/>
          </p:cNvSpPr>
          <p:nvPr/>
        </p:nvSpPr>
        <p:spPr bwMode="auto">
          <a:xfrm>
            <a:off x="624454" y="1268019"/>
            <a:ext cx="8087120" cy="44053"/>
          </a:xfrm>
          <a:prstGeom prst="rect">
            <a:avLst/>
          </a:prstGeom>
          <a:solidFill>
            <a:srgbClr val="B30000"/>
          </a:solidFill>
          <a:ln w="12700" algn="ctr">
            <a:solidFill>
              <a:srgbClr val="2F528F"/>
            </a:solidFill>
            <a:miter lim="800000"/>
          </a:ln>
        </p:spPr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099" name="Date Placeholder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854" y="4767273"/>
            <a:ext cx="2056593" cy="2738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FFFFFF"/>
                </a:solidFill>
                <a:latin typeface="+mn-lt"/>
              </a:defRPr>
            </a:lvl1pPr>
          </a:lstStyle>
          <a:p>
            <a:fld id="{4CB72714-8245-439A-A2CA-EDFB36E77E38}" type="datetimeFigureOut">
              <a:rPr lang="en-US"/>
              <a:t>3/8/2022</a:t>
            </a:fld>
            <a:endParaRPr lang="en-US"/>
          </a:p>
        </p:txBody>
      </p:sp>
      <p:sp>
        <p:nvSpPr>
          <p:cNvPr id="4100" name="Footer Placeholder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463" y="4767273"/>
            <a:ext cx="3087089" cy="2738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4101" name="Slide Number Placeholder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8561" y="4767273"/>
            <a:ext cx="2056595" cy="2738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FFFFFF"/>
                </a:solidFill>
                <a:latin typeface="+mn-lt"/>
              </a:defRPr>
            </a:lvl1pPr>
          </a:lstStyle>
          <a:p>
            <a:fld id="{CCE93755-C21F-4FE9-8BC1-986B9DF7882A}" type="slidenum">
              <a:rPr lang="en-US" altLang="en-US"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789552"/>
            <a:ext cx="8229307" cy="857250"/>
          </a:xfrm>
        </p:spPr>
        <p:txBody>
          <a:bodyPr/>
          <a:lstStyle/>
          <a:p>
            <a:pPr algn="ctr"/>
            <a:r>
              <a:rPr lang="en-IN" sz="3200" b="1" dirty="0" smtClean="0">
                <a:solidFill>
                  <a:schemeClr val="bg1"/>
                </a:solidFill>
              </a:rPr>
              <a:t>Topic:-     Optical Packet Switching Network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63638"/>
            <a:ext cx="8229307" cy="3394472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 smtClean="0">
                <a:solidFill>
                  <a:schemeClr val="bg1"/>
                </a:solidFill>
              </a:rPr>
              <a:t>ACTIVITY-1</a:t>
            </a:r>
          </a:p>
          <a:p>
            <a:pPr marL="0" indent="0" algn="ctr">
              <a:buNone/>
            </a:pPr>
            <a:r>
              <a:rPr lang="en-IN" dirty="0" smtClean="0">
                <a:solidFill>
                  <a:schemeClr val="bg1"/>
                </a:solidFill>
              </a:rPr>
              <a:t>CS-602</a:t>
            </a:r>
          </a:p>
          <a:p>
            <a:pPr marL="0" indent="0" algn="ctr">
              <a:buNone/>
            </a:pPr>
            <a:endParaRPr lang="en-I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</a:rPr>
              <a:t>Submitted by:                               Submitted to:</a:t>
            </a:r>
          </a:p>
          <a:p>
            <a:pPr marL="0" indent="0">
              <a:buNone/>
            </a:pPr>
            <a:r>
              <a:rPr lang="en-IN" sz="2400" dirty="0" err="1" smtClean="0">
                <a:solidFill>
                  <a:schemeClr val="bg1"/>
                </a:solidFill>
              </a:rPr>
              <a:t>Nagesh</a:t>
            </a:r>
            <a:r>
              <a:rPr lang="en-IN" sz="2400" dirty="0" smtClean="0">
                <a:solidFill>
                  <a:schemeClr val="bg1"/>
                </a:solidFill>
              </a:rPr>
              <a:t> </a:t>
            </a:r>
            <a:r>
              <a:rPr lang="en-IN" sz="2400" dirty="0" err="1" smtClean="0">
                <a:solidFill>
                  <a:schemeClr val="bg1"/>
                </a:solidFill>
              </a:rPr>
              <a:t>Mudgal</a:t>
            </a:r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bg1"/>
                </a:solidFill>
              </a:rPr>
              <a:t>                                     </a:t>
            </a:r>
            <a:r>
              <a:rPr lang="en-IN" sz="2400" dirty="0" err="1" smtClean="0">
                <a:solidFill>
                  <a:schemeClr val="bg1"/>
                </a:solidFill>
              </a:rPr>
              <a:t>Ms.</a:t>
            </a:r>
            <a:r>
              <a:rPr lang="en-IN" sz="2400" dirty="0" smtClean="0">
                <a:solidFill>
                  <a:schemeClr val="bg1"/>
                </a:solidFill>
              </a:rPr>
              <a:t> </a:t>
            </a:r>
            <a:r>
              <a:rPr lang="en-IN" sz="2400" dirty="0" err="1" smtClean="0">
                <a:solidFill>
                  <a:schemeClr val="bg1"/>
                </a:solidFill>
              </a:rPr>
              <a:t>Neelam</a:t>
            </a:r>
            <a:r>
              <a:rPr lang="en-IN" sz="2400" dirty="0" smtClean="0">
                <a:solidFill>
                  <a:schemeClr val="bg1"/>
                </a:solidFill>
              </a:rPr>
              <a:t> Joshi 0905CS191110                                       Asst</a:t>
            </a:r>
            <a:r>
              <a:rPr lang="en-IN" sz="2400" dirty="0">
                <a:solidFill>
                  <a:schemeClr val="bg1"/>
                </a:solidFill>
              </a:rPr>
              <a:t>. </a:t>
            </a:r>
            <a:r>
              <a:rPr lang="en-IN" sz="2400" dirty="0" smtClean="0">
                <a:solidFill>
                  <a:schemeClr val="bg1"/>
                </a:solidFill>
              </a:rPr>
              <a:t>prof (CSE </a:t>
            </a:r>
            <a:r>
              <a:rPr lang="en-IN" sz="2400" dirty="0" err="1" smtClean="0">
                <a:solidFill>
                  <a:schemeClr val="bg1"/>
                </a:solidFill>
              </a:rPr>
              <a:t>dept</a:t>
            </a:r>
            <a:r>
              <a:rPr lang="en-IN" sz="2400" dirty="0" smtClean="0">
                <a:solidFill>
                  <a:schemeClr val="bg1"/>
                </a:solidFill>
              </a:rPr>
              <a:t>)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249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43558"/>
            <a:ext cx="8229307" cy="857250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OPTICAL PACKET SWITCHING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35646"/>
            <a:ext cx="8229307" cy="2736304"/>
          </a:xfr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Must be all-optical. 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It </a:t>
            </a:r>
            <a:r>
              <a:rPr lang="en-US" sz="2000" dirty="0">
                <a:solidFill>
                  <a:schemeClr val="bg1"/>
                </a:solidFill>
              </a:rPr>
              <a:t>requires a Packet header, header processing. 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Control </a:t>
            </a:r>
            <a:r>
              <a:rPr lang="en-US" sz="2000" dirty="0">
                <a:solidFill>
                  <a:schemeClr val="bg1"/>
                </a:solidFill>
              </a:rPr>
              <a:t>is fully performed in optical domain on a packet-by packet basis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Increased </a:t>
            </a:r>
            <a:r>
              <a:rPr lang="en-US" sz="2000" dirty="0">
                <a:solidFill>
                  <a:schemeClr val="bg1"/>
                </a:solidFill>
              </a:rPr>
              <a:t>bandwidth compared to optical circuit switching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Supports </a:t>
            </a:r>
            <a:r>
              <a:rPr lang="en-US" sz="2000" dirty="0" err="1">
                <a:solidFill>
                  <a:schemeClr val="bg1"/>
                </a:solidFill>
              </a:rPr>
              <a:t>bursty</a:t>
            </a:r>
            <a:r>
              <a:rPr lang="en-US" sz="2000" dirty="0">
                <a:solidFill>
                  <a:schemeClr val="bg1"/>
                </a:solidFill>
              </a:rPr>
              <a:t> data traffic more efficiently than OCS by means of statistical multiplexing.</a:t>
            </a:r>
            <a:endParaRPr lang="en-IN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21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43558"/>
            <a:ext cx="8229307" cy="857250"/>
          </a:xfrm>
        </p:spPr>
        <p:txBody>
          <a:bodyPr/>
          <a:lstStyle/>
          <a:p>
            <a:pPr algn="ctr"/>
            <a:r>
              <a:rPr lang="en-IN" sz="3600" b="1" dirty="0" smtClean="0">
                <a:solidFill>
                  <a:schemeClr val="bg1"/>
                </a:solidFill>
              </a:rPr>
              <a:t>Continue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63638"/>
            <a:ext cx="8229307" cy="3312368"/>
          </a:xfr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General </a:t>
            </a:r>
            <a:r>
              <a:rPr lang="en-US" sz="2000" dirty="0">
                <a:solidFill>
                  <a:schemeClr val="bg1"/>
                </a:solidFill>
              </a:rPr>
              <a:t>optical packet format consists of : 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Header 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Payload 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Additional </a:t>
            </a:r>
            <a:r>
              <a:rPr lang="en-US" sz="1600" dirty="0">
                <a:solidFill>
                  <a:schemeClr val="bg1"/>
                </a:solidFill>
              </a:rPr>
              <a:t>guard bands before &amp; after payload OPTICAL PACKET FORMAT</a:t>
            </a:r>
            <a:endParaRPr lang="en-IN" sz="1600" dirty="0" smtClean="0">
              <a:solidFill>
                <a:schemeClr val="bg1"/>
              </a:solidFill>
            </a:endParaRPr>
          </a:p>
        </p:txBody>
      </p:sp>
      <p:pic>
        <p:nvPicPr>
          <p:cNvPr id="4" name="Picture 2" descr="Optical Switching-Circuit,Burst,Packet Switching in Optical dom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931790"/>
            <a:ext cx="6200775" cy="193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945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699542"/>
            <a:ext cx="6120680" cy="2244187"/>
          </a:xfrm>
        </p:spPr>
      </p:pic>
    </p:spTree>
    <p:extLst>
      <p:ext uri="{BB962C8B-B14F-4D97-AF65-F5344CB8AC3E}">
        <p14:creationId xmlns:p14="http://schemas.microsoft.com/office/powerpoint/2010/main" val="2695305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059582"/>
            <a:ext cx="8229307" cy="641226"/>
          </a:xfrm>
        </p:spPr>
        <p:txBody>
          <a:bodyPr/>
          <a:lstStyle/>
          <a:p>
            <a:pPr algn="ctr"/>
            <a:r>
              <a:rPr lang="en-IN" sz="3200" b="1" dirty="0" smtClean="0">
                <a:solidFill>
                  <a:schemeClr val="bg1"/>
                </a:solidFill>
              </a:rPr>
              <a:t>Content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9662"/>
            <a:ext cx="8219111" cy="2814962"/>
          </a:xfr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Optical Switch</a:t>
            </a:r>
            <a:endParaRPr lang="en-IN" sz="2000" dirty="0" smtClean="0">
              <a:solidFill>
                <a:schemeClr val="bg1"/>
              </a:solidFill>
            </a:endParaRPr>
          </a:p>
          <a:p>
            <a:r>
              <a:rPr lang="en-IN" sz="2000" dirty="0" smtClean="0">
                <a:solidFill>
                  <a:schemeClr val="bg1"/>
                </a:solidFill>
              </a:rPr>
              <a:t>Optical Networks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Optical Networks with varying Degree of </a:t>
            </a:r>
            <a:r>
              <a:rPr lang="en-US" sz="2000" dirty="0" err="1" smtClean="0">
                <a:solidFill>
                  <a:schemeClr val="bg1"/>
                </a:solidFill>
              </a:rPr>
              <a:t>Tranparency</a:t>
            </a:r>
            <a:endParaRPr lang="en-IN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All-optical Networks</a:t>
            </a:r>
            <a:endParaRPr lang="en-IN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Optical Switch</a:t>
            </a:r>
            <a:r>
              <a:rPr lang="en-IN" sz="2000" dirty="0" err="1" smtClean="0">
                <a:solidFill>
                  <a:schemeClr val="bg1"/>
                </a:solidFill>
              </a:rPr>
              <a:t>ing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Optical Packet </a:t>
            </a:r>
            <a:r>
              <a:rPr lang="en-US" sz="2000" dirty="0">
                <a:solidFill>
                  <a:schemeClr val="bg1"/>
                </a:solidFill>
              </a:rPr>
              <a:t>Switch</a:t>
            </a:r>
            <a:r>
              <a:rPr lang="en-IN" sz="2000" dirty="0" err="1" smtClean="0">
                <a:solidFill>
                  <a:schemeClr val="bg1"/>
                </a:solidFill>
              </a:rPr>
              <a:t>ing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572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843558"/>
            <a:ext cx="8229307" cy="648072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WHAT IS AN OPTICAL SWITCH?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1707654"/>
            <a:ext cx="4752528" cy="2736304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DEFINITION</a:t>
            </a:r>
            <a:r>
              <a:rPr lang="en-US" sz="20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A switch that enables signals in optical fibers or integrated optical circuits (IOCs) to be selectively switched from one circuit to another. 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</a:endParaRPr>
          </a:p>
        </p:txBody>
      </p:sp>
      <p:pic>
        <p:nvPicPr>
          <p:cNvPr id="4" name="Picture 2" descr="Definition of optical switch | PCM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584215"/>
            <a:ext cx="347662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369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843558"/>
            <a:ext cx="8229307" cy="432048"/>
          </a:xfrm>
        </p:spPr>
        <p:txBody>
          <a:bodyPr/>
          <a:lstStyle/>
          <a:p>
            <a:pPr algn="ctr"/>
            <a:r>
              <a:rPr lang="en-IN" sz="3600" b="1" dirty="0" smtClean="0">
                <a:solidFill>
                  <a:schemeClr val="bg1"/>
                </a:solidFill>
              </a:rPr>
              <a:t>Continue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9662"/>
            <a:ext cx="8229307" cy="2808312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TYPES OF OPTICAL SWITCHES(SPEED): 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Slow </a:t>
            </a:r>
            <a:r>
              <a:rPr lang="en-US" sz="1600" dirty="0">
                <a:solidFill>
                  <a:schemeClr val="bg1"/>
                </a:solidFill>
              </a:rPr>
              <a:t>optical switches, such as those using moving fibers, may be used for ALTERNATE ROUTING of an optical transmission path, e.g., routing around a fault. </a:t>
            </a:r>
            <a:endParaRPr lang="en-US" sz="1600" dirty="0" smtClean="0">
              <a:solidFill>
                <a:schemeClr val="bg1"/>
              </a:solidFill>
            </a:endParaRP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Fast optical switches, such as those using electro-optic or magneto-optic effects, may be used to perform logic operations.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52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87574"/>
            <a:ext cx="8229307" cy="713234"/>
          </a:xfrm>
        </p:spPr>
        <p:txBody>
          <a:bodyPr/>
          <a:lstStyle/>
          <a:p>
            <a:pPr algn="ctr"/>
            <a:r>
              <a:rPr lang="en-IN" sz="2800" b="1" dirty="0" smtClean="0">
                <a:solidFill>
                  <a:schemeClr val="bg1"/>
                </a:solidFill>
              </a:rPr>
              <a:t>OPTICAL NETWORKS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51670"/>
            <a:ext cx="8229307" cy="2520280"/>
          </a:xfrm>
        </p:spPr>
        <p:txBody>
          <a:bodyPr>
            <a:normAutofit lnSpcReduction="10000"/>
          </a:bodyPr>
          <a:lstStyle/>
          <a:p>
            <a:r>
              <a:rPr lang="en-IN" sz="2000" dirty="0" smtClean="0">
                <a:solidFill>
                  <a:schemeClr val="bg1"/>
                </a:solidFill>
              </a:rPr>
              <a:t>A </a:t>
            </a:r>
            <a:r>
              <a:rPr lang="en-IN" sz="2000" dirty="0">
                <a:solidFill>
                  <a:schemeClr val="bg1"/>
                </a:solidFill>
              </a:rPr>
              <a:t>data network built on </a:t>
            </a:r>
            <a:r>
              <a:rPr lang="en-IN" sz="2000" dirty="0" err="1">
                <a:solidFill>
                  <a:schemeClr val="bg1"/>
                </a:solidFill>
              </a:rPr>
              <a:t>fiber</a:t>
            </a:r>
            <a:r>
              <a:rPr lang="en-IN" sz="2000" dirty="0">
                <a:solidFill>
                  <a:schemeClr val="bg1"/>
                </a:solidFill>
              </a:rPr>
              <a:t>-optics technology, which sends data digitally, as light, through connected </a:t>
            </a:r>
            <a:r>
              <a:rPr lang="en-IN" sz="2000" dirty="0" err="1">
                <a:solidFill>
                  <a:schemeClr val="bg1"/>
                </a:solidFill>
              </a:rPr>
              <a:t>fiber</a:t>
            </a:r>
            <a:r>
              <a:rPr lang="en-IN" sz="2000" dirty="0">
                <a:solidFill>
                  <a:schemeClr val="bg1"/>
                </a:solidFill>
              </a:rPr>
              <a:t> strands</a:t>
            </a:r>
            <a:r>
              <a:rPr lang="en-IN" sz="20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IN" sz="2000" dirty="0" smtClean="0">
              <a:solidFill>
                <a:schemeClr val="bg1"/>
              </a:solidFill>
            </a:endParaRPr>
          </a:p>
          <a:p>
            <a:r>
              <a:rPr lang="en-IN" sz="2000" dirty="0" smtClean="0">
                <a:solidFill>
                  <a:schemeClr val="bg1"/>
                </a:solidFill>
              </a:rPr>
              <a:t> </a:t>
            </a:r>
            <a:r>
              <a:rPr lang="en-IN" sz="2000" dirty="0">
                <a:solidFill>
                  <a:schemeClr val="bg1"/>
                </a:solidFill>
              </a:rPr>
              <a:t>OPTICAL NETWORKS TYPES: </a:t>
            </a:r>
            <a:endParaRPr lang="en-IN" sz="2000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IN" sz="1600" dirty="0" smtClean="0">
                <a:solidFill>
                  <a:schemeClr val="bg1"/>
                </a:solidFill>
              </a:rPr>
              <a:t>1) SDH/SONET </a:t>
            </a:r>
            <a:r>
              <a:rPr lang="en-IN" sz="1600" dirty="0">
                <a:solidFill>
                  <a:schemeClr val="bg1"/>
                </a:solidFill>
              </a:rPr>
              <a:t>SYSTEM </a:t>
            </a:r>
            <a:endParaRPr lang="en-IN" sz="1600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IN" sz="1600" dirty="0" smtClean="0">
                <a:solidFill>
                  <a:schemeClr val="bg1"/>
                </a:solidFill>
              </a:rPr>
              <a:t>2) OEO(OPAQUE </a:t>
            </a:r>
            <a:r>
              <a:rPr lang="en-IN" sz="1600" dirty="0">
                <a:solidFill>
                  <a:schemeClr val="bg1"/>
                </a:solidFill>
              </a:rPr>
              <a:t>OPTICAL NETWORK) </a:t>
            </a:r>
            <a:endParaRPr lang="en-IN" sz="1600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IN" sz="1600" dirty="0" smtClean="0">
                <a:solidFill>
                  <a:schemeClr val="bg1"/>
                </a:solidFill>
              </a:rPr>
              <a:t>3) </a:t>
            </a:r>
            <a:r>
              <a:rPr lang="en-IN" sz="1600" b="1" dirty="0" smtClean="0">
                <a:solidFill>
                  <a:schemeClr val="bg1"/>
                </a:solidFill>
              </a:rPr>
              <a:t>OPTICAL </a:t>
            </a:r>
            <a:r>
              <a:rPr lang="en-IN" sz="1600" b="1" dirty="0">
                <a:solidFill>
                  <a:schemeClr val="bg1"/>
                </a:solidFill>
              </a:rPr>
              <a:t>NETWORKS WITH VARYING DEGREE OF TRANSPARENCY. </a:t>
            </a:r>
            <a:endParaRPr lang="en-IN" sz="1600" b="1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IN" sz="1600" dirty="0" smtClean="0">
                <a:solidFill>
                  <a:schemeClr val="bg1"/>
                </a:solidFill>
              </a:rPr>
              <a:t>4) </a:t>
            </a:r>
            <a:r>
              <a:rPr lang="en-IN" sz="1600" b="1" dirty="0" smtClean="0">
                <a:solidFill>
                  <a:schemeClr val="bg1"/>
                </a:solidFill>
              </a:rPr>
              <a:t>ALL-OPTICAL </a:t>
            </a:r>
            <a:r>
              <a:rPr lang="en-IN" sz="1600" b="1" dirty="0">
                <a:solidFill>
                  <a:schemeClr val="bg1"/>
                </a:solidFill>
              </a:rPr>
              <a:t>NETWORKS</a:t>
            </a:r>
          </a:p>
        </p:txBody>
      </p:sp>
    </p:spTree>
    <p:extLst>
      <p:ext uri="{BB962C8B-B14F-4D97-AF65-F5344CB8AC3E}">
        <p14:creationId xmlns:p14="http://schemas.microsoft.com/office/powerpoint/2010/main" val="1415825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843558"/>
            <a:ext cx="8229307" cy="72008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OPTICAL NETWORKS WITH VARYING DEGREE OF TRANSPARENCY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067694"/>
            <a:ext cx="8229307" cy="2808312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WDM(wavelength division multiplexing) </a:t>
            </a:r>
            <a:r>
              <a:rPr lang="en-US" sz="2000" dirty="0" smtClean="0">
                <a:solidFill>
                  <a:schemeClr val="bg1"/>
                </a:solidFill>
              </a:rPr>
              <a:t>and Optical Switching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are used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Switch and network control is carried out by electronics. 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CLASSIFIED INTO </a:t>
            </a:r>
            <a:r>
              <a:rPr lang="en-US" sz="2000" dirty="0">
                <a:solidFill>
                  <a:schemeClr val="bg1"/>
                </a:solidFill>
              </a:rPr>
              <a:t>3 TYPES</a:t>
            </a:r>
            <a:r>
              <a:rPr lang="en-US" sz="2000" dirty="0" smtClean="0">
                <a:solidFill>
                  <a:schemeClr val="bg1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 smtClean="0">
                <a:solidFill>
                  <a:schemeClr val="bg1"/>
                </a:solidFill>
              </a:rPr>
              <a:t>) If </a:t>
            </a:r>
            <a:r>
              <a:rPr lang="en-US" sz="1600" dirty="0">
                <a:solidFill>
                  <a:schemeClr val="bg1"/>
                </a:solidFill>
              </a:rPr>
              <a:t>all nodes utilize </a:t>
            </a:r>
            <a:r>
              <a:rPr lang="en-US" sz="1600" dirty="0" err="1">
                <a:solidFill>
                  <a:schemeClr val="bg1"/>
                </a:solidFill>
              </a:rPr>
              <a:t>opto</a:t>
            </a:r>
            <a:r>
              <a:rPr lang="en-US" sz="1600" dirty="0">
                <a:solidFill>
                  <a:schemeClr val="bg1"/>
                </a:solidFill>
              </a:rPr>
              <a:t>-electronics conversion, the network becomes OPAQUE(OEO). 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ii) If </a:t>
            </a:r>
            <a:r>
              <a:rPr lang="en-US" sz="1600" dirty="0">
                <a:solidFill>
                  <a:schemeClr val="bg1"/>
                </a:solidFill>
              </a:rPr>
              <a:t>no nodes utilize </a:t>
            </a:r>
            <a:r>
              <a:rPr lang="en-US" sz="1600" dirty="0" err="1">
                <a:solidFill>
                  <a:schemeClr val="bg1"/>
                </a:solidFill>
              </a:rPr>
              <a:t>opto</a:t>
            </a:r>
            <a:r>
              <a:rPr lang="en-US" sz="1600" dirty="0">
                <a:solidFill>
                  <a:schemeClr val="bg1"/>
                </a:solidFill>
              </a:rPr>
              <a:t>-electronics conversion, the network becomes TRANSPARENT. 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iii) Between </a:t>
            </a:r>
            <a:r>
              <a:rPr lang="en-US" sz="1600" dirty="0">
                <a:solidFill>
                  <a:schemeClr val="bg1"/>
                </a:solidFill>
              </a:rPr>
              <a:t>both extremes is PARTIALLY TRANSPARENT.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18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15566"/>
            <a:ext cx="8229307" cy="857250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ALL-OPTICAL NETWORKS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1851670"/>
            <a:ext cx="3888431" cy="23762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Networks where all the network operations and functions ,including switch control </a:t>
            </a:r>
            <a:r>
              <a:rPr lang="en-US" sz="2000" dirty="0">
                <a:solidFill>
                  <a:schemeClr val="bg1"/>
                </a:solidFill>
              </a:rPr>
              <a:t>&amp; </a:t>
            </a:r>
            <a:r>
              <a:rPr lang="en-US" sz="2000" dirty="0" smtClean="0">
                <a:solidFill>
                  <a:schemeClr val="bg1"/>
                </a:solidFill>
              </a:rPr>
              <a:t>network control </a:t>
            </a:r>
            <a:r>
              <a:rPr lang="en-US" sz="2000" dirty="0" smtClean="0">
                <a:solidFill>
                  <a:schemeClr val="bg1"/>
                </a:solidFill>
              </a:rPr>
              <a:t>, would be perform optically. 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s://image5.slideserve.com/9454411/all-optical-label-swapping-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635646"/>
            <a:ext cx="3758117" cy="281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23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43558"/>
            <a:ext cx="8229307" cy="857250"/>
          </a:xfrm>
        </p:spPr>
        <p:txBody>
          <a:bodyPr/>
          <a:lstStyle/>
          <a:p>
            <a:pPr algn="ctr"/>
            <a:r>
              <a:rPr lang="en-IN" sz="3600" b="1" dirty="0" smtClean="0">
                <a:solidFill>
                  <a:schemeClr val="bg1"/>
                </a:solidFill>
              </a:rPr>
              <a:t>Continue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779662"/>
            <a:ext cx="8229307" cy="309634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Transparency involves the network being able to transfer any type of information without regard to protocol and coding formats , data rates and modulation techniques. 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Advantages: 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Enables </a:t>
            </a:r>
            <a:r>
              <a:rPr lang="en-US" sz="2000" dirty="0">
                <a:solidFill>
                  <a:schemeClr val="bg1"/>
                </a:solidFill>
              </a:rPr>
              <a:t>network to be designed cost-effectively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Evolve </a:t>
            </a:r>
            <a:r>
              <a:rPr lang="en-US" sz="2000" dirty="0">
                <a:solidFill>
                  <a:schemeClr val="bg1"/>
                </a:solidFill>
              </a:rPr>
              <a:t>easily in future together with protocols and technologies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58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43558"/>
            <a:ext cx="8229307" cy="857250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OPTICAL SWITCHING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35646"/>
            <a:ext cx="8229307" cy="2160240"/>
          </a:xfr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OPTICAL </a:t>
            </a:r>
            <a:r>
              <a:rPr lang="en-US" sz="2000" dirty="0">
                <a:solidFill>
                  <a:schemeClr val="bg1"/>
                </a:solidFill>
              </a:rPr>
              <a:t>CIRCUIT SWITCHING 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OPTICAL </a:t>
            </a:r>
            <a:r>
              <a:rPr lang="en-US" sz="2000" dirty="0">
                <a:solidFill>
                  <a:schemeClr val="bg1"/>
                </a:solidFill>
              </a:rPr>
              <a:t>PACKET SWITCHING 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OPTICAL </a:t>
            </a:r>
            <a:r>
              <a:rPr lang="en-US" sz="2000" dirty="0">
                <a:solidFill>
                  <a:schemeClr val="bg1"/>
                </a:solidFill>
              </a:rPr>
              <a:t>BURST SWITCHING</a:t>
            </a:r>
            <a:endParaRPr lang="en-IN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053143"/>
      </p:ext>
    </p:extLst>
  </p:cSld>
  <p:clrMapOvr>
    <a:masterClrMapping/>
  </p:clrMapOvr>
</p:sld>
</file>

<file path=ppt/theme/theme1.xml><?xml version="1.0" encoding="utf-8"?>
<a:theme xmlns:a="http://schemas.openxmlformats.org/drawingml/2006/main" name="ITMPBLPPT">
  <a:themeElements>
    <a:clrScheme name="">
      <a:dk1>
        <a:srgbClr val="44546A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AAAAA"/>
      </a:accent3>
      <a:accent4>
        <a:srgbClr val="DADADA"/>
      </a:accent4>
      <a:accent5>
        <a:srgbClr val="B0BCDE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44546A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AAAAA"/>
      </a:accent3>
      <a:accent4>
        <a:srgbClr val="DADADA"/>
      </a:accent4>
      <a:accent5>
        <a:srgbClr val="B0BCDE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">
      <a:dk1>
        <a:srgbClr val="44546A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AAAAA"/>
      </a:accent3>
      <a:accent4>
        <a:srgbClr val="DADADA"/>
      </a:accent4>
      <a:accent5>
        <a:srgbClr val="B0BCDE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Them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">
      <a:dk1>
        <a:srgbClr val="44546A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AAAAA"/>
      </a:accent3>
      <a:accent4>
        <a:srgbClr val="DADADA"/>
      </a:accent4>
      <a:accent5>
        <a:srgbClr val="B0BCDE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Them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internship 3rd sem</Template>
  <TotalTime>279</TotalTime>
  <Words>415</Words>
  <Application>Microsoft Office PowerPoint</Application>
  <PresentationFormat>On-screen Show (16:9)</PresentationFormat>
  <Paragraphs>59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ITMPBLPPT</vt:lpstr>
      <vt:lpstr>Office Theme</vt:lpstr>
      <vt:lpstr>1_Office Theme</vt:lpstr>
      <vt:lpstr>2_Office Theme</vt:lpstr>
      <vt:lpstr>Topic:-     Optical Packet Switching Network</vt:lpstr>
      <vt:lpstr>Content</vt:lpstr>
      <vt:lpstr>WHAT IS AN OPTICAL SWITCH?</vt:lpstr>
      <vt:lpstr>Continue</vt:lpstr>
      <vt:lpstr>OPTICAL NETWORKS</vt:lpstr>
      <vt:lpstr>OPTICAL NETWORKS WITH VARYING DEGREE OF TRANSPARENCY</vt:lpstr>
      <vt:lpstr>ALL-OPTICAL NETWORKS</vt:lpstr>
      <vt:lpstr>Continue</vt:lpstr>
      <vt:lpstr>OPTICAL SWITCHING</vt:lpstr>
      <vt:lpstr>OPTICAL PACKET SWITCHING</vt:lpstr>
      <vt:lpstr>Continue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BROWSER</dc:title>
  <dc:creator>Asus</dc:creator>
  <cp:lastModifiedBy>Asus</cp:lastModifiedBy>
  <cp:revision>19</cp:revision>
  <dcterms:created xsi:type="dcterms:W3CDTF">2021-08-20T08:26:34Z</dcterms:created>
  <dcterms:modified xsi:type="dcterms:W3CDTF">2022-03-08T02:14:03Z</dcterms:modified>
</cp:coreProperties>
</file>