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714" r:id="rId2"/>
    <p:sldId id="809" r:id="rId3"/>
    <p:sldId id="810" r:id="rId4"/>
    <p:sldId id="811" r:id="rId5"/>
    <p:sldId id="813" r:id="rId6"/>
    <p:sldId id="808" r:id="rId7"/>
    <p:sldId id="814" r:id="rId8"/>
    <p:sldId id="815" r:id="rId9"/>
    <p:sldId id="818" r:id="rId10"/>
    <p:sldId id="819" r:id="rId11"/>
    <p:sldId id="820" r:id="rId12"/>
    <p:sldId id="821" r:id="rId13"/>
    <p:sldId id="822" r:id="rId14"/>
    <p:sldId id="824" r:id="rId15"/>
    <p:sldId id="823" r:id="rId16"/>
    <p:sldId id="825" r:id="rId17"/>
    <p:sldId id="826" r:id="rId18"/>
    <p:sldId id="816" r:id="rId19"/>
    <p:sldId id="827" r:id="rId20"/>
    <p:sldId id="828" r:id="rId21"/>
    <p:sldId id="860" r:id="rId22"/>
    <p:sldId id="830" r:id="rId23"/>
    <p:sldId id="831" r:id="rId24"/>
    <p:sldId id="834" r:id="rId25"/>
    <p:sldId id="833" r:id="rId26"/>
    <p:sldId id="832" r:id="rId27"/>
    <p:sldId id="835" r:id="rId28"/>
    <p:sldId id="836" r:id="rId29"/>
    <p:sldId id="837" r:id="rId30"/>
    <p:sldId id="838" r:id="rId31"/>
    <p:sldId id="839" r:id="rId32"/>
    <p:sldId id="840" r:id="rId33"/>
    <p:sldId id="841" r:id="rId34"/>
    <p:sldId id="843" r:id="rId35"/>
    <p:sldId id="859" r:id="rId36"/>
    <p:sldId id="881" r:id="rId37"/>
    <p:sldId id="861" r:id="rId38"/>
    <p:sldId id="882" r:id="rId39"/>
    <p:sldId id="884" r:id="rId40"/>
    <p:sldId id="883" r:id="rId41"/>
    <p:sldId id="885" r:id="rId42"/>
    <p:sldId id="886" r:id="rId43"/>
    <p:sldId id="887" r:id="rId44"/>
    <p:sldId id="888" r:id="rId45"/>
    <p:sldId id="889" r:id="rId46"/>
    <p:sldId id="890" r:id="rId47"/>
    <p:sldId id="891" r:id="rId48"/>
    <p:sldId id="892" r:id="rId49"/>
    <p:sldId id="893" r:id="rId50"/>
    <p:sldId id="894" r:id="rId51"/>
    <p:sldId id="895" r:id="rId52"/>
    <p:sldId id="863" r:id="rId53"/>
    <p:sldId id="864" r:id="rId54"/>
    <p:sldId id="866" r:id="rId55"/>
    <p:sldId id="867" r:id="rId56"/>
    <p:sldId id="852" r:id="rId57"/>
    <p:sldId id="874" r:id="rId58"/>
    <p:sldId id="846" r:id="rId59"/>
    <p:sldId id="876" r:id="rId60"/>
    <p:sldId id="877" r:id="rId61"/>
    <p:sldId id="878" r:id="rId62"/>
    <p:sldId id="854" r:id="rId63"/>
    <p:sldId id="855" r:id="rId64"/>
    <p:sldId id="856" r:id="rId65"/>
    <p:sldId id="857" r:id="rId66"/>
    <p:sldId id="880" r:id="rId67"/>
    <p:sldId id="879" r:id="rId68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>
          <p15:clr>
            <a:srgbClr val="A4A3A4"/>
          </p15:clr>
        </p15:guide>
        <p15:guide id="2" pos="3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2B"/>
    <a:srgbClr val="000078"/>
    <a:srgbClr val="00DEC9"/>
    <a:srgbClr val="003366"/>
    <a:srgbClr val="C0C0C0"/>
    <a:srgbClr val="DDDDDD"/>
    <a:srgbClr val="DAE3F6"/>
    <a:srgbClr val="2D69B5"/>
    <a:srgbClr val="2D7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9281" autoAdjust="0"/>
  </p:normalViewPr>
  <p:slideViewPr>
    <p:cSldViewPr snapToGrid="0">
      <p:cViewPr varScale="1">
        <p:scale>
          <a:sx n="117" d="100"/>
          <a:sy n="117" d="100"/>
        </p:scale>
        <p:origin x="3485" y="67"/>
      </p:cViewPr>
      <p:guideLst>
        <p:guide orient="horz" pos="260"/>
        <p:guide pos="3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"/>
    </p:cViewPr>
  </p:sorterViewPr>
  <p:notesViewPr>
    <p:cSldViewPr snapToGrid="0">
      <p:cViewPr>
        <p:scale>
          <a:sx n="66" d="100"/>
          <a:sy n="66" d="100"/>
        </p:scale>
        <p:origin x="-3336" y="-210"/>
      </p:cViewPr>
      <p:guideLst>
        <p:guide orient="horz" pos="2882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7DAC715B-6E1C-4765-B744-169DA56FED1F}" type="datetime1">
              <a:rPr lang="en-US"/>
              <a:pPr/>
              <a:t>10/17/2022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91563"/>
            <a:ext cx="29733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0789A310-CE5C-438D-A5BD-CFDAA13B9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501188" y="28575"/>
            <a:ext cx="29527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800" b="0"/>
            </a:lvl1pPr>
          </a:lstStyle>
          <a:p>
            <a:endParaRPr lang="de-DE"/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250363" y="8780463"/>
            <a:ext cx="546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1200" b="0"/>
            </a:lvl1pPr>
          </a:lstStyle>
          <a:p>
            <a:fld id="{A632184F-773D-4000-A826-9242D715C5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22325" y="1387475"/>
            <a:ext cx="524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0" y="131763"/>
            <a:ext cx="5764213" cy="4322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40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4863" y="4767263"/>
            <a:ext cx="7696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1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249E9-A03B-4A00-9BC5-24FA5C40D576}" type="slidenum">
              <a:rPr lang="en-US"/>
              <a:pPr/>
              <a:t>0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131763"/>
            <a:ext cx="5764212" cy="4322762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6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9475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9475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4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9475"/>
          </a:xfrm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8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7713" cy="3419475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1068" descr="McK_logotype_pos_black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76263"/>
            <a:ext cx="2054225" cy="225425"/>
          </a:xfrm>
          <a:prstGeom prst="rect">
            <a:avLst/>
          </a:prstGeom>
          <a:noFill/>
        </p:spPr>
      </p:pic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988" y="2757488"/>
            <a:ext cx="5129212" cy="36512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988" y="3962400"/>
            <a:ext cx="5129212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54" name="McK Title Elements"/>
          <p:cNvGrpSpPr>
            <a:grpSpLocks/>
          </p:cNvGrpSpPr>
          <p:nvPr/>
        </p:nvGrpSpPr>
        <p:grpSpPr bwMode="auto">
          <a:xfrm>
            <a:off x="2693988" y="2182813"/>
            <a:ext cx="5129212" cy="4602162"/>
            <a:chOff x="1663" y="1348"/>
            <a:chExt cx="3167" cy="2841"/>
          </a:xfrm>
        </p:grpSpPr>
        <p:sp>
          <p:nvSpPr>
            <p:cNvPr id="13331" name="McK Confidential" hidden="1"/>
            <p:cNvSpPr txBox="1">
              <a:spLocks noChangeArrowheads="1"/>
            </p:cNvSpPr>
            <p:nvPr userDrawn="1"/>
          </p:nvSpPr>
          <p:spPr bwMode="auto">
            <a:xfrm>
              <a:off x="1663" y="1348"/>
              <a:ext cx="9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VERTRAULICH</a:t>
              </a:r>
            </a:p>
          </p:txBody>
        </p:sp>
        <p:sp>
          <p:nvSpPr>
            <p:cNvPr id="13332" name="McK Document" hidden="1"/>
            <p:cNvSpPr txBox="1">
              <a:spLocks noChangeArrowheads="1"/>
            </p:cNvSpPr>
            <p:nvPr userDrawn="1"/>
          </p:nvSpPr>
          <p:spPr bwMode="auto">
            <a:xfrm>
              <a:off x="1663" y="3049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Dokument</a:t>
              </a:r>
            </a:p>
          </p:txBody>
        </p:sp>
        <p:sp>
          <p:nvSpPr>
            <p:cNvPr id="1333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16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Date</a:t>
              </a:r>
            </a:p>
          </p:txBody>
        </p:sp>
        <p:sp>
          <p:nvSpPr>
            <p:cNvPr id="13334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673"/>
              <a:ext cx="297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Bef>
                  <a:spcPct val="0"/>
                </a:spcBef>
              </a:pPr>
              <a:r>
                <a:rPr lang="en-US" sz="900" b="0"/>
                <a:t>Dieser Bericht ist ausschließlich für Mitarbeiter des Klienten bestimmt. Die Verteilung, Zitierung und Vervielfältigung – auch auszugsweise – zum Zwecke der Weitergabe an </a:t>
              </a:r>
              <a:br>
                <a:rPr lang="en-US" sz="900" b="0"/>
              </a:br>
              <a:r>
                <a:rPr lang="en-US" sz="900" b="0"/>
                <a:t>Dritte ist nur mit vorheriger schriftlicher Zustimmung von McKinsey &amp; Company gestattet.</a:t>
              </a:r>
              <a:br>
                <a:rPr lang="en-US" sz="900" b="0"/>
              </a:br>
              <a:r>
                <a:rPr lang="en-US" sz="900" b="0"/>
                <a:t>Die hier zusammengefassten Texte und Grafiken wurden von McKinsey &amp; Company im Rahmen einer Präsentation eingesetzt; sie stellen keine vollständige Dokumentation der Veranstaltung dar.</a:t>
              </a:r>
            </a:p>
          </p:txBody>
        </p:sp>
      </p:grpSp>
      <p:sp>
        <p:nvSpPr>
          <p:cNvPr id="13348" name="Rectangle 1060"/>
          <p:cNvSpPr>
            <a:spLocks noChangeArrowheads="1"/>
          </p:cNvSpPr>
          <p:nvPr userDrawn="1"/>
        </p:nvSpPr>
        <p:spPr bwMode="auto">
          <a:xfrm>
            <a:off x="6388100" y="933450"/>
            <a:ext cx="14192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3450" eaLnBrk="0" hangingPunct="0">
              <a:spcBef>
                <a:spcPct val="0"/>
              </a:spcBef>
            </a:pPr>
            <a:r>
              <a:rPr lang="en-US" sz="900" dirty="0" smtClean="0"/>
              <a:t>Copyright </a:t>
            </a:r>
            <a:r>
              <a:rPr lang="en-US" sz="900" dirty="0"/>
              <a:t>2001</a:t>
            </a:r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83814-E2BB-4C8E-909A-7E1DD120F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34950"/>
            <a:ext cx="2197100" cy="228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234950"/>
            <a:ext cx="6443662" cy="228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89B0-8D61-4C00-B7AC-CF8C22530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238" y="1298575"/>
            <a:ext cx="8793162" cy="1222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0125" y="36513"/>
            <a:ext cx="295275" cy="1222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43688"/>
            <a:ext cx="1905000" cy="182562"/>
          </a:xfrm>
        </p:spPr>
        <p:txBody>
          <a:bodyPr/>
          <a:lstStyle>
            <a:lvl1pPr>
              <a:defRPr/>
            </a:lvl1pPr>
          </a:lstStyle>
          <a:p>
            <a:fld id="{668D8EAB-A523-4BEE-BF0C-2861E70A5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3FEDEF-8695-4F49-AFD4-439D813C8D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E32A1-09B7-4C1C-B0A0-08163D90A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C0EFA-C03E-4277-874F-29949C03C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1298575"/>
            <a:ext cx="4319587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298575"/>
            <a:ext cx="4321175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3DFF9-4B26-4D27-939B-7CB3FE961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F87C05-814A-4A76-8BCF-90A1C3499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9A6F1-46A1-49F9-A22A-C5D2EC32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AEEB-3857-405E-A1A7-BCE9084F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35052-BAF0-44EF-919D-CC86BAD7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1E792-D8C7-4C32-B22F-51D2B1A07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20125" y="36513"/>
            <a:ext cx="2952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800" b="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43688"/>
            <a:ext cx="1905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1CDDB7EC-155D-49CB-98A3-52828F3846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234950"/>
            <a:ext cx="8793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1298575"/>
            <a:ext cx="87931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6" name="McK Slide Elements"/>
          <p:cNvGrpSpPr>
            <a:grpSpLocks/>
          </p:cNvGrpSpPr>
          <p:nvPr/>
        </p:nvGrpSpPr>
        <p:grpSpPr bwMode="auto">
          <a:xfrm>
            <a:off x="122238" y="542925"/>
            <a:ext cx="8793162" cy="6288088"/>
            <a:chOff x="77" y="342"/>
            <a:chExt cx="5539" cy="3961"/>
          </a:xfrm>
        </p:grpSpPr>
        <p:sp>
          <p:nvSpPr>
            <p:cNvPr id="1032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42"/>
              <a:ext cx="553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12813">
                <a:spcBef>
                  <a:spcPct val="0"/>
                </a:spcBef>
              </a:pPr>
              <a:r>
                <a:rPr lang="en-US" b="0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81" y="4045"/>
              <a:ext cx="524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585788" indent="-585788" algn="l" defTabSz="912813">
                <a:spcBef>
                  <a:spcPct val="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*	Footnote</a:t>
              </a:r>
            </a:p>
            <a:p>
              <a:pPr marL="585788" indent="-585788" algn="l" defTabSz="912813">
                <a:spcBef>
                  <a:spcPct val="2000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Quelle:	Source</a:t>
              </a:r>
            </a:p>
          </p:txBody>
        </p:sp>
      </p:grpSp>
      <p:grpSp>
        <p:nvGrpSpPr>
          <p:cNvPr id="1082" name="McK Legende" hidden="1"/>
          <p:cNvGrpSpPr>
            <a:grpSpLocks/>
          </p:cNvGrpSpPr>
          <p:nvPr/>
        </p:nvGrpSpPr>
        <p:grpSpPr bwMode="auto">
          <a:xfrm>
            <a:off x="7839075" y="700088"/>
            <a:ext cx="1081088" cy="696912"/>
            <a:chOff x="4839" y="432"/>
            <a:chExt cx="668" cy="430"/>
          </a:xfrm>
        </p:grpSpPr>
        <p:sp>
          <p:nvSpPr>
            <p:cNvPr id="1067" name="Rectangle 43" hidden="1"/>
            <p:cNvSpPr>
              <a:spLocks noChangeArrowheads="1"/>
            </p:cNvSpPr>
            <p:nvPr/>
          </p:nvSpPr>
          <p:spPr bwMode="auto">
            <a:xfrm>
              <a:off x="4839" y="445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68" name="Rectangle 44" hidden="1"/>
            <p:cNvSpPr>
              <a:spLocks noChangeArrowheads="1"/>
            </p:cNvSpPr>
            <p:nvPr/>
          </p:nvSpPr>
          <p:spPr bwMode="auto">
            <a:xfrm>
              <a:off x="5135" y="432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69" name="Rectangle 45" hidden="1"/>
            <p:cNvSpPr>
              <a:spLocks noChangeArrowheads="1"/>
            </p:cNvSpPr>
            <p:nvPr/>
          </p:nvSpPr>
          <p:spPr bwMode="auto">
            <a:xfrm>
              <a:off x="5135" y="580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0" name="Rectangle 46" hidden="1"/>
            <p:cNvSpPr>
              <a:spLocks noChangeArrowheads="1"/>
            </p:cNvSpPr>
            <p:nvPr/>
          </p:nvSpPr>
          <p:spPr bwMode="auto">
            <a:xfrm>
              <a:off x="5135" y="728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1" name="Rectangle 47" hidden="1"/>
            <p:cNvSpPr>
              <a:spLocks noChangeArrowheads="1"/>
            </p:cNvSpPr>
            <p:nvPr/>
          </p:nvSpPr>
          <p:spPr bwMode="auto">
            <a:xfrm>
              <a:off x="4839" y="595"/>
              <a:ext cx="227" cy="1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72" name="Rectangle 48" hidden="1"/>
            <p:cNvSpPr>
              <a:spLocks noChangeArrowheads="1"/>
            </p:cNvSpPr>
            <p:nvPr/>
          </p:nvSpPr>
          <p:spPr bwMode="auto">
            <a:xfrm>
              <a:off x="4839" y="738"/>
              <a:ext cx="227" cy="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  <p:sndAc>
      <p:endSnd/>
    </p:sndAc>
  </p:transition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2813" rtl="0" fontAlgn="base"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7638" indent="-146050" algn="l" defTabSz="912813" rtl="0" fontAlgn="base"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301625" indent="-152400" algn="l" defTabSz="912813" rtl="0" fontAlgn="base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441325" indent="-138113" algn="l" defTabSz="912813" rtl="0" fontAlgn="base"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</a:defRPr>
      </a:lvl4pPr>
      <a:lvl5pPr marL="5937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5pPr>
      <a:lvl6pPr marL="10509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6pPr>
      <a:lvl7pPr marL="15081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7pPr>
      <a:lvl8pPr marL="19653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8pPr>
      <a:lvl9pPr marL="24225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docid=miTExFHsSsVEyM&amp;tbnid=vfEQ5pnAT5t6TM:&amp;ved=0CAUQjRw&amp;url=http://www.voiceemporium.com/archives/11/imitation/&amp;ei=sd7pUuXhB-Pr2wXckoHoDg&amp;bvm=bv.60444564,d.b2I&amp;psig=AFQjCNG3P3SFRBrNcxZYEjHxhPc4arZ8qg&amp;ust=13911449929681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www.google.com/url?sa=i&amp;source=images&amp;cd=&amp;cad=rja&amp;docid=ytI1ZZXO1ym8UM&amp;tbnid=L5BjTZVnf1mn4M&amp;ved=0CAgQjRw&amp;url=http://www.steamfeed.com/learning-the-wrong-lessons-from-famous-innovators/&amp;ei=N9_pUrLjBoqB2gXz5oDgDA&amp;psig=AFQjCNGzBK8fd4mXcCI2bqAYMk9B8XqDTw&amp;ust=1391145143172944" TargetMode="Externa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ytI1ZZXO1ym8UM&amp;tbnid=L5BjTZVnf1mn4M&amp;ved=0CAgQjRw&amp;url=http://www.steamfeed.com/learning-the-wrong-lessons-from-famous-innovators/&amp;ei=N9_pUrLjBoqB2gXz5oDgDA&amp;psig=AFQjCNGzBK8fd4mXcCI2bqAYMk9B8XqDTw&amp;ust=1391145143172944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hyperlink" Target="http://www.google.com/url?sa=i&amp;rct=j&amp;q=&amp;esrc=s&amp;frm=1&amp;source=images&amp;cd=&amp;cad=rja&amp;docid=miTExFHsSsVEyM&amp;tbnid=vfEQ5pnAT5t6TM:&amp;ved=0CAUQjRw&amp;url=http://www.voiceemporium.com/archives/11/imitation/&amp;ei=sd7pUuXhB-Pr2wXckoHoDg&amp;bvm=bv.60444564,d.b2I&amp;psig=AFQjCNG3P3SFRBrNcxZYEjHxhPc4arZ8qg&amp;ust=1391144992968102" TargetMode="Externa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jpeg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0.png"/><Relationship Id="rId4" Type="http://schemas.openxmlformats.org/officeDocument/2006/relationships/image" Target="../media/image7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1.png"/><Relationship Id="rId4" Type="http://schemas.openxmlformats.org/officeDocument/2006/relationships/image" Target="../media/image7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2.png"/><Relationship Id="rId4" Type="http://schemas.openxmlformats.org/officeDocument/2006/relationships/image" Target="../media/image79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5.png"/><Relationship Id="rId4" Type="http://schemas.openxmlformats.org/officeDocument/2006/relationships/image" Target="../media/image8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FBA6B-8A48-446C-8018-7426BB72D1CE}" type="slidenum">
              <a:rPr lang="en-US"/>
              <a:pPr/>
              <a:t>0</a:t>
            </a:fld>
            <a:endParaRPr lang="en-US"/>
          </a:p>
        </p:txBody>
      </p:sp>
      <p:sp>
        <p:nvSpPr>
          <p:cNvPr id="1074178" name="Rectangle 2"/>
          <p:cNvSpPr>
            <a:spLocks noChangeArrowheads="1"/>
          </p:cNvSpPr>
          <p:nvPr/>
        </p:nvSpPr>
        <p:spPr bwMode="invGray">
          <a:xfrm>
            <a:off x="1131888" y="1339283"/>
            <a:ext cx="6889750" cy="3997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8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79" name="Rectangle 3"/>
          <p:cNvSpPr>
            <a:spLocks noChangeArrowheads="1"/>
          </p:cNvSpPr>
          <p:nvPr/>
        </p:nvSpPr>
        <p:spPr bwMode="auto">
          <a:xfrm>
            <a:off x="1475270" y="1376846"/>
            <a:ext cx="6754813" cy="353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1022" rIns="82045" bIns="41022">
            <a:spAutoFit/>
          </a:bodyPr>
          <a:lstStyle/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MARKETING ANALYTICS I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2286000" indent="-2286000" algn="l" defTabSz="912813">
              <a:lnSpc>
                <a:spcPct val="110000"/>
              </a:lnSpc>
              <a:spcBef>
                <a:spcPct val="0"/>
              </a:spcBef>
              <a:tabLst>
                <a:tab pos="2286000" algn="l"/>
              </a:tabLst>
            </a:pPr>
            <a:r>
              <a:rPr lang="en-US" sz="3200" dirty="0" smtClean="0">
                <a:solidFill>
                  <a:schemeClr val="tx2"/>
                </a:solidFill>
              </a:rPr>
              <a:t>SESSION 14:  	</a:t>
            </a:r>
          </a:p>
          <a:p>
            <a:pPr marL="2286000" indent="-2286000" algn="l" defTabSz="912813">
              <a:lnSpc>
                <a:spcPct val="110000"/>
              </a:lnSpc>
              <a:spcBef>
                <a:spcPct val="0"/>
              </a:spcBef>
              <a:tabLst>
                <a:tab pos="2286000" algn="l"/>
              </a:tabLst>
            </a:pPr>
            <a:r>
              <a:rPr lang="en-US" sz="3200" dirty="0" smtClean="0">
                <a:solidFill>
                  <a:schemeClr val="tx2"/>
                </a:solidFill>
              </a:rPr>
              <a:t>MARKET SIZING </a:t>
            </a:r>
          </a:p>
          <a:p>
            <a:pPr marL="2286000" indent="-2286000" algn="l" defTabSz="912813">
              <a:lnSpc>
                <a:spcPct val="110000"/>
              </a:lnSpc>
              <a:spcBef>
                <a:spcPct val="0"/>
              </a:spcBef>
              <a:tabLst>
                <a:tab pos="2286000" algn="l"/>
              </a:tabLst>
            </a:pPr>
            <a:r>
              <a:rPr lang="en-US" sz="3200" dirty="0" smtClean="0">
                <a:solidFill>
                  <a:schemeClr val="tx2"/>
                </a:solidFill>
              </a:rPr>
              <a:t>AND NEW PRODUCT ADOPTION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7331075" y="0"/>
            <a:ext cx="1611313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8348663" y="6567488"/>
            <a:ext cx="795337" cy="290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84413" y="3727991"/>
            <a:ext cx="610076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spcBef>
                <a:spcPct val="0"/>
              </a:spcBef>
              <a:buSzPct val="120000"/>
            </a:pPr>
            <a:endParaRPr lang="en-US" sz="2000" b="0" dirty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UT Austin MSBA Program</a:t>
            </a:r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Professor </a:t>
            </a:r>
            <a:r>
              <a:rPr lang="en-US" sz="2000" b="0" i="1" dirty="0" err="1" smtClean="0"/>
              <a:t>Sonnier</a:t>
            </a:r>
            <a:endParaRPr lang="en-US" sz="2000" b="0" i="1" dirty="0" smtClean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Fall </a:t>
            </a:r>
            <a:r>
              <a:rPr lang="en-US" sz="2000" b="0" i="1" dirty="0" smtClean="0"/>
              <a:t>2022</a:t>
            </a:r>
            <a:endParaRPr lang="en-US" sz="2000" b="0" i="1" dirty="0" smtClean="0"/>
          </a:p>
        </p:txBody>
      </p:sp>
    </p:spTree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9" y="195350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9607" y="4302967"/>
          <a:ext cx="2584133" cy="10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6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607" y="4302967"/>
                        <a:ext cx="2584133" cy="106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620" y="1821942"/>
            <a:ext cx="4648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819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9" y="195350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9607" y="4302967"/>
          <a:ext cx="2584133" cy="10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1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607" y="4302967"/>
                        <a:ext cx="2584133" cy="106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620" y="1821942"/>
            <a:ext cx="4648200" cy="4105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308" y="3174872"/>
            <a:ext cx="5229886" cy="31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489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1880236"/>
            <a:ext cx="7318058" cy="4470083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561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3" y="1588783"/>
            <a:ext cx="7922514" cy="4370070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342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267"/>
          <a:stretch/>
        </p:blipFill>
        <p:spPr>
          <a:xfrm>
            <a:off x="613423" y="1588783"/>
            <a:ext cx="3227057" cy="4370070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4400" y="1788659"/>
            <a:ext cx="32585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Some interesting observations about the inflection point (where cumulative sales change from increasing at an increasing rate to increasing at a decreasing rate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 terms of time </a:t>
            </a:r>
            <a:r>
              <a:rPr lang="en-US" sz="1800" i="1" dirty="0" smtClean="0">
                <a:solidFill>
                  <a:schemeClr val="tx2"/>
                </a:solidFill>
              </a:rPr>
              <a:t>t</a:t>
            </a:r>
            <a:r>
              <a:rPr lang="en-US" sz="1800" dirty="0" smtClean="0">
                <a:solidFill>
                  <a:schemeClr val="tx2"/>
                </a:solidFill>
              </a:rPr>
              <a:t>:  </a:t>
            </a:r>
            <a:r>
              <a:rPr lang="en-US" sz="1800" i="1" dirty="0" smtClean="0">
                <a:solidFill>
                  <a:schemeClr val="tx2"/>
                </a:solidFill>
              </a:rPr>
              <a:t>[ln(a)]/b=7.57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 terms of cumulative sales </a:t>
            </a:r>
            <a:r>
              <a:rPr lang="en-US" sz="1800" i="1" dirty="0" smtClean="0">
                <a:solidFill>
                  <a:schemeClr val="tx2"/>
                </a:solidFill>
              </a:rPr>
              <a:t>M: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 M/2=200.43</a:t>
            </a:r>
          </a:p>
        </p:txBody>
      </p:sp>
    </p:spTree>
    <p:extLst>
      <p:ext uri="{BB962C8B-B14F-4D97-AF65-F5344CB8AC3E}">
        <p14:creationId xmlns:p14="http://schemas.microsoft.com/office/powerpoint/2010/main" val="195572415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Estimate with 2002-2011 and Forecast 2012-2014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7" y="2129806"/>
            <a:ext cx="7222903" cy="3180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7366" y="5720579"/>
            <a:ext cx="7345093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Here we are only using 2002-2011 to fit the curve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We will then forecast last three years</a:t>
            </a:r>
          </a:p>
        </p:txBody>
      </p:sp>
    </p:spTree>
    <p:extLst>
      <p:ext uri="{BB962C8B-B14F-4D97-AF65-F5344CB8AC3E}">
        <p14:creationId xmlns:p14="http://schemas.microsoft.com/office/powerpoint/2010/main" val="274783651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921192"/>
            <a:ext cx="7330440" cy="4377214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Estimate with 2002-2011 and Forecast 2012-2014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3665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Estimate with 2002-2011 and Forecast 2012-2014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1" y="1852616"/>
            <a:ext cx="6979729" cy="3016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171" y="5225569"/>
            <a:ext cx="7345093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The Pearl curve forces symmetry between the left and right tails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Why might symmetry not hold?</a:t>
            </a:r>
          </a:p>
        </p:txBody>
      </p:sp>
    </p:spTree>
    <p:extLst>
      <p:ext uri="{BB962C8B-B14F-4D97-AF65-F5344CB8AC3E}">
        <p14:creationId xmlns:p14="http://schemas.microsoft.com/office/powerpoint/2010/main" val="391108304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CURVE FITTING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112" y="2052777"/>
            <a:ext cx="479583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Cumulative sales of a product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09028" y="1797696"/>
          <a:ext cx="1289012" cy="93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4" name="Equation" r:id="rId3" imgW="279360" imgH="203040" progId="Equation.DSMT4">
                  <p:embed/>
                </p:oleObj>
              </mc:Choice>
              <mc:Fallback>
                <p:oleObj name="Equation" r:id="rId3" imgW="279360" imgH="203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028" y="1797696"/>
                        <a:ext cx="1289012" cy="93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87518"/>
              </p:ext>
            </p:extLst>
          </p:nvPr>
        </p:nvGraphicFramePr>
        <p:xfrm>
          <a:off x="4035425" y="3873500"/>
          <a:ext cx="35639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5" name="Equation" r:id="rId5" imgW="927000" imgH="253800" progId="Equation.DSMT4">
                  <p:embed/>
                </p:oleObj>
              </mc:Choice>
              <mc:Fallback>
                <p:oleObj name="Equation" r:id="rId5" imgW="927000" imgH="253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5425" y="3873500"/>
                        <a:ext cx="3563938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9784" y="3275365"/>
            <a:ext cx="2579368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chemeClr val="tx2"/>
                </a:solidFill>
              </a:rPr>
              <a:t>Gompertz</a:t>
            </a:r>
            <a:r>
              <a:rPr lang="en-US" sz="1800" dirty="0" smtClean="0">
                <a:solidFill>
                  <a:schemeClr val="tx2"/>
                </a:solidFill>
              </a:rPr>
              <a:t> Curve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M is market size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a and b are parameters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t is time</a:t>
            </a:r>
          </a:p>
        </p:txBody>
      </p:sp>
    </p:spTree>
    <p:extLst>
      <p:ext uri="{BB962C8B-B14F-4D97-AF65-F5344CB8AC3E}">
        <p14:creationId xmlns:p14="http://schemas.microsoft.com/office/powerpoint/2010/main" val="200895784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9" y="195350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63926"/>
              </p:ext>
            </p:extLst>
          </p:nvPr>
        </p:nvGraphicFramePr>
        <p:xfrm>
          <a:off x="697865" y="4450080"/>
          <a:ext cx="2430910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8" name="Equation" r:id="rId4" imgW="927000" imgH="253800" progId="Equation.DSMT4">
                  <p:embed/>
                </p:oleObj>
              </mc:Choice>
              <mc:Fallback>
                <p:oleObj name="Equation" r:id="rId4" imgW="927000" imgH="253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865" y="4450080"/>
                        <a:ext cx="2430910" cy="6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97" y="1814512"/>
            <a:ext cx="48863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835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7218" name="Picture 2" descr="Apple's first iPhone: How it looked and what it could do - Business Ins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34" y="1537138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76313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Consider the iPhone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7290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3" y="2066229"/>
            <a:ext cx="8563927" cy="3947855"/>
          </a:xfrm>
          <a:prstGeom prst="rect">
            <a:avLst/>
          </a:prstGeom>
        </p:spPr>
      </p:pic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419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527"/>
          <a:stretch/>
        </p:blipFill>
        <p:spPr>
          <a:xfrm>
            <a:off x="238759" y="1516941"/>
            <a:ext cx="3464561" cy="4173746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2480" y="1566858"/>
            <a:ext cx="32585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Some interesting observations about the inflection point (where cumulative sales change from increasing at an increasing rate to increasing at a decreasing rate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 terms of time </a:t>
            </a:r>
            <a:r>
              <a:rPr lang="en-US" sz="1800" i="1" dirty="0" smtClean="0">
                <a:solidFill>
                  <a:schemeClr val="tx2"/>
                </a:solidFill>
              </a:rPr>
              <a:t>t</a:t>
            </a:r>
            <a:r>
              <a:rPr lang="en-US" sz="1800" dirty="0" smtClean="0">
                <a:solidFill>
                  <a:schemeClr val="tx2"/>
                </a:solidFill>
              </a:rPr>
              <a:t>:  </a:t>
            </a:r>
            <a:r>
              <a:rPr lang="en-US" sz="1800" i="1" dirty="0" smtClean="0">
                <a:solidFill>
                  <a:schemeClr val="tx2"/>
                </a:solidFill>
              </a:rPr>
              <a:t>[ln(a)]/b=6.82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In terms of cumulative sales </a:t>
            </a:r>
            <a:r>
              <a:rPr lang="en-US" sz="1800" i="1" dirty="0" smtClean="0">
                <a:solidFill>
                  <a:schemeClr val="tx2"/>
                </a:solidFill>
              </a:rPr>
              <a:t>M: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</a:rPr>
              <a:t> M/</a:t>
            </a:r>
            <a:r>
              <a:rPr lang="en-US" sz="1800" i="1" dirty="0" err="1" smtClean="0">
                <a:solidFill>
                  <a:schemeClr val="tx2"/>
                </a:solidFill>
              </a:rPr>
              <a:t>exp</a:t>
            </a:r>
            <a:r>
              <a:rPr lang="en-US" sz="1800" i="1" dirty="0" smtClean="0">
                <a:solidFill>
                  <a:schemeClr val="tx2"/>
                </a:solidFill>
              </a:rPr>
              <a:t>(1)=163.46</a:t>
            </a:r>
          </a:p>
        </p:txBody>
      </p:sp>
    </p:spTree>
    <p:extLst>
      <p:ext uri="{BB962C8B-B14F-4D97-AF65-F5344CB8AC3E}">
        <p14:creationId xmlns:p14="http://schemas.microsoft.com/office/powerpoint/2010/main" val="81485096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" y="1516941"/>
            <a:ext cx="8560117" cy="4173746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Estimate with 2002-2011 and Forecast 2012-2014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72" y="5950139"/>
            <a:ext cx="7345093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Here we are only using 2002-2011 to fit the curve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We will then forecast last three years</a:t>
            </a:r>
          </a:p>
        </p:txBody>
      </p:sp>
    </p:spTree>
    <p:extLst>
      <p:ext uri="{BB962C8B-B14F-4D97-AF65-F5344CB8AC3E}">
        <p14:creationId xmlns:p14="http://schemas.microsoft.com/office/powerpoint/2010/main" val="368224747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164" t="9845" r="1221" b="18952"/>
          <a:stretch/>
        </p:blipFill>
        <p:spPr>
          <a:xfrm>
            <a:off x="4623186" y="1615923"/>
            <a:ext cx="4353174" cy="2669399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Estimate with 2002-2011 and Forecast 2012-2014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72" y="5950139"/>
            <a:ext cx="734509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chemeClr val="tx2"/>
                </a:solidFill>
              </a:rPr>
              <a:t>Gompertz</a:t>
            </a:r>
            <a:r>
              <a:rPr lang="en-US" sz="1800" dirty="0" smtClean="0">
                <a:solidFill>
                  <a:schemeClr val="tx2"/>
                </a:solidFill>
              </a:rPr>
              <a:t> curve more flexible as it does not impose symmetry on the tails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0939" t="11335" r="1964" b="8086"/>
          <a:stretch/>
        </p:blipFill>
        <p:spPr>
          <a:xfrm>
            <a:off x="183198" y="1589309"/>
            <a:ext cx="4472940" cy="265037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47452"/>
              </p:ext>
            </p:extLst>
          </p:nvPr>
        </p:nvGraphicFramePr>
        <p:xfrm>
          <a:off x="5851895" y="4606097"/>
          <a:ext cx="2430910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0" name="Equation" r:id="rId5" imgW="927000" imgH="253800" progId="Equation.DSMT4">
                  <p:embed/>
                </p:oleObj>
              </mc:Choice>
              <mc:Fallback>
                <p:oleObj name="Equation" r:id="rId5" imgW="92700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1895" y="4606097"/>
                        <a:ext cx="2430910" cy="66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05117"/>
              </p:ext>
            </p:extLst>
          </p:nvPr>
        </p:nvGraphicFramePr>
        <p:xfrm>
          <a:off x="1371600" y="4519283"/>
          <a:ext cx="2324100" cy="96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1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519283"/>
                        <a:ext cx="2324100" cy="961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74996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Decade of Sales Data for Two Products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88" y="1059412"/>
            <a:ext cx="4582668" cy="2752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88" y="3891344"/>
            <a:ext cx="4582668" cy="2752344"/>
          </a:xfrm>
          <a:prstGeom prst="rect">
            <a:avLst/>
          </a:prstGeom>
        </p:spPr>
      </p:pic>
      <p:pic>
        <p:nvPicPr>
          <p:cNvPr id="151554" name="Picture 2" descr="Videocassette record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740258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29" y="436142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5705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763132"/>
            <a:ext cx="7716474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427282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Time to Adoption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263562" y="5538651"/>
            <a:ext cx="7189787" cy="26126"/>
          </a:xfrm>
          <a:prstGeom prst="straightConnector1">
            <a:avLst/>
          </a:prstGeom>
          <a:noFill/>
          <a:ln w="152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96318" y="5296131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Years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4523" y="5904177"/>
            <a:ext cx="786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1	2	3	4	5	6	7	8	9</a:t>
            </a:r>
            <a:endParaRPr lang="en-US" sz="2000" dirty="0"/>
          </a:p>
        </p:txBody>
      </p:sp>
      <p:pic>
        <p:nvPicPr>
          <p:cNvPr id="139266" name="Picture 2" descr="Transparent Bell Curve Png - Line Art , Free Transparent Clipart -  Clipart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23708" r="9362" b="17242"/>
          <a:stretch/>
        </p:blipFill>
        <p:spPr bwMode="auto">
          <a:xfrm>
            <a:off x="1427282" y="2402677"/>
            <a:ext cx="6535618" cy="30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63" y="1421547"/>
            <a:ext cx="77164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Let’s say time to adoption is normally distributed with mean 5 and standard deviation 1.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3857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When Will Consumer Adopt?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35842" name="Picture 2" descr="http://www.google.com/url?sa=i&amp;source=images&amp;cd=&amp;ved=0CAUQjBw&amp;url=https%3A%2F%2Flh5.googleusercontent.com%2Ftq7LUOGRukPE67gUzxqqgLxHhVbs4AhRglXt-FVI6LuVjhGHRG9DbYucWMiD4gXfBJElFHrbL-SDPRSE8zHpavQWBn6oXevefAYx4uTZRtp_t8Mqxg&amp;ei=yshaVIKJE-aaigKN94C4Ag&amp;psig=AFQjCNGZw-tBj6unSeHs-bjPSijS3VPGvA&amp;ust=1415322186424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3514"/>
            <a:ext cx="8091054" cy="45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211283" y="4738255"/>
            <a:ext cx="2363190" cy="1092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482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When Will Consumer Adopt?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35842" name="Picture 2" descr="http://www.google.com/url?sa=i&amp;source=images&amp;cd=&amp;ved=0CAUQjBw&amp;url=https%3A%2F%2Flh5.googleusercontent.com%2Ftq7LUOGRukPE67gUzxqqgLxHhVbs4AhRglXt-FVI6LuVjhGHRG9DbYucWMiD4gXfBJElFHrbL-SDPRSE8zHpavQWBn6oXevefAYx4uTZRtp_t8Mqxg&amp;ei=yshaVIKJE-aaigKN94C4Ag&amp;psig=AFQjCNGZw-tBj6unSeHs-bjPSijS3VPGvA&amp;ust=1415322186424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3514"/>
            <a:ext cx="8091054" cy="45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211283" y="4738255"/>
            <a:ext cx="2363190" cy="1092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0620" y="6341391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IMITATORS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471353" y="6341391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INNOVATORS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3483439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81705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854755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Bass Model of Product Diffusion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41707" y="2174443"/>
            <a:ext cx="3026228" cy="3918857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96240" y="2174443"/>
            <a:ext cx="3026228" cy="3918857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4450" name="Picture 2" descr="https://encrypted-tbn0.gstatic.com/images?q=tbn:ANd9GcS8K3UaKGyHJWbnZQlhG1UW5kmDRG0CcWTeHMduarKvVDJwPLq_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8" r="16450"/>
          <a:stretch/>
        </p:blipFill>
        <p:spPr bwMode="auto">
          <a:xfrm>
            <a:off x="4952487" y="3526316"/>
            <a:ext cx="2404668" cy="19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2" name="Picture 4" descr="http://t3.gstatic.com/images?q=tbn:ANd9GcQfEZ0dva3AAoEhSgKFgO1iPXPzjj_xHABZhREqvHL9_GEfDwEAY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53" y="3364391"/>
            <a:ext cx="2350294" cy="21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2296" y="26071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Innovators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549" y="26071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Imitators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64630" y="1362860"/>
            <a:ext cx="3334884" cy="631372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598613" y="1555435"/>
            <a:ext cx="57585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b="0" i="1" kern="0" dirty="0" smtClean="0">
                <a:solidFill>
                  <a:schemeClr val="tx2"/>
                </a:solidFill>
              </a:rPr>
              <a:t>Social System</a:t>
            </a:r>
            <a:endParaRPr lang="en-US" b="0" kern="0" dirty="0">
              <a:solidFill>
                <a:schemeClr val="tx2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277726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82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-11113" y="1725613"/>
          <a:ext cx="918845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20" name="Equation" r:id="rId4" imgW="4838400" imgH="253800" progId="Equation.DSMT4">
                  <p:embed/>
                </p:oleObj>
              </mc:Choice>
              <mc:Fallback>
                <p:oleObj name="Equation" r:id="rId4" imgW="4838400" imgH="253800" progId="Equation.DSMT4">
                  <p:embed/>
                  <p:pic>
                    <p:nvPicPr>
                      <p:cNvPr id="973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1725613"/>
                        <a:ext cx="9188451" cy="482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29" name="Line 5"/>
          <p:cNvSpPr>
            <a:spLocks noChangeShapeType="1"/>
          </p:cNvSpPr>
          <p:nvPr/>
        </p:nvSpPr>
        <p:spPr bwMode="auto">
          <a:xfrm>
            <a:off x="2750685" y="2071172"/>
            <a:ext cx="501407" cy="1209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832" name="Line 8"/>
          <p:cNvSpPr>
            <a:spLocks noChangeShapeType="1"/>
          </p:cNvSpPr>
          <p:nvPr/>
        </p:nvSpPr>
        <p:spPr bwMode="auto">
          <a:xfrm rot="18093572" flipH="1">
            <a:off x="6074415" y="2135298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Model with Innovators and Imitators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sz="1800" kern="0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30186" y="4033144"/>
            <a:ext cx="3026228" cy="1959429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29017" y="4024378"/>
            <a:ext cx="3026228" cy="1959429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2" descr="https://encrypted-tbn0.gstatic.com/images?q=tbn:ANd9GcS8K3UaKGyHJWbnZQlhG1UW5kmDRG0CcWTeHMduarKvVDJwPLq_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8" r="16450"/>
          <a:stretch/>
        </p:blipFill>
        <p:spPr bwMode="auto">
          <a:xfrm>
            <a:off x="4230258" y="4688026"/>
            <a:ext cx="1202334" cy="9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t3.gstatic.com/images?q=tbn:ANd9GcQfEZ0dva3AAoEhSgKFgO1iPXPzjj_xHABZhREqvHL9_GEfDwEAYA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4651442"/>
            <a:ext cx="1175147" cy="10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484" y="4083937"/>
            <a:ext cx="19485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Innovators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1623" y="4158299"/>
            <a:ext cx="19485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Imitators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337692" y="3280232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Probability of Adoption at t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227599" y="2952319"/>
            <a:ext cx="1828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Number of potential adopters at t</a:t>
            </a:r>
          </a:p>
        </p:txBody>
      </p:sp>
    </p:spTree>
    <p:extLst>
      <p:ext uri="{BB962C8B-B14F-4D97-AF65-F5344CB8AC3E}">
        <p14:creationId xmlns:p14="http://schemas.microsoft.com/office/powerpoint/2010/main" val="427707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76313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When Will A Consumer Adopt?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8242" name="Picture 2" descr="iPhone (1st generation) - Full Phone Information | iGotOff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936634"/>
            <a:ext cx="2818719" cy="25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>
            <a:off x="1263562" y="5538651"/>
            <a:ext cx="7189787" cy="26126"/>
          </a:xfrm>
          <a:prstGeom prst="straightConnector1">
            <a:avLst/>
          </a:prstGeom>
          <a:noFill/>
          <a:ln w="152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0448" y="5304059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Years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0901" y="5827705"/>
            <a:ext cx="729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1	2	3	4	5	6	7	8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8353" y="5284371"/>
            <a:ext cx="103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595" y="5280015"/>
            <a:ext cx="30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XXXXXXXXX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4363" y="5288722"/>
            <a:ext cx="30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8331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0063" y="1796143"/>
            <a:ext cx="6788830" cy="196977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Notation for the </a:t>
            </a:r>
            <a:r>
              <a:rPr lang="en-US" u="sng" dirty="0" smtClean="0">
                <a:solidFill>
                  <a:schemeClr val="tx2"/>
                </a:solidFill>
              </a:rPr>
              <a:t>model</a:t>
            </a:r>
          </a:p>
          <a:p>
            <a:endParaRPr lang="en-US" u="sng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N(t):  </a:t>
            </a:r>
            <a:r>
              <a:rPr lang="en-US" b="1" i="1" u="sng" dirty="0">
                <a:solidFill>
                  <a:schemeClr val="tx2"/>
                </a:solidFill>
              </a:rPr>
              <a:t>total</a:t>
            </a:r>
            <a:r>
              <a:rPr lang="en-US" dirty="0">
                <a:solidFill>
                  <a:schemeClr val="tx2"/>
                </a:solidFill>
              </a:rPr>
              <a:t> number of adopters at the current time period (period t)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N(t-1</a:t>
            </a:r>
            <a:r>
              <a:rPr lang="en-US" dirty="0">
                <a:solidFill>
                  <a:schemeClr val="tx2"/>
                </a:solidFill>
              </a:rPr>
              <a:t>):  </a:t>
            </a:r>
            <a:r>
              <a:rPr lang="en-US" b="1" i="1" u="sng" dirty="0">
                <a:solidFill>
                  <a:schemeClr val="tx2"/>
                </a:solidFill>
              </a:rPr>
              <a:t>total</a:t>
            </a:r>
            <a:r>
              <a:rPr lang="en-US" dirty="0">
                <a:solidFill>
                  <a:schemeClr val="tx2"/>
                </a:solidFill>
              </a:rPr>
              <a:t> number of adopters at the previous time period (period t-1)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S(t</a:t>
            </a:r>
            <a:r>
              <a:rPr lang="en-US" dirty="0">
                <a:solidFill>
                  <a:schemeClr val="tx2"/>
                </a:solidFill>
              </a:rPr>
              <a:t>):  number of adopters at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current time period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Notation for Diffusion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352058032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943" y="1843541"/>
            <a:ext cx="8077200" cy="2708434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Parameters of the </a:t>
            </a:r>
            <a:r>
              <a:rPr lang="en-US" u="sng" dirty="0" smtClean="0">
                <a:solidFill>
                  <a:schemeClr val="tx2"/>
                </a:solidFill>
              </a:rPr>
              <a:t>Bass Diffusion Model</a:t>
            </a:r>
          </a:p>
          <a:p>
            <a:endParaRPr lang="en-US" u="sng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m:  total market </a:t>
            </a:r>
            <a:r>
              <a:rPr lang="en-US" dirty="0" smtClean="0">
                <a:solidFill>
                  <a:schemeClr val="tx2"/>
                </a:solidFill>
              </a:rPr>
              <a:t>size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p:  coefficient of </a:t>
            </a:r>
            <a:r>
              <a:rPr lang="en-US" dirty="0" smtClean="0">
                <a:solidFill>
                  <a:schemeClr val="tx2"/>
                </a:solidFill>
              </a:rPr>
              <a:t>innovation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q:  coefficient of imitation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u="sng" dirty="0" smtClean="0">
                <a:solidFill>
                  <a:schemeClr val="tx2"/>
                </a:solidFill>
              </a:rPr>
              <a:t>Likelihood </a:t>
            </a:r>
            <a:r>
              <a:rPr lang="en-US" u="sng" dirty="0">
                <a:solidFill>
                  <a:schemeClr val="tx2"/>
                </a:solidFill>
              </a:rPr>
              <a:t>of purchase by new adopter at time 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2570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577019" y="4539341"/>
          <a:ext cx="3926974" cy="119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4" name="Equation" r:id="rId4" imgW="1422360" imgH="431640" progId="Equation.DSMT4">
                  <p:embed/>
                </p:oleObj>
              </mc:Choice>
              <mc:Fallback>
                <p:oleObj name="Equation" r:id="rId4" imgW="1422360" imgH="431640" progId="Equation.DSMT4">
                  <p:embed/>
                  <p:pic>
                    <p:nvPicPr>
                      <p:cNvPr id="925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019" y="4539341"/>
                        <a:ext cx="3926974" cy="1197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Notation for Diffusion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8249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82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942040" y="1412194"/>
          <a:ext cx="45354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2" name="Equation" r:id="rId4" imgW="1612800" imgH="253800" progId="Equation.DSMT4">
                  <p:embed/>
                </p:oleObj>
              </mc:Choice>
              <mc:Fallback>
                <p:oleObj name="Equation" r:id="rId4" imgW="1612800" imgH="253800" progId="Equation.DSMT4">
                  <p:embed/>
                  <p:pic>
                    <p:nvPicPr>
                      <p:cNvPr id="973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040" y="1412194"/>
                        <a:ext cx="45354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29" name="Line 5"/>
          <p:cNvSpPr>
            <a:spLocks noChangeShapeType="1"/>
          </p:cNvSpPr>
          <p:nvPr/>
        </p:nvSpPr>
        <p:spPr bwMode="auto">
          <a:xfrm flipH="1">
            <a:off x="3048527" y="2164669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134127" y="3155269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Probability of Adoption at t</a:t>
            </a:r>
          </a:p>
        </p:txBody>
      </p:sp>
      <p:sp>
        <p:nvSpPr>
          <p:cNvPr id="973831" name="Text Box 7"/>
          <p:cNvSpPr txBox="1">
            <a:spLocks noChangeArrowheads="1"/>
          </p:cNvSpPr>
          <p:nvPr/>
        </p:nvSpPr>
        <p:spPr bwMode="auto">
          <a:xfrm>
            <a:off x="4496327" y="3155269"/>
            <a:ext cx="1828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 of potential adopters at t</a:t>
            </a:r>
          </a:p>
        </p:txBody>
      </p:sp>
      <p:sp>
        <p:nvSpPr>
          <p:cNvPr id="973832" name="Line 8"/>
          <p:cNvSpPr>
            <a:spLocks noChangeShapeType="1"/>
          </p:cNvSpPr>
          <p:nvPr/>
        </p:nvSpPr>
        <p:spPr bwMode="auto">
          <a:xfrm rot="18093572" flipH="1">
            <a:off x="4686827" y="2164669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We need an expression for sales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534987" y="4138110"/>
          <a:ext cx="83804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3" name="Equation" r:id="rId6" imgW="3035160" imgH="914400" progId="Equation.DSMT4">
                  <p:embed/>
                </p:oleObj>
              </mc:Choice>
              <mc:Fallback>
                <p:oleObj name="Equation" r:id="rId6" imgW="3035160" imgH="91440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" y="4138110"/>
                        <a:ext cx="8380413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25074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Something Look Familiar Here?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043057" y="2967371"/>
            <a:ext cx="2024743" cy="29609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00063" y="1155212"/>
          <a:ext cx="7543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3" name="Equation" r:id="rId3" imgW="3035160" imgH="736560" progId="Equation.DSMT4">
                  <p:embed/>
                </p:oleObj>
              </mc:Choice>
              <mc:Fallback>
                <p:oleObj name="Equation" r:id="rId3" imgW="3035160" imgH="73656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155212"/>
                        <a:ext cx="75438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69436" y="2194038"/>
            <a:ext cx="6248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141" y="4235683"/>
            <a:ext cx="2453640" cy="204216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002" y="4235683"/>
            <a:ext cx="3197089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431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Some Models…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9461230"/>
              </p:ext>
            </p:extLst>
          </p:nvPr>
        </p:nvGraphicFramePr>
        <p:xfrm>
          <a:off x="583883" y="1177157"/>
          <a:ext cx="7543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1" name="Equation" r:id="rId3" imgW="2145960" imgH="279360" progId="Equation.DSMT4">
                  <p:embed/>
                </p:oleObj>
              </mc:Choice>
              <mc:Fallback>
                <p:oleObj name="Equation" r:id="rId3" imgW="2145960" imgH="27936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3" y="1177157"/>
                        <a:ext cx="75438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213" y="2751813"/>
            <a:ext cx="4594860" cy="937260"/>
          </a:xfrm>
          <a:prstGeom prst="rect">
            <a:avLst/>
          </a:prstGeom>
        </p:spPr>
      </p:pic>
      <p:pic>
        <p:nvPicPr>
          <p:cNvPr id="15" name="Picture 2" descr="Videocassette record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3" y="2525118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7" y="465860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213" y="4850944"/>
            <a:ext cx="4746624" cy="8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363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Decade of Sales Data for Two Products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151554" name="Picture 2" descr="Videocassette record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740258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29" y="436142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3" y="1460621"/>
            <a:ext cx="3420507" cy="2054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13" y="4077236"/>
            <a:ext cx="3349609" cy="21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265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Recovering estimates of p, q, and m from a, b, and c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140104"/>
              </p:ext>
            </p:extLst>
          </p:nvPr>
        </p:nvGraphicFramePr>
        <p:xfrm>
          <a:off x="2016133" y="1154686"/>
          <a:ext cx="4502113" cy="568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name="Equation" r:id="rId3" imgW="3035160" imgH="3835080" progId="Equation.DSMT4">
                  <p:embed/>
                </p:oleObj>
              </mc:Choice>
              <mc:Fallback>
                <p:oleObj name="Equation" r:id="rId3" imgW="3035160" imgH="38350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3" y="1154686"/>
                        <a:ext cx="4502113" cy="56886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25795237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Decade of Sales Data for Two Products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151554" name="Picture 2" descr="Videocassette record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92" y="1463309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66" y="380516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1194" y="5854787"/>
            <a:ext cx="753141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NOTE:</a:t>
            </a:r>
            <a:r>
              <a:rPr lang="en-US" dirty="0" smtClean="0">
                <a:solidFill>
                  <a:schemeClr val="tx2"/>
                </a:solidFill>
              </a:rPr>
              <a:t>  a, b, and c are the regression coefficients on Intercept, N(t-1) and N(t-1)^2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49404"/>
          <a:stretch/>
        </p:blipFill>
        <p:spPr>
          <a:xfrm>
            <a:off x="3694608" y="1532910"/>
            <a:ext cx="5076825" cy="11855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59432"/>
          <a:stretch/>
        </p:blipFill>
        <p:spPr>
          <a:xfrm>
            <a:off x="3694607" y="4034703"/>
            <a:ext cx="5076825" cy="9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7908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Now that I know p, q, and m what can I do? 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1400232"/>
            <a:ext cx="753141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Timing of the peak sales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618358"/>
              </p:ext>
            </p:extLst>
          </p:nvPr>
        </p:nvGraphicFramePr>
        <p:xfrm>
          <a:off x="3078759" y="2165511"/>
          <a:ext cx="1693120" cy="85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8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8759" y="2165511"/>
                        <a:ext cx="1693120" cy="859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63" y="3378805"/>
            <a:ext cx="753141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Sales level at the peak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57311"/>
              </p:ext>
            </p:extLst>
          </p:nvPr>
        </p:nvGraphicFramePr>
        <p:xfrm>
          <a:off x="3235325" y="4117975"/>
          <a:ext cx="1381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9" name="Equation" r:id="rId5" imgW="672840" imgH="444240" progId="Equation.DSMT4">
                  <p:embed/>
                </p:oleObj>
              </mc:Choice>
              <mc:Fallback>
                <p:oleObj name="Equation" r:id="rId5" imgW="672840" imgH="4442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325" y="4117975"/>
                        <a:ext cx="1381125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79236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Decade of Sales Data for Two Products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151554" name="Picture 2" descr="Videocassette record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8" y="1439382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9" y="357557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5968" y="5516232"/>
            <a:ext cx="873294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NOTE:</a:t>
            </a:r>
            <a:r>
              <a:rPr lang="en-US" dirty="0" smtClean="0">
                <a:solidFill>
                  <a:schemeClr val="tx2"/>
                </a:solidFill>
              </a:rPr>
              <a:t>  a, b, and c are the regression coefficients on Intercept, N(t-1) and N(t-1)^2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Peak timing and sales computed using formulas on slide 37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56941"/>
          <a:stretch/>
        </p:blipFill>
        <p:spPr>
          <a:xfrm>
            <a:off x="2726423" y="1795945"/>
            <a:ext cx="6031684" cy="779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58755"/>
          <a:stretch/>
        </p:blipFill>
        <p:spPr>
          <a:xfrm>
            <a:off x="2642915" y="4019546"/>
            <a:ext cx="6272485" cy="7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8608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763132"/>
            <a:ext cx="7716474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427282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Time to Adoption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263562" y="5538651"/>
            <a:ext cx="7189787" cy="26126"/>
          </a:xfrm>
          <a:prstGeom prst="straightConnector1">
            <a:avLst/>
          </a:prstGeom>
          <a:noFill/>
          <a:ln w="152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96318" y="5296131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Years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4523" y="5904177"/>
            <a:ext cx="786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1	2	3	4	5	6	7	8	9</a:t>
            </a:r>
            <a:endParaRPr lang="en-US" sz="2000" dirty="0"/>
          </a:p>
        </p:txBody>
      </p:sp>
      <p:pic>
        <p:nvPicPr>
          <p:cNvPr id="139266" name="Picture 2" descr="Transparent Bell Curve Png - Line Art , Free Transparent Clipart -  Clipart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23708" r="9362" b="17242"/>
          <a:stretch/>
        </p:blipFill>
        <p:spPr bwMode="auto">
          <a:xfrm>
            <a:off x="1427282" y="2402677"/>
            <a:ext cx="6535618" cy="30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63" y="1421547"/>
            <a:ext cx="77164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Let’s say time to adoption is normally distributed with mean 5 and standard deviation 1.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0433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431407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541771"/>
            <a:ext cx="650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Decade of Sales Data for Two Products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88" y="1059412"/>
            <a:ext cx="4582668" cy="2752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88" y="3891344"/>
            <a:ext cx="4582668" cy="2752344"/>
          </a:xfrm>
          <a:prstGeom prst="rect">
            <a:avLst/>
          </a:prstGeom>
        </p:spPr>
      </p:pic>
      <p:pic>
        <p:nvPicPr>
          <p:cNvPr id="151554" name="Picture 2" descr="Videocassette record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740258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29" y="436142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8353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82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942040" y="1412194"/>
          <a:ext cx="45354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6" name="Equation" r:id="rId4" imgW="1612800" imgH="253800" progId="Equation.DSMT4">
                  <p:embed/>
                </p:oleObj>
              </mc:Choice>
              <mc:Fallback>
                <p:oleObj name="Equation" r:id="rId4" imgW="1612800" imgH="253800" progId="Equation.DSMT4">
                  <p:embed/>
                  <p:pic>
                    <p:nvPicPr>
                      <p:cNvPr id="973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040" y="1412194"/>
                        <a:ext cx="45354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29" name="Line 5"/>
          <p:cNvSpPr>
            <a:spLocks noChangeShapeType="1"/>
          </p:cNvSpPr>
          <p:nvPr/>
        </p:nvSpPr>
        <p:spPr bwMode="auto">
          <a:xfrm flipH="1">
            <a:off x="3048527" y="2164669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830" name="Text Box 6"/>
          <p:cNvSpPr txBox="1">
            <a:spLocks noChangeArrowheads="1"/>
          </p:cNvSpPr>
          <p:nvPr/>
        </p:nvSpPr>
        <p:spPr bwMode="auto">
          <a:xfrm>
            <a:off x="2134127" y="3155269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Probability of Adoption at t</a:t>
            </a:r>
          </a:p>
        </p:txBody>
      </p:sp>
      <p:sp>
        <p:nvSpPr>
          <p:cNvPr id="973831" name="Text Box 7"/>
          <p:cNvSpPr txBox="1">
            <a:spLocks noChangeArrowheads="1"/>
          </p:cNvSpPr>
          <p:nvPr/>
        </p:nvSpPr>
        <p:spPr bwMode="auto">
          <a:xfrm>
            <a:off x="4496327" y="3155269"/>
            <a:ext cx="1828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 of potential adopters at t</a:t>
            </a:r>
          </a:p>
        </p:txBody>
      </p:sp>
      <p:sp>
        <p:nvSpPr>
          <p:cNvPr id="973832" name="Line 8"/>
          <p:cNvSpPr>
            <a:spLocks noChangeShapeType="1"/>
          </p:cNvSpPr>
          <p:nvPr/>
        </p:nvSpPr>
        <p:spPr bwMode="auto">
          <a:xfrm rot="18093572" flipH="1">
            <a:off x="4686827" y="2164669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Decomposing Adoptions due to Innovators and Imitators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149393"/>
              </p:ext>
            </p:extLst>
          </p:nvPr>
        </p:nvGraphicFramePr>
        <p:xfrm>
          <a:off x="942890" y="4276713"/>
          <a:ext cx="7482948" cy="237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7" name="Equation" r:id="rId6" imgW="3543120" imgH="1117440" progId="Equation.DSMT4">
                  <p:embed/>
                </p:oleObj>
              </mc:Choice>
              <mc:Fallback>
                <p:oleObj name="Equation" r:id="rId6" imgW="3543120" imgH="111744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890" y="4276713"/>
                        <a:ext cx="7482948" cy="2372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42904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Decomposing Adoptions due to Innovators and Imitators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9872223"/>
              </p:ext>
            </p:extLst>
          </p:nvPr>
        </p:nvGraphicFramePr>
        <p:xfrm>
          <a:off x="777081" y="1337826"/>
          <a:ext cx="7483475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4" name="Equation" r:id="rId4" imgW="3543120" imgH="660240" progId="Equation.DSMT4">
                  <p:embed/>
                </p:oleObj>
              </mc:Choice>
              <mc:Fallback>
                <p:oleObj name="Equation" r:id="rId4" imgW="3543120" imgH="66024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" y="1337826"/>
                        <a:ext cx="7483475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7120" y="2558308"/>
            <a:ext cx="753141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Sales due to Innovators</a:t>
            </a: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4624070"/>
              </p:ext>
            </p:extLst>
          </p:nvPr>
        </p:nvGraphicFramePr>
        <p:xfrm>
          <a:off x="1341438" y="3302615"/>
          <a:ext cx="2546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5" name="Equation" r:id="rId6" imgW="1206360" imgH="279360" progId="Equation.DSMT4">
                  <p:embed/>
                </p:oleObj>
              </mc:Choice>
              <mc:Fallback>
                <p:oleObj name="Equation" r:id="rId6" imgW="1206360" imgH="27936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302615"/>
                        <a:ext cx="2546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0930810"/>
              </p:ext>
            </p:extLst>
          </p:nvPr>
        </p:nvGraphicFramePr>
        <p:xfrm>
          <a:off x="4325690" y="5075917"/>
          <a:ext cx="38893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6" name="Equation" r:id="rId8" imgW="1841400" imgH="457200" progId="Equation.DSMT4">
                  <p:embed/>
                </p:oleObj>
              </mc:Choice>
              <mc:Fallback>
                <p:oleObj name="Equation" r:id="rId8" imgW="1841400" imgH="45720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690" y="5075917"/>
                        <a:ext cx="38893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7120" y="4302094"/>
            <a:ext cx="753141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Sales due to Innovators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819" y="3212809"/>
            <a:ext cx="327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Depends on p, but not 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Strictly declining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3983" y="5206955"/>
            <a:ext cx="327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Depends on q, but not 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Rises, peaks, then declines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85887"/>
            <a:ext cx="7496175" cy="4086225"/>
          </a:xfrm>
          <a:prstGeom prst="rect">
            <a:avLst/>
          </a:prstGeom>
        </p:spPr>
      </p:pic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36588" y="7026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Forecast Adoption:  First Period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</p:spTree>
    <p:extLst>
      <p:ext uri="{BB962C8B-B14F-4D97-AF65-F5344CB8AC3E}">
        <p14:creationId xmlns:p14="http://schemas.microsoft.com/office/powerpoint/2010/main" val="35108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96538"/>
            <a:ext cx="7428232" cy="300483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Forecast Adoption:  Second Period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Forecast Adoption:  VCR Data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4" y="1772004"/>
            <a:ext cx="7486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Forecast Adoption:  iPod Data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5" y="1909763"/>
            <a:ext cx="7562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29535" y="630986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Let’s Forecast Adoption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69" y="1504690"/>
            <a:ext cx="3887991" cy="2294236"/>
          </a:xfrm>
          <a:prstGeom prst="rect">
            <a:avLst/>
          </a:prstGeom>
        </p:spPr>
      </p:pic>
      <p:pic>
        <p:nvPicPr>
          <p:cNvPr id="10" name="Picture 2" descr="Videocassette recorder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3" y="2088804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37" y="4709973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778" y="4253218"/>
            <a:ext cx="3883849" cy="22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Adoption by Innovators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1853618"/>
            <a:ext cx="8343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Adoption by Imitators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1944983"/>
            <a:ext cx="7782755" cy="34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16" y="1512044"/>
            <a:ext cx="4317531" cy="2704459"/>
          </a:xfrm>
          <a:prstGeom prst="rect">
            <a:avLst/>
          </a:prstGeom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763132"/>
            <a:ext cx="7716474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427282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Cumulative Adoptions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3" y="4648073"/>
            <a:ext cx="846473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Cumulative sales reach upper limit by later time periods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Curve exhibits an inflection point at which the sales increase begins to decrease</a:t>
            </a:r>
          </a:p>
        </p:txBody>
      </p:sp>
    </p:spTree>
    <p:extLst>
      <p:ext uri="{BB962C8B-B14F-4D97-AF65-F5344CB8AC3E}">
        <p14:creationId xmlns:p14="http://schemas.microsoft.com/office/powerpoint/2010/main" val="285564590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531514"/>
            <a:ext cx="3825380" cy="369643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22238" y="23495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693010" y="887263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829535" y="990117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Adoption by Innovators and Imitators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7" y="2531514"/>
            <a:ext cx="3982673" cy="3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EDEF-8695-4F49-AFD4-439D813C8D8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081363"/>
            <a:ext cx="3825086" cy="2631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054049"/>
            <a:ext cx="3967112" cy="27292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53988" y="90125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760121" y="438915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89799" y="550509"/>
            <a:ext cx="6502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Total Adoption, Adoption by Innovators, Adoption by Imitators</a:t>
            </a:r>
          </a:p>
          <a:p>
            <a:pPr>
              <a:spcBef>
                <a:spcPct val="50000"/>
              </a:spcBef>
            </a:pP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1" name="Picture 2" descr="Videocassette record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5" y="1547366"/>
            <a:ext cx="2095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62" y="4441525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74820"/>
            <a:ext cx="8793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>
                <a:solidFill>
                  <a:schemeClr val="tx2"/>
                </a:solidFill>
              </a:rPr>
              <a:t>MARKET SIZING AND NEW PRODUCT ADOPTION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2" y="599842"/>
            <a:ext cx="8095297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Building a Forecast When it is Useful to Have a Forecast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78178" name="Picture 2" descr="Amazon.com: AM FM Radio - Best Reception and Longest Lasting. AM FM Radio  Portable Player Operated by 2 AA Battery, Mono Headphone Socket, by Vondior  (Black): Portable_Radio, Portable_Radio, Portable_Radio, Portable_Radio,  Portable_Radio, Portable_Radio,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845519"/>
            <a:ext cx="1395253" cy="134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0" name="Picture 4" descr="Cable TV “failing” as a business, cable industry lobbyist says | Ars  Tech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" y="4937714"/>
            <a:ext cx="2584704" cy="11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2" name="Picture 6" descr="Cord cutting: 18 months later, I don't miss cable TV | Android Centr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4680695"/>
            <a:ext cx="2129155" cy="15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4" name="Picture 8" descr="Spotify's redesigned homepage makes your favorites easier to access - The  Ver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7902" r="29619" b="7130"/>
          <a:stretch/>
        </p:blipFill>
        <p:spPr bwMode="auto">
          <a:xfrm>
            <a:off x="7178041" y="1211940"/>
            <a:ext cx="1163319" cy="22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6" name="Picture 10" descr="Sirius XM Unveil Mirge Interoperable Radio SiriusBuzz.com | SiriusBuz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60" y="1930596"/>
            <a:ext cx="2178606" cy="11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88" name="Picture 12" descr="DIRECTV Premium Channels | 877-588-969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29" y="5120641"/>
            <a:ext cx="3345180" cy="83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876300" y="4099560"/>
            <a:ext cx="7612380" cy="30480"/>
          </a:xfrm>
          <a:prstGeom prst="straightConnector1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73113" y="3703320"/>
            <a:ext cx="75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235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37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67" y="3868331"/>
            <a:ext cx="5943600" cy="22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20" name="Picture 4" descr="Image result for sirius satellite ra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5" y="501909"/>
            <a:ext cx="6743700" cy="23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6427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10949" y="382130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83999" y="492494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Demand and Demand Elasticities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39006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4" y="1126005"/>
            <a:ext cx="8819552" cy="2658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4" y="4076489"/>
            <a:ext cx="8819552" cy="26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074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Looking at Monthly Service Revenues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85" y="1959960"/>
            <a:ext cx="5228281" cy="1895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786" y="4304140"/>
            <a:ext cx="5228281" cy="18952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3503" y="1341783"/>
            <a:ext cx="342629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Monthly Subscription Rev. ($MM)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5935980" y="3528060"/>
            <a:ext cx="871086" cy="373380"/>
          </a:xfrm>
          <a:prstGeom prst="ellipse">
            <a:avLst/>
          </a:prstGeom>
          <a:noFill/>
          <a:ln w="9525" cap="flat" cmpd="sng" algn="ctr">
            <a:solidFill>
              <a:srgbClr val="FB01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81700" y="5890260"/>
            <a:ext cx="871086" cy="373380"/>
          </a:xfrm>
          <a:prstGeom prst="ellipse">
            <a:avLst/>
          </a:prstGeom>
          <a:noFill/>
          <a:ln w="9525" cap="flat" cmpd="sng" algn="ctr">
            <a:solidFill>
              <a:srgbClr val="FB01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1874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51857"/>
            <a:ext cx="7772400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Estimate market potential m for the new innovation through management </a:t>
            </a:r>
            <a:r>
              <a:rPr lang="en-US" dirty="0" smtClean="0">
                <a:solidFill>
                  <a:schemeClr val="tx2"/>
                </a:solidFill>
              </a:rPr>
              <a:t>judgment </a:t>
            </a:r>
            <a:r>
              <a:rPr lang="en-US" dirty="0">
                <a:solidFill>
                  <a:schemeClr val="tx2"/>
                </a:solidFill>
              </a:rPr>
              <a:t>or 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Select </a:t>
            </a:r>
            <a:r>
              <a:rPr lang="en-US" dirty="0">
                <a:solidFill>
                  <a:schemeClr val="tx2"/>
                </a:solidFill>
              </a:rPr>
              <a:t>analogous products for which a fairly complete diffusion history is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Obtain </a:t>
            </a:r>
            <a:r>
              <a:rPr lang="en-US" dirty="0">
                <a:solidFill>
                  <a:schemeClr val="tx2"/>
                </a:solidFill>
              </a:rPr>
              <a:t>the diffusion model parameters for innovation and imitation for these products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Using the model to forecast adoption timing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4" y="3629725"/>
            <a:ext cx="7496619" cy="225970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27572" y="205906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5832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Using the model to forecast adoption timing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46176" y="1515796"/>
            <a:ext cx="6357937" cy="18749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Build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a model that yields a five year forecast for cumulative subscribers </a:t>
            </a:r>
            <a:r>
              <a:rPr kumimoji="0" lang="en-US" sz="1600" b="1" i="1" u="sng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prior to launch</a:t>
            </a:r>
          </a:p>
          <a:p>
            <a:pPr marL="285750" indent="-285750" algn="l" defTabSz="933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Use an m of 30MM</a:t>
            </a:r>
          </a:p>
          <a:p>
            <a:pPr marL="285750" indent="-285750" algn="l" defTabSz="933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You </a:t>
            </a:r>
            <a:r>
              <a:rPr lang="en-US" dirty="0">
                <a:solidFill>
                  <a:schemeClr val="tx2"/>
                </a:solidFill>
              </a:rPr>
              <a:t>could start with p=0.03 and </a:t>
            </a:r>
            <a:r>
              <a:rPr lang="en-US" dirty="0" smtClean="0">
                <a:solidFill>
                  <a:schemeClr val="tx2"/>
                </a:solidFill>
              </a:rPr>
              <a:t>q=0.38 (historic averages)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l" defTabSz="933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Or use the average </a:t>
            </a:r>
            <a:r>
              <a:rPr lang="en-US" dirty="0">
                <a:solidFill>
                  <a:schemeClr val="tx2"/>
                </a:solidFill>
              </a:rPr>
              <a:t>p and q </a:t>
            </a:r>
            <a:r>
              <a:rPr lang="en-US" dirty="0" smtClean="0">
                <a:solidFill>
                  <a:schemeClr val="tx2"/>
                </a:solidFill>
              </a:rPr>
              <a:t>from list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29" y="4155411"/>
            <a:ext cx="5951084" cy="153939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83198" y="197047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6454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46312"/>
            <a:ext cx="8077200" cy="2173288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154002"/>
            <a:ext cx="6248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84024" y="3017810"/>
            <a:ext cx="6683828" cy="316889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To start, N(t-1) is 0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So sales in first period is p x m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>
                <a:solidFill>
                  <a:schemeClr val="tx2"/>
                </a:solidFill>
              </a:rPr>
              <a:t>R</a:t>
            </a:r>
            <a:r>
              <a:rPr lang="en-US" sz="1800" dirty="0" smtClean="0">
                <a:solidFill>
                  <a:schemeClr val="tx2"/>
                </a:solidFill>
              </a:rPr>
              <a:t>oll forward to second period (t=2)</a:t>
            </a:r>
          </a:p>
          <a:p>
            <a:pPr marL="742950" lvl="1" indent="-285750" algn="l" defTabSz="9334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N(t-1) is sales from first period</a:t>
            </a:r>
          </a:p>
          <a:p>
            <a:pPr marL="742950" lvl="1" indent="-285750" algn="l" defTabSz="9334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Compute sales in second period</a:t>
            </a:r>
          </a:p>
          <a:p>
            <a:pPr marL="285750" indent="-285750" algn="l" defTabSz="9334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Roll forward to third period (t=3)</a:t>
            </a:r>
          </a:p>
          <a:p>
            <a:pPr marL="742950" lvl="1" indent="-285750" algn="l" defTabSz="9334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N(t-1) is cumulative sales from 1</a:t>
            </a:r>
            <a:r>
              <a:rPr lang="en-US" sz="1800" baseline="30000" dirty="0" smtClean="0">
                <a:solidFill>
                  <a:schemeClr val="tx2"/>
                </a:solidFill>
              </a:rPr>
              <a:t>st</a:t>
            </a:r>
            <a:r>
              <a:rPr lang="en-US" sz="1800" dirty="0" smtClean="0">
                <a:solidFill>
                  <a:schemeClr val="tx2"/>
                </a:solidFill>
              </a:rPr>
              <a:t> and 2</a:t>
            </a:r>
            <a:r>
              <a:rPr lang="en-US" sz="1800" baseline="30000" dirty="0" smtClean="0">
                <a:solidFill>
                  <a:schemeClr val="tx2"/>
                </a:solidFill>
              </a:rPr>
              <a:t>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periods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6453" y="2031738"/>
            <a:ext cx="64589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Recall that N(t-1) is the cumulative sales at time (t-1)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have p, m, and q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1447800" y="1272546"/>
          <a:ext cx="5448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3" name="Equation" r:id="rId4" imgW="3035160" imgH="431640" progId="Equation.DSMT4">
                  <p:embed/>
                </p:oleObj>
              </mc:Choice>
              <mc:Fallback>
                <p:oleObj name="Equation" r:id="rId4" imgW="3035160" imgH="4316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72546"/>
                        <a:ext cx="5448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6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46312"/>
            <a:ext cx="8077200" cy="2173288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154002"/>
            <a:ext cx="6248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84024" y="2812070"/>
            <a:ext cx="6683828" cy="8703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To start, N(t-1) is 0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So sales in first period is p x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6453" y="1825998"/>
            <a:ext cx="64589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Recall that N(t-1) is the cumulative sales at time (t-1)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have p, m, and q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18200"/>
              </p:ext>
            </p:extLst>
          </p:nvPr>
        </p:nvGraphicFramePr>
        <p:xfrm>
          <a:off x="1447800" y="1066806"/>
          <a:ext cx="5448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Equation" r:id="rId4" imgW="3035160" imgH="431640" progId="Equation.DSMT4">
                  <p:embed/>
                </p:oleObj>
              </mc:Choice>
              <mc:Fallback>
                <p:oleObj name="Equation" r:id="rId4" imgW="3035160" imgH="4316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6"/>
                        <a:ext cx="5448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356" y="3890375"/>
            <a:ext cx="5114925" cy="257175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37782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063" y="76313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73113" y="87349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SOME POSSIBILITIES TO CONSIDER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" y="2217874"/>
            <a:ext cx="67116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How to model cumulative sales, adoptions, users, etc.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40290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21" y="3422122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2" name="Picture 4" descr="xclusivefx: Facebook Community Accelerator Programme 2020 – App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48512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6571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46312"/>
            <a:ext cx="8077200" cy="2173288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154002"/>
            <a:ext cx="6248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91644" y="2781590"/>
            <a:ext cx="6683828" cy="1330097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 smtClean="0">
                <a:solidFill>
                  <a:schemeClr val="tx2"/>
                </a:solidFill>
              </a:rPr>
              <a:t>Roll forward to second period (t=2)</a:t>
            </a:r>
          </a:p>
          <a:p>
            <a:pPr marL="742950" lvl="1" indent="-285750" algn="l" defTabSz="9334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N(t-1) is sales from first period</a:t>
            </a:r>
          </a:p>
          <a:p>
            <a:pPr marL="742950" lvl="1" indent="-285750" algn="l" defTabSz="9334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Compute sales in second period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073" y="1795518"/>
            <a:ext cx="64589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Recall that N(t-1) is the cumulative sales at time (t-1)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have p, m, and q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09136"/>
              </p:ext>
            </p:extLst>
          </p:nvPr>
        </p:nvGraphicFramePr>
        <p:xfrm>
          <a:off x="1455420" y="1036326"/>
          <a:ext cx="5448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5" name="Equation" r:id="rId4" imgW="3035160" imgH="431640" progId="Equation.DSMT4">
                  <p:embed/>
                </p:oleObj>
              </mc:Choice>
              <mc:Fallback>
                <p:oleObj name="Equation" r:id="rId4" imgW="3035160" imgH="4316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20" y="1036326"/>
                        <a:ext cx="5448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4280983"/>
            <a:ext cx="6438900" cy="25336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2785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46312"/>
            <a:ext cx="8077200" cy="2173288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 Model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2154002"/>
            <a:ext cx="6248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984024" y="3017810"/>
            <a:ext cx="6683828" cy="8703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defTabSz="9334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Roll forward to third period (t=3)</a:t>
            </a:r>
          </a:p>
          <a:p>
            <a:pPr marL="742950" lvl="1" indent="-285750" algn="l" defTabSz="9334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N(t-1) is cumulative sales from 1</a:t>
            </a:r>
            <a:r>
              <a:rPr lang="en-US" sz="1800" baseline="30000" dirty="0" smtClean="0">
                <a:solidFill>
                  <a:schemeClr val="tx2"/>
                </a:solidFill>
              </a:rPr>
              <a:t>st</a:t>
            </a:r>
            <a:r>
              <a:rPr lang="en-US" sz="1800" dirty="0" smtClean="0">
                <a:solidFill>
                  <a:schemeClr val="tx2"/>
                </a:solidFill>
              </a:rPr>
              <a:t> and 2</a:t>
            </a:r>
            <a:r>
              <a:rPr lang="en-US" sz="1800" baseline="30000" dirty="0" smtClean="0">
                <a:solidFill>
                  <a:schemeClr val="tx2"/>
                </a:solidFill>
              </a:rPr>
              <a:t>nd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periods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6453" y="2031738"/>
            <a:ext cx="64589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Recall that N(t-1) is the cumulative sales at time (t-1)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have p, m, and q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1447800" y="1272546"/>
          <a:ext cx="5448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8" name="Equation" r:id="rId4" imgW="3035160" imgH="431640" progId="Equation.DSMT4">
                  <p:embed/>
                </p:oleObj>
              </mc:Choice>
              <mc:Fallback>
                <p:oleObj name="Equation" r:id="rId4" imgW="3035160" imgH="4316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72546"/>
                        <a:ext cx="5448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453" y="4110990"/>
            <a:ext cx="6534150" cy="24765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31325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Build up forecast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101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782324"/>
              </p:ext>
            </p:extLst>
          </p:nvPr>
        </p:nvGraphicFramePr>
        <p:xfrm>
          <a:off x="2538570" y="1745831"/>
          <a:ext cx="3230563" cy="45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6" name="Equation" r:id="rId3" imgW="3035160" imgH="431640" progId="Equation.DSMT4">
                  <p:embed/>
                </p:oleObj>
              </mc:Choice>
              <mc:Fallback>
                <p:oleObj name="Equation" r:id="rId3" imgW="3035160" imgH="431640" progId="Equation.DSMT4">
                  <p:embed/>
                  <p:pic>
                    <p:nvPicPr>
                      <p:cNvPr id="1011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70" y="1745831"/>
                        <a:ext cx="3230563" cy="459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0447" y="1240525"/>
            <a:ext cx="482773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Using historic average p and 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540" y="2282949"/>
            <a:ext cx="3669982" cy="41073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428924808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Build Up Forecast</a:t>
            </a:r>
          </a:p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2409030" y="2006142"/>
          <a:ext cx="3230563" cy="45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0" name="Equation" r:id="rId3" imgW="3035160" imgH="431640" progId="Equation.DSMT4">
                  <p:embed/>
                </p:oleObj>
              </mc:Choice>
              <mc:Fallback>
                <p:oleObj name="Equation" r:id="rId3" imgW="3035160" imgH="4316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30" y="2006142"/>
                        <a:ext cx="3230563" cy="459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3922" y="1367190"/>
            <a:ext cx="482773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Using average p and q from 4 products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507" y="2006141"/>
            <a:ext cx="3714560" cy="427139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337506055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Build up forecast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7855"/>
              </p:ext>
            </p:extLst>
          </p:nvPr>
        </p:nvGraphicFramePr>
        <p:xfrm>
          <a:off x="2409031" y="1855784"/>
          <a:ext cx="3230563" cy="45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4" name="Equation" r:id="rId3" imgW="3035160" imgH="431640" progId="Equation.DSMT4">
                  <p:embed/>
                </p:oleObj>
              </mc:Choice>
              <mc:Fallback>
                <p:oleObj name="Equation" r:id="rId3" imgW="3035160" imgH="43164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31" y="1855784"/>
                        <a:ext cx="3230563" cy="459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3922" y="1367190"/>
            <a:ext cx="531549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Using higher q to reflect wait and see approach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73805" y="3100040"/>
            <a:ext cx="858644" cy="825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105" y="2465695"/>
            <a:ext cx="3484344" cy="401574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</p:spTree>
    <p:extLst>
      <p:ext uri="{BB962C8B-B14F-4D97-AF65-F5344CB8AC3E}">
        <p14:creationId xmlns:p14="http://schemas.microsoft.com/office/powerpoint/2010/main" val="166305214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438" y="226264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Actuals (in Orange) vs. Forecast (In Blue)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8572"/>
            <a:ext cx="6348984" cy="47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138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Source of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367190"/>
            <a:ext cx="628935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Decomposing Sales due to Innovators vs. Imitators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3969344"/>
              </p:ext>
            </p:extLst>
          </p:nvPr>
        </p:nvGraphicFramePr>
        <p:xfrm>
          <a:off x="568643" y="2006141"/>
          <a:ext cx="6441757" cy="171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3" name="Equation" r:id="rId3" imgW="3543120" imgH="939600" progId="Equation.DSMT4">
                  <p:embed/>
                </p:oleObj>
              </mc:Choice>
              <mc:Fallback>
                <p:oleObj name="Equation" r:id="rId3" imgW="3543120" imgH="939600" progId="Equation.DSMT4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3" y="2006141"/>
                        <a:ext cx="6441757" cy="171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32" y="4349906"/>
            <a:ext cx="4397361" cy="214534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H="1">
            <a:off x="2430780" y="3603973"/>
            <a:ext cx="83820" cy="335567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Down Arrow 20"/>
          <p:cNvSpPr/>
          <p:nvPr/>
        </p:nvSpPr>
        <p:spPr bwMode="auto">
          <a:xfrm>
            <a:off x="2019300" y="3724779"/>
            <a:ext cx="228600" cy="625127"/>
          </a:xfrm>
          <a:prstGeom prst="downArrow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881437" y="3732399"/>
            <a:ext cx="228600" cy="625127"/>
          </a:xfrm>
          <a:prstGeom prst="downArrow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1597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00063" y="599842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73113" y="710206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What Happened?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XM SATELLITE RADIO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658983"/>
            <a:ext cx="6775450" cy="36625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Launch date set for Sept 12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, 2001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Launch postponed to Sept 25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, 2001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Launched at $9.95 per month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Launched with a mix of ads depending on channels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$100MM ad campaign supports launch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28,000 paid subscribers at the end of Q4 2001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376,947 paid subscribers at the end of Q4 2002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Sirius launches in July 2002  at $12.95 and commercial free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30,000 paid subscribers at the end of Q4 2002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Sirius XM hits ~35 million paid subscribers at end of 2019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3800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CURVE FITTING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8356" y="2116969"/>
            <a:ext cx="479583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Cumulative sales of a product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90597"/>
              </p:ext>
            </p:extLst>
          </p:nvPr>
        </p:nvGraphicFramePr>
        <p:xfrm>
          <a:off x="1109028" y="1797696"/>
          <a:ext cx="1289012" cy="93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9" name="Equation" r:id="rId3" imgW="279360" imgH="203040" progId="Equation.DSMT4">
                  <p:embed/>
                </p:oleObj>
              </mc:Choice>
              <mc:Fallback>
                <p:oleObj name="Equation" r:id="rId3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028" y="1797696"/>
                        <a:ext cx="1289012" cy="93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14760"/>
              </p:ext>
            </p:extLst>
          </p:nvPr>
        </p:nvGraphicFramePr>
        <p:xfrm>
          <a:off x="4034186" y="3881479"/>
          <a:ext cx="3660427" cy="151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0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4186" y="3881479"/>
                        <a:ext cx="3660427" cy="1514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5984" y="3590269"/>
            <a:ext cx="2579368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Pearl Curve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M is market size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a and b are parameters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/>
                </a:solidFill>
              </a:rPr>
              <a:t>t is time</a:t>
            </a:r>
          </a:p>
        </p:txBody>
      </p:sp>
    </p:spTree>
    <p:extLst>
      <p:ext uri="{BB962C8B-B14F-4D97-AF65-F5344CB8AC3E}">
        <p14:creationId xmlns:p14="http://schemas.microsoft.com/office/powerpoint/2010/main" val="28825461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" y="273074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56" y="2365248"/>
            <a:ext cx="4581144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1394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972503" y="790539"/>
            <a:ext cx="6775450" cy="466951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028" y="888159"/>
            <a:ext cx="650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iPod Sales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2238" y="234950"/>
            <a:ext cx="87931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38" indent="-146050" algn="l" defTabSz="912813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01625" indent="-152400" algn="l" defTabSz="912813" rtl="0" fontAlgn="base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41325" indent="-138113" algn="l" defTabSz="912813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5937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0509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5081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19653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422525" indent="-150813" algn="l" defTabSz="912813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MARKET SIZING AND NEW PRODUCT ADOPTION</a:t>
            </a:r>
            <a:endParaRPr lang="en-US" kern="0" dirty="0">
              <a:solidFill>
                <a:schemeClr val="tx2"/>
              </a:solidFill>
            </a:endParaRPr>
          </a:p>
        </p:txBody>
      </p:sp>
      <p:pic>
        <p:nvPicPr>
          <p:cNvPr id="13" name="Picture 2" descr="In The Age Of Cloud Music, The iPod Nano Endures — But For How Long? |  TechCru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9" y="1953507"/>
            <a:ext cx="1330008" cy="15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7945"/>
              </p:ext>
            </p:extLst>
          </p:nvPr>
        </p:nvGraphicFramePr>
        <p:xfrm>
          <a:off x="669607" y="4302967"/>
          <a:ext cx="2584133" cy="10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2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607" y="4302967"/>
                        <a:ext cx="2584133" cy="106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513" y="1790509"/>
            <a:ext cx="3962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222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344B9"/>
      </a:dk2>
      <a:lt2>
        <a:srgbClr val="676767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2D7DFF"/>
      </a:hlink>
      <a:folHlink>
        <a:srgbClr val="00007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8601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7901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FE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600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86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F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50582</TotalTime>
  <Words>1655</Words>
  <Application>Microsoft Office PowerPoint</Application>
  <PresentationFormat>Letter Paper (8.5x11 in)</PresentationFormat>
  <Paragraphs>329</Paragraphs>
  <Slides>67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Times New Roman</vt:lpstr>
      <vt:lpstr>Wingdings</vt:lpstr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Anderson Fieldstudy Team BioMed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Sonnier, Garrett P</cp:lastModifiedBy>
  <cp:revision>2655</cp:revision>
  <cp:lastPrinted>2003-03-12T22:20:00Z</cp:lastPrinted>
  <dcterms:created xsi:type="dcterms:W3CDTF">2001-05-16T12:53:39Z</dcterms:created>
  <dcterms:modified xsi:type="dcterms:W3CDTF">2022-10-18T00:26:41Z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>010516BE_AOX_011v5</vt:lpwstr>
  </property>
  <property fmtid="{D5CDD505-2E9C-101B-9397-08002B2CF9AE}" pid="6" name="DocIDinTitle">
    <vt:bool>false</vt:bool>
  </property>
  <property fmtid="{D5CDD505-2E9C-101B-9397-08002B2CF9AE}" pid="7" name="DocIDinSlide">
    <vt:bool>false</vt:bool>
  </property>
  <property fmtid="{D5CDD505-2E9C-101B-9397-08002B2CF9AE}" pid="8" name="DocIDPosition">
    <vt:i4>0</vt:i4>
  </property>
</Properties>
</file>