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714" r:id="rId2"/>
    <p:sldId id="1347" r:id="rId3"/>
    <p:sldId id="1348" r:id="rId4"/>
    <p:sldId id="1409" r:id="rId5"/>
    <p:sldId id="1410" r:id="rId6"/>
    <p:sldId id="1412" r:id="rId7"/>
    <p:sldId id="1414" r:id="rId8"/>
    <p:sldId id="1413" r:id="rId9"/>
    <p:sldId id="1415" r:id="rId10"/>
    <p:sldId id="1416" r:id="rId11"/>
    <p:sldId id="1419" r:id="rId12"/>
    <p:sldId id="1420" r:id="rId13"/>
    <p:sldId id="1450" r:id="rId14"/>
    <p:sldId id="1452" r:id="rId15"/>
    <p:sldId id="1453" r:id="rId16"/>
    <p:sldId id="1454" r:id="rId17"/>
    <p:sldId id="1456" r:id="rId18"/>
    <p:sldId id="1417" r:id="rId19"/>
    <p:sldId id="1458" r:id="rId20"/>
    <p:sldId id="1421" r:id="rId21"/>
    <p:sldId id="1423" r:id="rId22"/>
    <p:sldId id="1424" r:id="rId23"/>
    <p:sldId id="1459" r:id="rId24"/>
    <p:sldId id="1457" r:id="rId25"/>
    <p:sldId id="1460" r:id="rId26"/>
    <p:sldId id="1425" r:id="rId27"/>
    <p:sldId id="1426" r:id="rId28"/>
    <p:sldId id="1427" r:id="rId29"/>
    <p:sldId id="1429" r:id="rId30"/>
    <p:sldId id="1428" r:id="rId31"/>
    <p:sldId id="1430" r:id="rId32"/>
    <p:sldId id="1431" r:id="rId33"/>
    <p:sldId id="1432" r:id="rId34"/>
    <p:sldId id="1364" r:id="rId35"/>
    <p:sldId id="1461" r:id="rId36"/>
    <p:sldId id="1462" r:id="rId37"/>
    <p:sldId id="1368" r:id="rId38"/>
    <p:sldId id="1273" r:id="rId39"/>
    <p:sldId id="1402" r:id="rId40"/>
    <p:sldId id="1403" r:id="rId41"/>
    <p:sldId id="1434" r:id="rId42"/>
    <p:sldId id="1435" r:id="rId43"/>
    <p:sldId id="1445" r:id="rId44"/>
    <p:sldId id="1438" r:id="rId45"/>
    <p:sldId id="1439" r:id="rId46"/>
    <p:sldId id="1440" r:id="rId47"/>
    <p:sldId id="1446" r:id="rId48"/>
    <p:sldId id="1443" r:id="rId49"/>
    <p:sldId id="1444" r:id="rId50"/>
    <p:sldId id="1323" r:id="rId51"/>
    <p:sldId id="1261" r:id="rId52"/>
    <p:sldId id="1296" r:id="rId53"/>
    <p:sldId id="1295" r:id="rId54"/>
    <p:sldId id="1436" r:id="rId55"/>
    <p:sldId id="1437" r:id="rId56"/>
    <p:sldId id="1300" r:id="rId57"/>
    <p:sldId id="1284" r:id="rId58"/>
    <p:sldId id="1301" r:id="rId59"/>
    <p:sldId id="1325" r:id="rId60"/>
    <p:sldId id="1285" r:id="rId61"/>
    <p:sldId id="1302" r:id="rId62"/>
    <p:sldId id="1405" r:id="rId63"/>
    <p:sldId id="1279" r:id="rId64"/>
    <p:sldId id="1326" r:id="rId65"/>
    <p:sldId id="1286" r:id="rId66"/>
    <p:sldId id="1287" r:id="rId67"/>
    <p:sldId id="1447" r:id="rId68"/>
    <p:sldId id="1448" r:id="rId69"/>
    <p:sldId id="1449" r:id="rId70"/>
  </p:sldIdLst>
  <p:sldSz cx="9144000" cy="6858000" type="letter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">
          <p15:clr>
            <a:srgbClr val="A4A3A4"/>
          </p15:clr>
        </p15:guide>
        <p15:guide id="2" pos="3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012B"/>
    <a:srgbClr val="000078"/>
    <a:srgbClr val="00DEC9"/>
    <a:srgbClr val="003366"/>
    <a:srgbClr val="C0C0C0"/>
    <a:srgbClr val="DDDDDD"/>
    <a:srgbClr val="DAE3F6"/>
    <a:srgbClr val="2D69B5"/>
    <a:srgbClr val="2D7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9712" autoAdjust="0"/>
  </p:normalViewPr>
  <p:slideViewPr>
    <p:cSldViewPr snapToGrid="0">
      <p:cViewPr varScale="1">
        <p:scale>
          <a:sx n="64" d="100"/>
          <a:sy n="64" d="100"/>
        </p:scale>
        <p:origin x="672" y="67"/>
      </p:cViewPr>
      <p:guideLst>
        <p:guide orient="horz" pos="260"/>
        <p:guide pos="3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843"/>
    </p:cViewPr>
  </p:sorterViewPr>
  <p:notesViewPr>
    <p:cSldViewPr snapToGrid="0">
      <p:cViewPr>
        <p:scale>
          <a:sx n="66" d="100"/>
          <a:sy n="66" d="100"/>
        </p:scale>
        <p:origin x="-3336" y="-210"/>
      </p:cViewPr>
      <p:guideLst>
        <p:guide orient="horz" pos="2882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Monthly</a:t>
            </a:r>
            <a:r>
              <a:rPr lang="en-US" sz="1400" baseline="0" dirty="0" smtClean="0"/>
              <a:t> Sales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335305615324841"/>
          <c:y val="0.11493267059002779"/>
          <c:w val="0.82608855599708164"/>
          <c:h val="0.662636032436244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cat>
            <c:numRef>
              <c:f>Sheet1!$A$2:$A$89</c:f>
              <c:numCache>
                <c:formatCode>mmm\-yy</c:formatCode>
                <c:ptCount val="88"/>
                <c:pt idx="0">
                  <c:v>36708</c:v>
                </c:pt>
                <c:pt idx="1">
                  <c:v>36739</c:v>
                </c:pt>
                <c:pt idx="2">
                  <c:v>36770</c:v>
                </c:pt>
                <c:pt idx="3">
                  <c:v>36800</c:v>
                </c:pt>
                <c:pt idx="4">
                  <c:v>36831</c:v>
                </c:pt>
                <c:pt idx="5">
                  <c:v>36861</c:v>
                </c:pt>
                <c:pt idx="6">
                  <c:v>36892</c:v>
                </c:pt>
                <c:pt idx="7">
                  <c:v>36923</c:v>
                </c:pt>
                <c:pt idx="8">
                  <c:v>36951</c:v>
                </c:pt>
                <c:pt idx="9">
                  <c:v>36982</c:v>
                </c:pt>
                <c:pt idx="10">
                  <c:v>37012</c:v>
                </c:pt>
                <c:pt idx="11">
                  <c:v>37043</c:v>
                </c:pt>
                <c:pt idx="12">
                  <c:v>37073</c:v>
                </c:pt>
                <c:pt idx="13">
                  <c:v>37104</c:v>
                </c:pt>
                <c:pt idx="14">
                  <c:v>37135</c:v>
                </c:pt>
                <c:pt idx="15">
                  <c:v>37165</c:v>
                </c:pt>
                <c:pt idx="16">
                  <c:v>37196</c:v>
                </c:pt>
                <c:pt idx="17">
                  <c:v>37226</c:v>
                </c:pt>
                <c:pt idx="18">
                  <c:v>37257</c:v>
                </c:pt>
                <c:pt idx="19">
                  <c:v>37288</c:v>
                </c:pt>
                <c:pt idx="20">
                  <c:v>37316</c:v>
                </c:pt>
                <c:pt idx="21">
                  <c:v>37347</c:v>
                </c:pt>
                <c:pt idx="22">
                  <c:v>37377</c:v>
                </c:pt>
                <c:pt idx="23">
                  <c:v>37408</c:v>
                </c:pt>
                <c:pt idx="24">
                  <c:v>37438</c:v>
                </c:pt>
                <c:pt idx="25">
                  <c:v>37469</c:v>
                </c:pt>
                <c:pt idx="26">
                  <c:v>37500</c:v>
                </c:pt>
                <c:pt idx="27">
                  <c:v>37530</c:v>
                </c:pt>
                <c:pt idx="28">
                  <c:v>37561</c:v>
                </c:pt>
                <c:pt idx="29">
                  <c:v>37591</c:v>
                </c:pt>
                <c:pt idx="30">
                  <c:v>37622</c:v>
                </c:pt>
                <c:pt idx="31">
                  <c:v>37653</c:v>
                </c:pt>
                <c:pt idx="32">
                  <c:v>37681</c:v>
                </c:pt>
                <c:pt idx="33">
                  <c:v>37712</c:v>
                </c:pt>
                <c:pt idx="34">
                  <c:v>37742</c:v>
                </c:pt>
                <c:pt idx="35">
                  <c:v>37773</c:v>
                </c:pt>
                <c:pt idx="36">
                  <c:v>37803</c:v>
                </c:pt>
                <c:pt idx="37">
                  <c:v>37834</c:v>
                </c:pt>
                <c:pt idx="38">
                  <c:v>37865</c:v>
                </c:pt>
                <c:pt idx="39">
                  <c:v>37895</c:v>
                </c:pt>
                <c:pt idx="40">
                  <c:v>37926</c:v>
                </c:pt>
                <c:pt idx="41">
                  <c:v>37956</c:v>
                </c:pt>
                <c:pt idx="42">
                  <c:v>37987</c:v>
                </c:pt>
                <c:pt idx="43">
                  <c:v>38018</c:v>
                </c:pt>
                <c:pt idx="44">
                  <c:v>38047</c:v>
                </c:pt>
                <c:pt idx="45">
                  <c:v>38078</c:v>
                </c:pt>
                <c:pt idx="46">
                  <c:v>38108</c:v>
                </c:pt>
                <c:pt idx="47">
                  <c:v>38139</c:v>
                </c:pt>
                <c:pt idx="48">
                  <c:v>38169</c:v>
                </c:pt>
                <c:pt idx="49">
                  <c:v>38200</c:v>
                </c:pt>
                <c:pt idx="50">
                  <c:v>38231</c:v>
                </c:pt>
                <c:pt idx="51">
                  <c:v>38261</c:v>
                </c:pt>
                <c:pt idx="52">
                  <c:v>38292</c:v>
                </c:pt>
                <c:pt idx="53">
                  <c:v>38322</c:v>
                </c:pt>
                <c:pt idx="54">
                  <c:v>38353</c:v>
                </c:pt>
                <c:pt idx="55">
                  <c:v>38384</c:v>
                </c:pt>
                <c:pt idx="56">
                  <c:v>38412</c:v>
                </c:pt>
                <c:pt idx="57">
                  <c:v>38443</c:v>
                </c:pt>
                <c:pt idx="58">
                  <c:v>38473</c:v>
                </c:pt>
                <c:pt idx="59">
                  <c:v>38504</c:v>
                </c:pt>
                <c:pt idx="60">
                  <c:v>38534</c:v>
                </c:pt>
                <c:pt idx="61">
                  <c:v>38565</c:v>
                </c:pt>
                <c:pt idx="62">
                  <c:v>38596</c:v>
                </c:pt>
                <c:pt idx="63">
                  <c:v>38626</c:v>
                </c:pt>
                <c:pt idx="64">
                  <c:v>38657</c:v>
                </c:pt>
                <c:pt idx="65">
                  <c:v>38687</c:v>
                </c:pt>
                <c:pt idx="66">
                  <c:v>38718</c:v>
                </c:pt>
                <c:pt idx="67">
                  <c:v>38749</c:v>
                </c:pt>
                <c:pt idx="68">
                  <c:v>38777</c:v>
                </c:pt>
                <c:pt idx="69">
                  <c:v>38808</c:v>
                </c:pt>
                <c:pt idx="70">
                  <c:v>38838</c:v>
                </c:pt>
                <c:pt idx="71">
                  <c:v>38869</c:v>
                </c:pt>
                <c:pt idx="72">
                  <c:v>38899</c:v>
                </c:pt>
                <c:pt idx="73">
                  <c:v>38930</c:v>
                </c:pt>
                <c:pt idx="74">
                  <c:v>38961</c:v>
                </c:pt>
                <c:pt idx="75">
                  <c:v>38991</c:v>
                </c:pt>
                <c:pt idx="76">
                  <c:v>39022</c:v>
                </c:pt>
                <c:pt idx="77">
                  <c:v>39052</c:v>
                </c:pt>
                <c:pt idx="78">
                  <c:v>39083</c:v>
                </c:pt>
                <c:pt idx="79">
                  <c:v>39114</c:v>
                </c:pt>
                <c:pt idx="80">
                  <c:v>39142</c:v>
                </c:pt>
                <c:pt idx="81">
                  <c:v>39173</c:v>
                </c:pt>
                <c:pt idx="82">
                  <c:v>39203</c:v>
                </c:pt>
                <c:pt idx="83">
                  <c:v>39234</c:v>
                </c:pt>
                <c:pt idx="84">
                  <c:v>39264</c:v>
                </c:pt>
                <c:pt idx="85">
                  <c:v>39295</c:v>
                </c:pt>
                <c:pt idx="86">
                  <c:v>39326</c:v>
                </c:pt>
                <c:pt idx="87">
                  <c:v>39356</c:v>
                </c:pt>
              </c:numCache>
            </c:numRef>
          </c:cat>
          <c:val>
            <c:numRef>
              <c:f>Sheet1!$B$2:$B$89</c:f>
              <c:numCache>
                <c:formatCode>###,##0</c:formatCode>
                <c:ptCount val="88"/>
                <c:pt idx="0">
                  <c:v>841</c:v>
                </c:pt>
                <c:pt idx="1">
                  <c:v>788</c:v>
                </c:pt>
                <c:pt idx="2">
                  <c:v>981</c:v>
                </c:pt>
                <c:pt idx="3">
                  <c:v>829</c:v>
                </c:pt>
                <c:pt idx="4">
                  <c:v>989</c:v>
                </c:pt>
                <c:pt idx="5">
                  <c:v>1134</c:v>
                </c:pt>
                <c:pt idx="6">
                  <c:v>1298</c:v>
                </c:pt>
                <c:pt idx="7">
                  <c:v>1198</c:v>
                </c:pt>
                <c:pt idx="8">
                  <c:v>1378</c:v>
                </c:pt>
                <c:pt idx="9">
                  <c:v>872</c:v>
                </c:pt>
                <c:pt idx="10">
                  <c:v>1126</c:v>
                </c:pt>
                <c:pt idx="11">
                  <c:v>1534</c:v>
                </c:pt>
                <c:pt idx="12">
                  <c:v>1037</c:v>
                </c:pt>
                <c:pt idx="13">
                  <c:v>1311</c:v>
                </c:pt>
                <c:pt idx="14">
                  <c:v>862</c:v>
                </c:pt>
                <c:pt idx="15">
                  <c:v>1580</c:v>
                </c:pt>
                <c:pt idx="16">
                  <c:v>1580</c:v>
                </c:pt>
                <c:pt idx="17">
                  <c:v>1780</c:v>
                </c:pt>
                <c:pt idx="18">
                  <c:v>1954</c:v>
                </c:pt>
                <c:pt idx="19">
                  <c:v>1481</c:v>
                </c:pt>
                <c:pt idx="20">
                  <c:v>1763</c:v>
                </c:pt>
                <c:pt idx="21">
                  <c:v>1834</c:v>
                </c:pt>
                <c:pt idx="22">
                  <c:v>1648</c:v>
                </c:pt>
                <c:pt idx="23">
                  <c:v>1369</c:v>
                </c:pt>
                <c:pt idx="24">
                  <c:v>1411</c:v>
                </c:pt>
                <c:pt idx="25">
                  <c:v>1756</c:v>
                </c:pt>
                <c:pt idx="26">
                  <c:v>1382</c:v>
                </c:pt>
                <c:pt idx="27">
                  <c:v>1775</c:v>
                </c:pt>
                <c:pt idx="28">
                  <c:v>1956</c:v>
                </c:pt>
                <c:pt idx="29">
                  <c:v>1790</c:v>
                </c:pt>
                <c:pt idx="30">
                  <c:v>1606</c:v>
                </c:pt>
                <c:pt idx="31">
                  <c:v>1968</c:v>
                </c:pt>
                <c:pt idx="32">
                  <c:v>2532</c:v>
                </c:pt>
                <c:pt idx="33">
                  <c:v>1457</c:v>
                </c:pt>
                <c:pt idx="34">
                  <c:v>1233</c:v>
                </c:pt>
                <c:pt idx="35">
                  <c:v>1069</c:v>
                </c:pt>
                <c:pt idx="36">
                  <c:v>657</c:v>
                </c:pt>
                <c:pt idx="37">
                  <c:v>299</c:v>
                </c:pt>
                <c:pt idx="38">
                  <c:v>112</c:v>
                </c:pt>
                <c:pt idx="39">
                  <c:v>4085</c:v>
                </c:pt>
                <c:pt idx="40">
                  <c:v>5584</c:v>
                </c:pt>
                <c:pt idx="41">
                  <c:v>4025</c:v>
                </c:pt>
                <c:pt idx="42">
                  <c:v>2925</c:v>
                </c:pt>
                <c:pt idx="43">
                  <c:v>3215</c:v>
                </c:pt>
                <c:pt idx="44">
                  <c:v>3778</c:v>
                </c:pt>
                <c:pt idx="45">
                  <c:v>3684</c:v>
                </c:pt>
                <c:pt idx="46">
                  <c:v>3962</c:v>
                </c:pt>
                <c:pt idx="47">
                  <c:v>4219</c:v>
                </c:pt>
                <c:pt idx="48">
                  <c:v>5230</c:v>
                </c:pt>
                <c:pt idx="49">
                  <c:v>4393</c:v>
                </c:pt>
                <c:pt idx="50">
                  <c:v>4309</c:v>
                </c:pt>
                <c:pt idx="51">
                  <c:v>6123</c:v>
                </c:pt>
                <c:pt idx="52">
                  <c:v>5866</c:v>
                </c:pt>
                <c:pt idx="53">
                  <c:v>6287</c:v>
                </c:pt>
                <c:pt idx="54">
                  <c:v>5566</c:v>
                </c:pt>
                <c:pt idx="55">
                  <c:v>7078</c:v>
                </c:pt>
                <c:pt idx="56">
                  <c:v>10236</c:v>
                </c:pt>
                <c:pt idx="57">
                  <c:v>11345</c:v>
                </c:pt>
                <c:pt idx="58">
                  <c:v>9461</c:v>
                </c:pt>
                <c:pt idx="59">
                  <c:v>9622</c:v>
                </c:pt>
                <c:pt idx="60">
                  <c:v>9691</c:v>
                </c:pt>
                <c:pt idx="61">
                  <c:v>9850</c:v>
                </c:pt>
                <c:pt idx="62">
                  <c:v>8193</c:v>
                </c:pt>
                <c:pt idx="63">
                  <c:v>9939</c:v>
                </c:pt>
                <c:pt idx="64">
                  <c:v>7889</c:v>
                </c:pt>
                <c:pt idx="65">
                  <c:v>9027</c:v>
                </c:pt>
                <c:pt idx="66">
                  <c:v>7654</c:v>
                </c:pt>
                <c:pt idx="67">
                  <c:v>6547</c:v>
                </c:pt>
                <c:pt idx="68">
                  <c:v>7922</c:v>
                </c:pt>
                <c:pt idx="69">
                  <c:v>8234</c:v>
                </c:pt>
                <c:pt idx="70">
                  <c:v>8103</c:v>
                </c:pt>
                <c:pt idx="71">
                  <c:v>9696</c:v>
                </c:pt>
                <c:pt idx="72">
                  <c:v>11114</c:v>
                </c:pt>
                <c:pt idx="73">
                  <c:v>11177</c:v>
                </c:pt>
                <c:pt idx="74">
                  <c:v>10492</c:v>
                </c:pt>
                <c:pt idx="75">
                  <c:v>8733</c:v>
                </c:pt>
                <c:pt idx="76">
                  <c:v>8008</c:v>
                </c:pt>
                <c:pt idx="77">
                  <c:v>9291</c:v>
                </c:pt>
                <c:pt idx="78">
                  <c:v>8299</c:v>
                </c:pt>
                <c:pt idx="79">
                  <c:v>12227</c:v>
                </c:pt>
                <c:pt idx="80">
                  <c:v>19156</c:v>
                </c:pt>
                <c:pt idx="81">
                  <c:v>13056</c:v>
                </c:pt>
                <c:pt idx="82">
                  <c:v>24009</c:v>
                </c:pt>
                <c:pt idx="83">
                  <c:v>17756</c:v>
                </c:pt>
                <c:pt idx="84">
                  <c:v>16062</c:v>
                </c:pt>
                <c:pt idx="85">
                  <c:v>14055</c:v>
                </c:pt>
                <c:pt idx="86">
                  <c:v>12494</c:v>
                </c:pt>
                <c:pt idx="87">
                  <c:v>13158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F5-4173-94AB-107A8A3D9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8636376"/>
        <c:axId val="258636768"/>
      </c:lineChart>
      <c:dateAx>
        <c:axId val="258636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636768"/>
        <c:crosses val="autoZero"/>
        <c:auto val="1"/>
        <c:lblOffset val="100"/>
        <c:baseTimeUnit val="months"/>
      </c:dateAx>
      <c:valAx>
        <c:axId val="25863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8636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Total U.S. Ad Spend (billion</a:t>
            </a:r>
            <a:r>
              <a:rPr lang="en-US" baseline="0" dirty="0" smtClean="0"/>
              <a:t> $)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182.78</c:v>
                </c:pt>
                <c:pt idx="1">
                  <c:v>192.02</c:v>
                </c:pt>
                <c:pt idx="2">
                  <c:v>201.32</c:v>
                </c:pt>
                <c:pt idx="3">
                  <c:v>212.2</c:v>
                </c:pt>
                <c:pt idx="4">
                  <c:v>223.11</c:v>
                </c:pt>
                <c:pt idx="5">
                  <c:v>234.25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38-440C-BAF9-4A1602BE0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8636376"/>
        <c:axId val="298637552"/>
      </c:barChart>
      <c:catAx>
        <c:axId val="298636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637552"/>
        <c:crosses val="autoZero"/>
        <c:auto val="1"/>
        <c:lblAlgn val="ctr"/>
        <c:lblOffset val="100"/>
        <c:noMultiLvlLbl val="0"/>
      </c:catAx>
      <c:valAx>
        <c:axId val="29863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8636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t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7DAC715B-6E1C-4765-B744-169DA56FED1F}" type="datetime1">
              <a:rPr lang="en-US"/>
              <a:pPr/>
              <a:t>10/25/2022</a:t>
            </a:fld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1563"/>
            <a:ext cx="2973388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b" anchorCtr="0" compatLnSpc="1">
            <a:prstTxWarp prst="textNoShape">
              <a:avLst/>
            </a:prstTxWarp>
          </a:bodyPr>
          <a:lstStyle>
            <a:lvl1pPr algn="l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91563"/>
            <a:ext cx="297338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0" tIns="45590" rIns="91180" bIns="4559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fld id="{0789A310-CE5C-438D-A5BD-CFDAA13B96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8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501188" y="28575"/>
            <a:ext cx="295275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225">
              <a:spcBef>
                <a:spcPct val="0"/>
              </a:spcBef>
              <a:defRPr sz="800" b="0"/>
            </a:lvl1pPr>
          </a:lstStyle>
          <a:p>
            <a:endParaRPr lang="de-DE"/>
          </a:p>
        </p:txBody>
      </p:sp>
      <p:sp>
        <p:nvSpPr>
          <p:cNvPr id="5127" name="pg num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9250363" y="8780463"/>
            <a:ext cx="5461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11225">
              <a:spcBef>
                <a:spcPct val="0"/>
              </a:spcBef>
              <a:defRPr sz="1200" b="0"/>
            </a:lvl1pPr>
          </a:lstStyle>
          <a:p>
            <a:fld id="{A632184F-773D-4000-A826-9242D715C5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37" name="McK Separator" hidden="1"/>
          <p:cNvSpPr>
            <a:spLocks noChangeShapeType="1"/>
          </p:cNvSpPr>
          <p:nvPr/>
        </p:nvSpPr>
        <p:spPr bwMode="auto">
          <a:xfrm>
            <a:off x="822325" y="1387475"/>
            <a:ext cx="524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39" name="Rectangle 1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08000" y="131763"/>
            <a:ext cx="5764213" cy="43227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sp>
      <p:sp>
        <p:nvSpPr>
          <p:cNvPr id="5140" name="Rectangle 2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4863" y="4767263"/>
            <a:ext cx="76962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213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381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5715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7620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249E9-A03B-4A00-9BC5-24FA5C40D576}" type="slidenum">
              <a:rPr lang="en-US"/>
              <a:pPr/>
              <a:t>0</a:t>
            </a:fld>
            <a:endParaRPr lang="en-US"/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09588" y="131763"/>
            <a:ext cx="5764212" cy="4322762"/>
          </a:xfrm>
          <a:ln/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69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56" name="Picture 1068" descr="McK_logotype_pos_black_smal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8100" y="576263"/>
            <a:ext cx="2054225" cy="225425"/>
          </a:xfrm>
          <a:prstGeom prst="rect">
            <a:avLst/>
          </a:prstGeom>
          <a:noFill/>
        </p:spPr>
      </p:pic>
      <p:sp>
        <p:nvSpPr>
          <p:cNvPr id="13316" name="doc id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93988" y="2757488"/>
            <a:ext cx="5129212" cy="36512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93988" y="3962400"/>
            <a:ext cx="5129212" cy="2127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354" name="McK Title Elements"/>
          <p:cNvGrpSpPr>
            <a:grpSpLocks/>
          </p:cNvGrpSpPr>
          <p:nvPr/>
        </p:nvGrpSpPr>
        <p:grpSpPr bwMode="auto">
          <a:xfrm>
            <a:off x="2693988" y="2182813"/>
            <a:ext cx="5129212" cy="4602162"/>
            <a:chOff x="1663" y="1348"/>
            <a:chExt cx="3167" cy="2841"/>
          </a:xfrm>
        </p:grpSpPr>
        <p:sp>
          <p:nvSpPr>
            <p:cNvPr id="13331" name="McK Confidential" hidden="1"/>
            <p:cNvSpPr txBox="1">
              <a:spLocks noChangeArrowheads="1"/>
            </p:cNvSpPr>
            <p:nvPr userDrawn="1"/>
          </p:nvSpPr>
          <p:spPr bwMode="auto">
            <a:xfrm>
              <a:off x="1663" y="1348"/>
              <a:ext cx="93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VERTRAULICH</a:t>
              </a:r>
            </a:p>
          </p:txBody>
        </p:sp>
        <p:sp>
          <p:nvSpPr>
            <p:cNvPr id="13332" name="McK Document" hidden="1"/>
            <p:cNvSpPr txBox="1">
              <a:spLocks noChangeArrowheads="1"/>
            </p:cNvSpPr>
            <p:nvPr userDrawn="1"/>
          </p:nvSpPr>
          <p:spPr bwMode="auto">
            <a:xfrm>
              <a:off x="1663" y="3049"/>
              <a:ext cx="31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Dokument</a:t>
              </a:r>
            </a:p>
          </p:txBody>
        </p:sp>
        <p:sp>
          <p:nvSpPr>
            <p:cNvPr id="13333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16"/>
              <a:ext cx="316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33450">
                <a:spcBef>
                  <a:spcPct val="0"/>
                </a:spcBef>
              </a:pPr>
              <a:r>
                <a:rPr lang="en-US" sz="1400" b="0"/>
                <a:t>Date</a:t>
              </a:r>
            </a:p>
          </p:txBody>
        </p:sp>
        <p:sp>
          <p:nvSpPr>
            <p:cNvPr id="13334" name="McK Disclaimer" hidden="1"/>
            <p:cNvSpPr>
              <a:spLocks noChangeArrowheads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1663" y="3673"/>
              <a:ext cx="2970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820738" eaLnBrk="0" hangingPunct="0">
                <a:spcBef>
                  <a:spcPct val="0"/>
                </a:spcBef>
              </a:pPr>
              <a:r>
                <a:rPr lang="en-US" sz="900" b="0"/>
                <a:t>Dieser Bericht ist ausschließlich für Mitarbeiter des Klienten bestimmt. Die Verteilung, Zitierung und Vervielfältigung – auch auszugsweise – zum Zwecke der Weitergabe an </a:t>
              </a:r>
              <a:br>
                <a:rPr lang="en-US" sz="900" b="0"/>
              </a:br>
              <a:r>
                <a:rPr lang="en-US" sz="900" b="0"/>
                <a:t>Dritte ist nur mit vorheriger schriftlicher Zustimmung von McKinsey &amp; Company gestattet.</a:t>
              </a:r>
              <a:br>
                <a:rPr lang="en-US" sz="900" b="0"/>
              </a:br>
              <a:r>
                <a:rPr lang="en-US" sz="900" b="0"/>
                <a:t>Die hier zusammengefassten Texte und Grafiken wurden von McKinsey &amp; Company im Rahmen einer Präsentation eingesetzt; sie stellen keine vollständige Dokumentation der Veranstaltung dar.</a:t>
              </a:r>
            </a:p>
          </p:txBody>
        </p:sp>
      </p:grpSp>
      <p:sp>
        <p:nvSpPr>
          <p:cNvPr id="13348" name="Rectangle 1060"/>
          <p:cNvSpPr>
            <a:spLocks noChangeArrowheads="1"/>
          </p:cNvSpPr>
          <p:nvPr userDrawn="1"/>
        </p:nvSpPr>
        <p:spPr bwMode="auto">
          <a:xfrm>
            <a:off x="6388100" y="933450"/>
            <a:ext cx="14192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933450" eaLnBrk="0" hangingPunct="0">
              <a:spcBef>
                <a:spcPct val="0"/>
              </a:spcBef>
            </a:pPr>
            <a:r>
              <a:rPr lang="en-US" sz="900" dirty="0" smtClean="0"/>
              <a:t>Copyright </a:t>
            </a:r>
            <a:r>
              <a:rPr lang="en-US" sz="900" dirty="0"/>
              <a:t>2001</a:t>
            </a:r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B83814-E2BB-4C8E-909A-7E1DD120FB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8300" y="234950"/>
            <a:ext cx="2197100" cy="228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238" y="234950"/>
            <a:ext cx="6443662" cy="228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7789B0-8D61-4C00-B7AC-CF8C22530C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234950"/>
            <a:ext cx="8793162" cy="288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2238" y="1298575"/>
            <a:ext cx="8793162" cy="12223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620125" y="36513"/>
            <a:ext cx="295275" cy="1222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643688"/>
            <a:ext cx="1905000" cy="182562"/>
          </a:xfrm>
        </p:spPr>
        <p:txBody>
          <a:bodyPr/>
          <a:lstStyle>
            <a:lvl1pPr>
              <a:defRPr/>
            </a:lvl1pPr>
          </a:lstStyle>
          <a:p>
            <a:fld id="{668D8EAB-A523-4BEE-BF0C-2861E70A59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3E32A1-09B7-4C1C-B0A0-08163D90A1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1C0EFA-C03E-4277-874F-29949C03C9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38" y="1298575"/>
            <a:ext cx="4319587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225" y="1298575"/>
            <a:ext cx="4321175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B3DFF9-4B26-4D27-939B-7CB3FE961A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F87C05-814A-4A76-8BCF-90A1C3499E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B9A6F1-46A1-49F9-A22A-C5D2EC32C5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DFAEEB-3857-405E-A1A7-BCE9084F70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135052-BAF0-44EF-919D-CC86BAD73B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1E792-D8C7-4C32-B22F-51D2B1A07A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zoom/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oc id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20125" y="36513"/>
            <a:ext cx="29527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2813">
              <a:spcBef>
                <a:spcPct val="0"/>
              </a:spcBef>
              <a:defRPr sz="800" b="0">
                <a:solidFill>
                  <a:srgbClr val="000000"/>
                </a:solidFill>
              </a:defRPr>
            </a:lvl1pPr>
          </a:lstStyle>
          <a:p>
            <a:endParaRPr lang="de-DE"/>
          </a:p>
        </p:txBody>
      </p:sp>
      <p:sp>
        <p:nvSpPr>
          <p:cNvPr id="1030" name="pg num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43688"/>
            <a:ext cx="1905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12813">
              <a:spcBef>
                <a:spcPct val="0"/>
              </a:spcBef>
              <a:defRPr sz="1200" b="0">
                <a:solidFill>
                  <a:srgbClr val="000000"/>
                </a:solidFill>
              </a:defRPr>
            </a:lvl1pPr>
          </a:lstStyle>
          <a:p>
            <a:fld id="{1CDDB7EC-155D-49CB-98A3-52828F3846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234950"/>
            <a:ext cx="87931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238" y="1298575"/>
            <a:ext cx="8793162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96" name="McK Slide Elements"/>
          <p:cNvGrpSpPr>
            <a:grpSpLocks/>
          </p:cNvGrpSpPr>
          <p:nvPr/>
        </p:nvGrpSpPr>
        <p:grpSpPr bwMode="auto">
          <a:xfrm>
            <a:off x="122238" y="542925"/>
            <a:ext cx="8793162" cy="6288088"/>
            <a:chOff x="77" y="342"/>
            <a:chExt cx="5539" cy="3961"/>
          </a:xfrm>
        </p:grpSpPr>
        <p:sp>
          <p:nvSpPr>
            <p:cNvPr id="1032" name="McK Measure" hidden="1"/>
            <p:cNvSpPr txBox="1">
              <a:spLocks noChangeArrowheads="1"/>
            </p:cNvSpPr>
            <p:nvPr userDrawn="1"/>
          </p:nvSpPr>
          <p:spPr bwMode="auto">
            <a:xfrm>
              <a:off x="77" y="342"/>
              <a:ext cx="5539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defTabSz="912813">
                <a:spcBef>
                  <a:spcPct val="0"/>
                </a:spcBef>
              </a:pPr>
              <a:r>
                <a:rPr lang="en-US" b="0"/>
                <a:t>Unit of measure</a:t>
              </a:r>
            </a:p>
          </p:txBody>
        </p:sp>
        <p:sp>
          <p:nvSpPr>
            <p:cNvPr id="1033" name="McK Footnote" hidden="1"/>
            <p:cNvSpPr txBox="1">
              <a:spLocks noChangeArrowheads="1"/>
            </p:cNvSpPr>
            <p:nvPr userDrawn="1"/>
          </p:nvSpPr>
          <p:spPr bwMode="auto">
            <a:xfrm>
              <a:off x="81" y="4045"/>
              <a:ext cx="5249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marL="585788" indent="-585788" algn="l" defTabSz="912813">
                <a:spcBef>
                  <a:spcPct val="0"/>
                </a:spcBef>
                <a:tabLst>
                  <a:tab pos="544513" algn="r"/>
                </a:tabLst>
              </a:pPr>
              <a:r>
                <a:rPr lang="en-US" sz="1200" b="0">
                  <a:solidFill>
                    <a:srgbClr val="000000"/>
                  </a:solidFill>
                </a:rPr>
                <a:t>	*	Footnote</a:t>
              </a:r>
            </a:p>
            <a:p>
              <a:pPr marL="585788" indent="-585788" algn="l" defTabSz="912813">
                <a:spcBef>
                  <a:spcPct val="20000"/>
                </a:spcBef>
                <a:tabLst>
                  <a:tab pos="544513" algn="r"/>
                </a:tabLst>
              </a:pPr>
              <a:r>
                <a:rPr lang="en-US" sz="1200" b="0">
                  <a:solidFill>
                    <a:srgbClr val="000000"/>
                  </a:solidFill>
                </a:rPr>
                <a:t>	Quelle:	Source</a:t>
              </a:r>
            </a:p>
          </p:txBody>
        </p:sp>
      </p:grpSp>
      <p:grpSp>
        <p:nvGrpSpPr>
          <p:cNvPr id="1082" name="McK Legende" hidden="1"/>
          <p:cNvGrpSpPr>
            <a:grpSpLocks/>
          </p:cNvGrpSpPr>
          <p:nvPr/>
        </p:nvGrpSpPr>
        <p:grpSpPr bwMode="auto">
          <a:xfrm>
            <a:off x="7839075" y="700088"/>
            <a:ext cx="1081088" cy="696912"/>
            <a:chOff x="4839" y="432"/>
            <a:chExt cx="668" cy="430"/>
          </a:xfrm>
        </p:grpSpPr>
        <p:sp>
          <p:nvSpPr>
            <p:cNvPr id="1067" name="Rectangle 43" hidden="1"/>
            <p:cNvSpPr>
              <a:spLocks noChangeArrowheads="1"/>
            </p:cNvSpPr>
            <p:nvPr/>
          </p:nvSpPr>
          <p:spPr bwMode="auto">
            <a:xfrm>
              <a:off x="4839" y="445"/>
              <a:ext cx="227" cy="1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  <p:sp>
          <p:nvSpPr>
            <p:cNvPr id="1068" name="Rectangle 44" hidden="1"/>
            <p:cNvSpPr>
              <a:spLocks noChangeArrowheads="1"/>
            </p:cNvSpPr>
            <p:nvPr/>
          </p:nvSpPr>
          <p:spPr bwMode="auto">
            <a:xfrm>
              <a:off x="5135" y="432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69" name="Rectangle 45" hidden="1"/>
            <p:cNvSpPr>
              <a:spLocks noChangeArrowheads="1"/>
            </p:cNvSpPr>
            <p:nvPr/>
          </p:nvSpPr>
          <p:spPr bwMode="auto">
            <a:xfrm>
              <a:off x="5135" y="580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70" name="Rectangle 46" hidden="1"/>
            <p:cNvSpPr>
              <a:spLocks noChangeArrowheads="1"/>
            </p:cNvSpPr>
            <p:nvPr/>
          </p:nvSpPr>
          <p:spPr bwMode="auto">
            <a:xfrm>
              <a:off x="5135" y="728"/>
              <a:ext cx="37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892175" eaLnBrk="0" hangingPunct="0">
                <a:spcBef>
                  <a:spcPct val="0"/>
                </a:spcBef>
              </a:pPr>
              <a:r>
                <a:rPr lang="en-US" sz="1400" b="0"/>
                <a:t>Legend</a:t>
              </a:r>
            </a:p>
          </p:txBody>
        </p:sp>
        <p:sp>
          <p:nvSpPr>
            <p:cNvPr id="1071" name="Rectangle 47" hidden="1"/>
            <p:cNvSpPr>
              <a:spLocks noChangeArrowheads="1"/>
            </p:cNvSpPr>
            <p:nvPr/>
          </p:nvSpPr>
          <p:spPr bwMode="auto">
            <a:xfrm>
              <a:off x="4839" y="595"/>
              <a:ext cx="227" cy="1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  <p:sp>
          <p:nvSpPr>
            <p:cNvPr id="1072" name="Rectangle 48" hidden="1"/>
            <p:cNvSpPr>
              <a:spLocks noChangeArrowheads="1"/>
            </p:cNvSpPr>
            <p:nvPr/>
          </p:nvSpPr>
          <p:spPr bwMode="auto">
            <a:xfrm>
              <a:off x="4839" y="738"/>
              <a:ext cx="227" cy="11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/>
            <a:lstStyle/>
            <a:p>
              <a:pPr algn="l" defTabSz="933450">
                <a:spcBef>
                  <a:spcPct val="0"/>
                </a:spcBef>
              </a:pPr>
              <a:endParaRPr lang="de-DE" b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zoom/>
    <p:sndAc>
      <p:endSnd/>
    </p:sndAc>
  </p:transition>
  <p:hf hdr="0" ftr="0" dt="0"/>
  <p:txStyles>
    <p:titleStyle>
      <a:lvl1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algn="l" defTabSz="912813" rtl="0" fontAlgn="base">
        <a:spcBef>
          <a:spcPct val="0"/>
        </a:spcBef>
        <a:spcAft>
          <a:spcPct val="0"/>
        </a:spcAft>
        <a:buSzPct val="120000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47638" indent="-146050" algn="l" defTabSz="912813" rtl="0" fontAlgn="base">
        <a:spcBef>
          <a:spcPct val="0"/>
        </a:spcBef>
        <a:spcAft>
          <a:spcPct val="0"/>
        </a:spcAft>
        <a:buSzPct val="120000"/>
        <a:buChar char="•"/>
        <a:defRPr sz="1600">
          <a:solidFill>
            <a:schemeClr val="tx1"/>
          </a:solidFill>
          <a:latin typeface="+mn-lt"/>
        </a:defRPr>
      </a:lvl2pPr>
      <a:lvl3pPr marL="301625" indent="-152400" algn="l" defTabSz="912813" rtl="0" fontAlgn="base">
        <a:spcBef>
          <a:spcPct val="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441325" indent="-138113" algn="l" defTabSz="912813" rtl="0" fontAlgn="base">
        <a:spcBef>
          <a:spcPct val="0"/>
        </a:spcBef>
        <a:spcAft>
          <a:spcPct val="0"/>
        </a:spcAft>
        <a:buSzPct val="89000"/>
        <a:buChar char="•"/>
        <a:defRPr sz="1600">
          <a:solidFill>
            <a:schemeClr val="tx1"/>
          </a:solidFill>
          <a:latin typeface="+mn-lt"/>
        </a:defRPr>
      </a:lvl4pPr>
      <a:lvl5pPr marL="5937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5pPr>
      <a:lvl6pPr marL="10509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6pPr>
      <a:lvl7pPr marL="15081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7pPr>
      <a:lvl8pPr marL="19653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8pPr>
      <a:lvl9pPr marL="2422525" indent="-150813" algn="l" defTabSz="912813" rtl="0" fontAlgn="base">
        <a:spcBef>
          <a:spcPct val="0"/>
        </a:spcBef>
        <a:spcAft>
          <a:spcPct val="0"/>
        </a:spcAft>
        <a:buSzPct val="7500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hyperlink" Target="https://www.youtube.com/watch?v=k9LqWd3kkkM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2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4.png"/><Relationship Id="rId4" Type="http://schemas.openxmlformats.org/officeDocument/2006/relationships/image" Target="../media/image6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5.png"/><Relationship Id="rId4" Type="http://schemas.openxmlformats.org/officeDocument/2006/relationships/image" Target="../media/image6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64.png"/><Relationship Id="rId4" Type="http://schemas.openxmlformats.org/officeDocument/2006/relationships/image" Target="../media/image6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67.png"/><Relationship Id="rId4" Type="http://schemas.openxmlformats.org/officeDocument/2006/relationships/image" Target="../media/image6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tmp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EFBA6B-8A48-446C-8018-7426BB72D1CE}" type="slidenum">
              <a:rPr lang="en-US"/>
              <a:pPr/>
              <a:t>0</a:t>
            </a:fld>
            <a:endParaRPr lang="en-US"/>
          </a:p>
        </p:txBody>
      </p:sp>
      <p:sp>
        <p:nvSpPr>
          <p:cNvPr id="1074178" name="Rectangle 2"/>
          <p:cNvSpPr>
            <a:spLocks noChangeArrowheads="1"/>
          </p:cNvSpPr>
          <p:nvPr/>
        </p:nvSpPr>
        <p:spPr bwMode="invGray">
          <a:xfrm>
            <a:off x="1131888" y="1317511"/>
            <a:ext cx="6889750" cy="39973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83529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3286" tIns="46643" rIns="93286" bIns="46643" anchor="ctr"/>
          <a:lstStyle/>
          <a:p>
            <a:pPr defTabSz="933450">
              <a:spcBef>
                <a:spcPct val="0"/>
              </a:spcBef>
            </a:pPr>
            <a:endParaRPr lang="de-DE" sz="1200" b="0"/>
          </a:p>
        </p:txBody>
      </p:sp>
      <p:sp>
        <p:nvSpPr>
          <p:cNvPr id="1074179" name="Rectangle 3"/>
          <p:cNvSpPr>
            <a:spLocks noChangeArrowheads="1"/>
          </p:cNvSpPr>
          <p:nvPr/>
        </p:nvSpPr>
        <p:spPr bwMode="auto">
          <a:xfrm>
            <a:off x="1350819" y="1353697"/>
            <a:ext cx="7314210" cy="24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41022" rIns="82045" bIns="41022">
            <a:spAutoFit/>
          </a:bodyPr>
          <a:lstStyle/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MARKETING ANALYTICS </a:t>
            </a:r>
            <a:r>
              <a:rPr lang="en-US" sz="3200" dirty="0">
                <a:solidFill>
                  <a:schemeClr val="tx2"/>
                </a:solidFill>
              </a:rPr>
              <a:t>I</a:t>
            </a:r>
            <a:endParaRPr lang="en-US" sz="3200" dirty="0" smtClean="0">
              <a:solidFill>
                <a:schemeClr val="tx2"/>
              </a:solidFill>
            </a:endParaRP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endParaRPr lang="en-US" sz="1200" dirty="0" smtClean="0">
              <a:solidFill>
                <a:schemeClr val="tx2"/>
              </a:solidFill>
            </a:endParaRP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SESSION 16:</a:t>
            </a:r>
          </a:p>
          <a:p>
            <a:pPr algn="l" defTabSz="912813">
              <a:lnSpc>
                <a:spcPct val="110000"/>
              </a:lnSpc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PRICE AND ADVERTISING RESPONSE</a:t>
            </a:r>
          </a:p>
        </p:txBody>
      </p:sp>
      <p:sp>
        <p:nvSpPr>
          <p:cNvPr id="1074180" name="Rectangle 4"/>
          <p:cNvSpPr>
            <a:spLocks noChangeArrowheads="1"/>
          </p:cNvSpPr>
          <p:nvPr/>
        </p:nvSpPr>
        <p:spPr bwMode="auto">
          <a:xfrm>
            <a:off x="7331075" y="0"/>
            <a:ext cx="1611313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3286" tIns="46643" rIns="93286" bIns="46643" anchor="ctr"/>
          <a:lstStyle/>
          <a:p>
            <a:pPr defTabSz="933450">
              <a:spcBef>
                <a:spcPct val="0"/>
              </a:spcBef>
            </a:pPr>
            <a:endParaRPr lang="de-DE" sz="1200" b="0"/>
          </a:p>
        </p:txBody>
      </p:sp>
      <p:sp>
        <p:nvSpPr>
          <p:cNvPr id="1074181" name="Rectangle 5"/>
          <p:cNvSpPr>
            <a:spLocks noChangeArrowheads="1"/>
          </p:cNvSpPr>
          <p:nvPr/>
        </p:nvSpPr>
        <p:spPr bwMode="auto">
          <a:xfrm>
            <a:off x="8348663" y="6567488"/>
            <a:ext cx="795337" cy="2905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4183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50819" y="3717105"/>
            <a:ext cx="610076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algn="l" defTabSz="912813">
              <a:spcBef>
                <a:spcPct val="0"/>
              </a:spcBef>
              <a:buSzPct val="120000"/>
            </a:pPr>
            <a:endParaRPr lang="en-US" sz="2000" b="0" dirty="0"/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>
                <a:solidFill>
                  <a:schemeClr val="tx2"/>
                </a:solidFill>
              </a:rPr>
              <a:t>Professor Sonnier</a:t>
            </a:r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dirty="0" smtClean="0">
                <a:solidFill>
                  <a:schemeClr val="tx2"/>
                </a:solidFill>
              </a:rPr>
              <a:t>Texas MSBA Program</a:t>
            </a:r>
          </a:p>
          <a:p>
            <a:pPr marL="342900" indent="-342900" algn="l" defTabSz="912813">
              <a:lnSpc>
                <a:spcPct val="130000"/>
              </a:lnSpc>
              <a:spcBef>
                <a:spcPct val="0"/>
              </a:spcBef>
              <a:buSzPct val="120000"/>
            </a:pPr>
            <a:r>
              <a:rPr lang="en-US" sz="2000" b="0" i="1" smtClean="0">
                <a:solidFill>
                  <a:schemeClr val="tx2"/>
                </a:solidFill>
              </a:rPr>
              <a:t>Fall 2022</a:t>
            </a:r>
            <a:endParaRPr lang="en-US" sz="2000" b="0" i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91121" y="645130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In the Long View…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91121" y="1327971"/>
            <a:ext cx="7210706" cy="4016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Effect Do Gas Prices Have on Prius Sales?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913111"/>
              </p:ext>
            </p:extLst>
          </p:nvPr>
        </p:nvGraphicFramePr>
        <p:xfrm>
          <a:off x="3346450" y="5520514"/>
          <a:ext cx="31511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4" name="Equation" r:id="rId3" imgW="1663560" imgH="431640" progId="Equation.DSMT4">
                  <p:embed/>
                </p:oleObj>
              </mc:Choice>
              <mc:Fallback>
                <p:oleObj name="Equation" r:id="rId3" imgW="1663560" imgH="43164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0" y="5520514"/>
                        <a:ext cx="3151188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39564"/>
              </p:ext>
            </p:extLst>
          </p:nvPr>
        </p:nvGraphicFramePr>
        <p:xfrm>
          <a:off x="3387725" y="4440636"/>
          <a:ext cx="44942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5" name="Equation" r:id="rId5" imgW="2374560" imgH="431640" progId="Equation.DSMT4">
                  <p:embed/>
                </p:oleObj>
              </mc:Choice>
              <mc:Fallback>
                <p:oleObj name="Equation" r:id="rId5" imgW="2374560" imgH="43164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7725" y="4440636"/>
                        <a:ext cx="4494213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0805" y="1893638"/>
            <a:ext cx="4159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Log </a:t>
            </a:r>
            <a:r>
              <a:rPr lang="en-US" dirty="0" err="1" smtClean="0"/>
              <a:t>Log</a:t>
            </a:r>
            <a:r>
              <a:rPr lang="en-US" dirty="0" smtClean="0"/>
              <a:t> Regression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610396" y="4524095"/>
            <a:ext cx="2252545" cy="6490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Marginal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Effect of Gas Prices on Sales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10396" y="5467765"/>
            <a:ext cx="2252545" cy="921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Elasticity of Sales with respect to Gas Prices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9927" y="2354636"/>
            <a:ext cx="62103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838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91121" y="645130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Let’s Bring Price Into the Equation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9210" y="1345104"/>
            <a:ext cx="339182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Data through Spring 2018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Linear Model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21" y="1345104"/>
            <a:ext cx="2780938" cy="8090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99" y="2589435"/>
            <a:ext cx="5163079" cy="1404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099" y="4530065"/>
            <a:ext cx="1897240" cy="4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4613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91121" y="645130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Let’s Bring Price Into the Equation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9210" y="1345104"/>
            <a:ext cx="3391825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Data through Spring 2018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Log </a:t>
            </a:r>
            <a:r>
              <a:rPr lang="en-US" dirty="0" err="1" smtClean="0">
                <a:solidFill>
                  <a:schemeClr val="tx2"/>
                </a:solidFill>
              </a:rPr>
              <a:t>Log</a:t>
            </a:r>
            <a:r>
              <a:rPr lang="en-US" dirty="0" smtClean="0">
                <a:solidFill>
                  <a:schemeClr val="tx2"/>
                </a:solidFill>
              </a:rPr>
              <a:t> Model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256245"/>
            <a:ext cx="3115818" cy="6049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88" y="2489201"/>
            <a:ext cx="5258529" cy="1729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69210" y="5534640"/>
            <a:ext cx="339182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10% increase in price yields a 7.6% drop in sales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10% increase in gas price yields a 12% increase in sales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210" y="4430458"/>
            <a:ext cx="1898195" cy="4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3603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32" y="2415835"/>
            <a:ext cx="4753150" cy="3140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67307" y="5549290"/>
            <a:ext cx="2653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496006" y="3734944"/>
            <a:ext cx="2653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Gas Prices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91121" y="712339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Threat to Model Validity:  Collinearity in X Variables</a:t>
            </a:r>
            <a:endParaRPr lang="en-US" i="1" dirty="0">
              <a:solidFill>
                <a:schemeClr val="tx2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859783"/>
              </p:ext>
            </p:extLst>
          </p:nvPr>
        </p:nvGraphicFramePr>
        <p:xfrm>
          <a:off x="5140712" y="4679421"/>
          <a:ext cx="968481" cy="35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2" name="Equation" r:id="rId4" imgW="558720" imgH="203040" progId="Equation.DSMT4">
                  <p:embed/>
                </p:oleObj>
              </mc:Choice>
              <mc:Fallback>
                <p:oleObj name="Equation" r:id="rId4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0712" y="4679421"/>
                        <a:ext cx="968481" cy="35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28037"/>
              </p:ext>
            </p:extLst>
          </p:nvPr>
        </p:nvGraphicFramePr>
        <p:xfrm>
          <a:off x="1038225" y="1314450"/>
          <a:ext cx="3155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3" name="Equation" r:id="rId6" imgW="1384200" imgH="228600" progId="Equation.DSMT4">
                  <p:embed/>
                </p:oleObj>
              </mc:Choice>
              <mc:Fallback>
                <p:oleObj name="Equation" r:id="rId6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8225" y="1314450"/>
                        <a:ext cx="31559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3809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79587" y="54896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ANALYTICS</a:t>
            </a:r>
            <a:endParaRPr lang="en-US" kern="0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63550" y="441297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sz="1800" i="1" dirty="0" smtClean="0">
                <a:solidFill>
                  <a:schemeClr val="tx2"/>
                </a:solidFill>
              </a:rPr>
              <a:t>Response Models:  Things That Can Go Wrong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086" y="1273629"/>
            <a:ext cx="674914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My X variables are highly collinear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0270" y="1874239"/>
            <a:ext cx="338001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Data Generating Process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306449" y="2426627"/>
          <a:ext cx="2647656" cy="44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Equation" r:id="rId3" imgW="1358640" imgH="228600" progId="Equation.DSMT4">
                  <p:embed/>
                </p:oleObj>
              </mc:Choice>
              <mc:Fallback>
                <p:oleObj name="Equation" r:id="rId3" imgW="135864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6449" y="2426627"/>
                        <a:ext cx="2647656" cy="44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40270" y="3136697"/>
            <a:ext cx="338001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What if X1 and X2 were perfectly collinear?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This means X1=X2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227390" y="4291430"/>
          <a:ext cx="2646362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Equation" r:id="rId5" imgW="1358640" imgH="685800" progId="Equation.DSMT4">
                  <p:embed/>
                </p:oleObj>
              </mc:Choice>
              <mc:Fallback>
                <p:oleObj name="Equation" r:id="rId5" imgW="1358640" imgH="6858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7390" y="4291430"/>
                        <a:ext cx="2646362" cy="133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5093208" y="4810333"/>
            <a:ext cx="1158240" cy="365017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0904" y="4645379"/>
            <a:ext cx="217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can only identify the sum of the beta coefficients!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4769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79587" y="54896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ANALYTICS</a:t>
            </a:r>
            <a:endParaRPr lang="en-US" kern="0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63550" y="441297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sz="1800" i="1" dirty="0" smtClean="0">
                <a:solidFill>
                  <a:schemeClr val="tx2"/>
                </a:solidFill>
              </a:rPr>
              <a:t>When is Collinearity a Problem?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550" y="1007808"/>
            <a:ext cx="6662057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Let me generate some X data from samples of different sizes and with different correlation coefficients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Combined with some randomly drawn error terms and beta coefficients, I can then create some y variables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 can then use OLS regression on this synthetic data to see if I can recover the beta coefficients used to generate the data 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010329" y="3260869"/>
          <a:ext cx="2784249" cy="294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Equation" r:id="rId3" imgW="1562040" imgH="1650960" progId="Equation.DSMT4">
                  <p:embed/>
                </p:oleObj>
              </mc:Choice>
              <mc:Fallback>
                <p:oleObj name="Equation" r:id="rId3" imgW="1562040" imgH="1650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0329" y="3260869"/>
                        <a:ext cx="2784249" cy="294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47457" y="4173322"/>
            <a:ext cx="2862943" cy="10772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Let’s investigate this set up for different values of correlation as well as different sample sizes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3964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B9A6F1-46A1-49F9-A22A-C5D2EC32C5E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79587" y="54896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ANALTICS</a:t>
            </a:r>
            <a:endParaRPr lang="en-US" kern="0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63550" y="441297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sz="1800" i="1" dirty="0" smtClean="0">
                <a:solidFill>
                  <a:schemeClr val="tx2"/>
                </a:solidFill>
              </a:rPr>
              <a:t>Response Models:  Things That Can Go Wrong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086" y="1273629"/>
            <a:ext cx="674914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Some important X variable is omitted from my model and correlated with another X variable of interest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2022" y="2476654"/>
            <a:ext cx="338001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Data Generating Process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708293" y="3046634"/>
          <a:ext cx="2647656" cy="44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name="Equation" r:id="rId3" imgW="1358640" imgH="228600" progId="Equation.DSMT4">
                  <p:embed/>
                </p:oleObj>
              </mc:Choice>
              <mc:Fallback>
                <p:oleObj name="Equation" r:id="rId3" imgW="135864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8293" y="3046634"/>
                        <a:ext cx="2647656" cy="44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42022" y="3750061"/>
            <a:ext cx="3380014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 don’t observe x</a:t>
            </a:r>
            <a:r>
              <a:rPr lang="en-US" baseline="-25000" dirty="0" smtClean="0">
                <a:solidFill>
                  <a:schemeClr val="tx2"/>
                </a:solidFill>
              </a:rPr>
              <a:t>2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2 </a:t>
            </a:r>
            <a:r>
              <a:rPr lang="en-US" dirty="0" smtClean="0">
                <a:solidFill>
                  <a:schemeClr val="tx2"/>
                </a:solidFill>
              </a:rPr>
              <a:t>is important for 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x</a:t>
            </a:r>
            <a:r>
              <a:rPr lang="en-US" baseline="-25000" dirty="0" smtClean="0">
                <a:solidFill>
                  <a:schemeClr val="tx2"/>
                </a:solidFill>
              </a:rPr>
              <a:t>2 </a:t>
            </a:r>
            <a:r>
              <a:rPr lang="en-US" dirty="0">
                <a:solidFill>
                  <a:schemeClr val="tx2"/>
                </a:solidFill>
              </a:rPr>
              <a:t>is </a:t>
            </a:r>
            <a:r>
              <a:rPr lang="en-US" dirty="0" smtClean="0">
                <a:solidFill>
                  <a:schemeClr val="tx2"/>
                </a:solidFill>
              </a:rPr>
              <a:t>correlated with x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2245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B71568-0528-41AA-B241-E195FE1320B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9854" y="1382486"/>
            <a:ext cx="37174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Data Generating Process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76075"/>
              </p:ext>
            </p:extLst>
          </p:nvPr>
        </p:nvGraphicFramePr>
        <p:xfrm>
          <a:off x="848848" y="2102386"/>
          <a:ext cx="42767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0" name="Equation" r:id="rId3" imgW="1562040" imgH="253800" progId="Equation.DSMT4">
                  <p:embed/>
                </p:oleObj>
              </mc:Choice>
              <mc:Fallback>
                <p:oleObj name="Equation" r:id="rId3" imgW="1562040" imgH="253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8848" y="2102386"/>
                        <a:ext cx="42767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3550" y="3365625"/>
            <a:ext cx="37174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You Do Not Observe </a:t>
            </a:r>
            <a:r>
              <a:rPr lang="en-US" i="1" dirty="0" smtClean="0">
                <a:solidFill>
                  <a:schemeClr val="tx2"/>
                </a:solidFill>
              </a:rPr>
              <a:t>x</a:t>
            </a:r>
            <a:r>
              <a:rPr lang="en-US" baseline="30000" dirty="0" smtClean="0">
                <a:solidFill>
                  <a:schemeClr val="tx2"/>
                </a:solidFill>
              </a:rPr>
              <a:t>2</a:t>
            </a:r>
            <a:endParaRPr lang="en-US" baseline="30000" dirty="0">
              <a:solidFill>
                <a:schemeClr val="tx2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83210"/>
              </p:ext>
            </p:extLst>
          </p:nvPr>
        </p:nvGraphicFramePr>
        <p:xfrm>
          <a:off x="848848" y="4038427"/>
          <a:ext cx="30591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Equation" r:id="rId5" imgW="1117440" imgH="253800" progId="Equation.DSMT4">
                  <p:embed/>
                </p:oleObj>
              </mc:Choice>
              <mc:Fallback>
                <p:oleObj name="Equation" r:id="rId5" imgW="1117440" imgH="2538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848" y="4038427"/>
                        <a:ext cx="3059113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3550" y="5320402"/>
            <a:ext cx="668383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Examples of unobserved X’s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Quality in a sales-price regression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Intellectual Ability in a wage-years of schooling regression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79587" y="54896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ANALYTICS</a:t>
            </a:r>
            <a:endParaRPr lang="en-US" kern="0" dirty="0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463550" y="441297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sz="1800" i="1" dirty="0" smtClean="0">
                <a:solidFill>
                  <a:schemeClr val="tx2"/>
                </a:solidFill>
              </a:rPr>
              <a:t>When are Omitted Variables a Problem?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7802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91121" y="712339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Monthly Prius Sales:  The Full Picture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4" y="1412142"/>
            <a:ext cx="8308848" cy="49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188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B71568-0528-41AA-B241-E195FE1320B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9854" y="1382486"/>
            <a:ext cx="37174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Seasonal Fixed Effects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550" y="2473338"/>
            <a:ext cx="37174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Time Trends</a:t>
            </a:r>
            <a:endParaRPr lang="en-US" baseline="30000" dirty="0">
              <a:solidFill>
                <a:schemeClr val="tx2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79587" y="54896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ANALYTICS</a:t>
            </a:r>
            <a:endParaRPr lang="en-US" kern="0" dirty="0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463550" y="441297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sz="1800" i="1" dirty="0" smtClean="0">
                <a:solidFill>
                  <a:schemeClr val="tx2"/>
                </a:solidFill>
              </a:rPr>
              <a:t>Two Types of Controls for Dynamic Omitted Variables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2198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632008487"/>
              </p:ext>
            </p:extLst>
          </p:nvPr>
        </p:nvGraphicFramePr>
        <p:xfrm>
          <a:off x="1871143" y="1556535"/>
          <a:ext cx="4789714" cy="343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91121" y="712339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Monthly Prius Sales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5509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3" y="1538194"/>
            <a:ext cx="8574405" cy="5073968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91121" y="645130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Monthly Seasonality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0951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8" y="2222528"/>
            <a:ext cx="3865827" cy="382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942" y="2115645"/>
            <a:ext cx="3364845" cy="4262463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391121" y="712339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Flexibly Capturing Trend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391121" y="1223196"/>
            <a:ext cx="7210706" cy="4016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Y=b1*x1+b2*(LN(x1))</a:t>
            </a:r>
          </a:p>
          <a:p>
            <a:pPr algn="ctr" defTabSz="933450">
              <a:spcBef>
                <a:spcPct val="50000"/>
              </a:spcBef>
            </a:pP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778" y="1890413"/>
            <a:ext cx="188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x2=LN(x1)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1360" y="1890413"/>
            <a:ext cx="188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x2=LN(x1)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1371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8" y="1543580"/>
            <a:ext cx="8940165" cy="4773454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2238" y="244363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91121" y="695405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Monthly Prius Sales:  Prices, Gas Prices, Trend and Seasonal Effects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5016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91121" y="645130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Model without Seasonality and Trend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256245"/>
            <a:ext cx="3115818" cy="6049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71" y="1232357"/>
            <a:ext cx="5258529" cy="17293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6871" y="4128618"/>
            <a:ext cx="339182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10% increase in price yields a 7.6% drop in sales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10% increase in gas price yields a 12% increase in sales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093" y="3173614"/>
            <a:ext cx="1898195" cy="4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3716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1" y="1747712"/>
            <a:ext cx="4134760" cy="3685014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2238" y="244363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91120" y="695405"/>
            <a:ext cx="7952779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Monthly Prius Sales:  Prices, Gas Prices, Trend, Seasonal Effects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7681" y="3805232"/>
            <a:ext cx="3391825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10% increase in price yields a 16.3% drop in sales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10% increase in gas price yields a 5.3% increase in sales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93" y="2582679"/>
            <a:ext cx="2253849" cy="526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3249" y="5843239"/>
            <a:ext cx="583208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Now consider the idea that sales effects carry over from month to month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Use previous month sales as an X variable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4069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218586"/>
              </p:ext>
            </p:extLst>
          </p:nvPr>
        </p:nvGraphicFramePr>
        <p:xfrm>
          <a:off x="509629" y="1158745"/>
          <a:ext cx="7691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0" name="Equation" r:id="rId3" imgW="4063680" imgH="228600" progId="Equation.DSMT4">
                  <p:embed/>
                </p:oleObj>
              </mc:Choice>
              <mc:Fallback>
                <p:oleObj name="Equation" r:id="rId3" imgW="406368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629" y="1158745"/>
                        <a:ext cx="7691438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22238" y="7624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36914" y="517690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The Effect of Current Period Gas and Price Shocks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38" y="2072318"/>
            <a:ext cx="8726905" cy="36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4921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2238" y="244363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391120" y="695405"/>
            <a:ext cx="7952779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Monthly Prius Sales:  Prices, Gas Prices, Trend, Seasonal and Lag Sales Effects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8536" y="6118364"/>
            <a:ext cx="6373291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10% increase in price yields an 8.9% drop in sales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10% increase in gas price yields a 2.1% increase in sales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320436"/>
            <a:ext cx="5529262" cy="463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5690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13049"/>
              </p:ext>
            </p:extLst>
          </p:nvPr>
        </p:nvGraphicFramePr>
        <p:xfrm>
          <a:off x="633413" y="3222625"/>
          <a:ext cx="79565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0" name="Equation" r:id="rId3" imgW="4203360" imgH="457200" progId="Equation.DSMT4">
                  <p:embed/>
                </p:oleObj>
              </mc:Choice>
              <mc:Fallback>
                <p:oleObj name="Equation" r:id="rId3" imgW="420336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413" y="3222625"/>
                        <a:ext cx="7956550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 bwMode="auto">
          <a:xfrm>
            <a:off x="2474339" y="3505068"/>
            <a:ext cx="1585428" cy="701277"/>
          </a:xfrm>
          <a:prstGeom prst="ellips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5400000">
            <a:off x="2447512" y="4243012"/>
            <a:ext cx="844392" cy="790737"/>
          </a:xfrm>
          <a:prstGeom prst="bentConnector3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96259"/>
              </p:ext>
            </p:extLst>
          </p:nvPr>
        </p:nvGraphicFramePr>
        <p:xfrm>
          <a:off x="552450" y="4864100"/>
          <a:ext cx="65516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1" name="Equation" r:id="rId5" imgW="3530520" imgH="253800" progId="Equation.DSMT4">
                  <p:embed/>
                </p:oleObj>
              </mc:Choice>
              <mc:Fallback>
                <p:oleObj name="Equation" r:id="rId5" imgW="3530520" imgH="2538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450" y="4864100"/>
                        <a:ext cx="6551613" cy="47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22238" y="7624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36914" y="517690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The Effect of Current Period Gas and Price Shocks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99247" y="4021930"/>
            <a:ext cx="1882915" cy="94899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86114" y="5654789"/>
            <a:ext cx="815658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Shocks to price and gas price today have effects tomorrow (and beyond…)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b="58684"/>
          <a:stretch/>
        </p:blipFill>
        <p:spPr>
          <a:xfrm>
            <a:off x="1603375" y="1024103"/>
            <a:ext cx="5529262" cy="19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628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12491" y="4180424"/>
            <a:ext cx="6534946" cy="1815882"/>
            <a:chOff x="1501266" y="4273850"/>
            <a:chExt cx="6313716" cy="2435925"/>
          </a:xfrm>
        </p:grpSpPr>
        <p:sp>
          <p:nvSpPr>
            <p:cNvPr id="9" name="TextBox 8"/>
            <p:cNvSpPr txBox="1"/>
            <p:nvPr/>
          </p:nvSpPr>
          <p:spPr>
            <a:xfrm>
              <a:off x="1501267" y="4273850"/>
              <a:ext cx="6313715" cy="243592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</a:rPr>
                <a:t>Effect of 10% Increase in Gas Price on Sales…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This Month:		2.12%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Next Month:		0.606*2.12%=1.28%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Two Months from Now:	0.606^2*2.12%=0.78%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 Months from Now:	0.606^T*2.12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501266" y="4727779"/>
              <a:ext cx="6313715" cy="10885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2238" y="7624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391121" y="527282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The Effect of Gas Prices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8684"/>
          <a:stretch/>
        </p:blipFill>
        <p:spPr>
          <a:xfrm>
            <a:off x="1603375" y="1024103"/>
            <a:ext cx="5529262" cy="1913831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77150"/>
              </p:ext>
            </p:extLst>
          </p:nvPr>
        </p:nvGraphicFramePr>
        <p:xfrm>
          <a:off x="684213" y="3029420"/>
          <a:ext cx="79565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Equation" r:id="rId4" imgW="4203360" imgH="457200" progId="Equation.DSMT4">
                  <p:embed/>
                </p:oleObj>
              </mc:Choice>
              <mc:Fallback>
                <p:oleObj name="Equation" r:id="rId4" imgW="4203360" imgH="4572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3029420"/>
                        <a:ext cx="7956550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79886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622" y="1673268"/>
            <a:ext cx="6682329" cy="4465066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2238" y="7624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91121" y="527282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Dynamic Effects:  Gas Prices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9" y="1211791"/>
            <a:ext cx="16954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9954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91121" y="712339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Value in Use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91121" y="1327971"/>
            <a:ext cx="7210706" cy="4016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Effect Do Gas Prices Have on Prius Sales?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7" y="1943603"/>
            <a:ext cx="2461860" cy="6131041"/>
          </a:xfrm>
          <a:prstGeom prst="rect">
            <a:avLst/>
          </a:prstGeom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09747"/>
              </p:ext>
            </p:extLst>
          </p:nvPr>
        </p:nvGraphicFramePr>
        <p:xfrm>
          <a:off x="3251852" y="3285066"/>
          <a:ext cx="5393673" cy="190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7" name="Equation" r:id="rId4" imgW="2590560" imgH="914400" progId="Equation.DSMT4">
                  <p:embed/>
                </p:oleObj>
              </mc:Choice>
              <mc:Fallback>
                <p:oleObj name="Equation" r:id="rId4" imgW="2590560" imgH="91440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1852" y="3285066"/>
                        <a:ext cx="5393673" cy="1907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91410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12491" y="4180424"/>
            <a:ext cx="6534946" cy="1815882"/>
            <a:chOff x="1501266" y="4273850"/>
            <a:chExt cx="6313716" cy="2435925"/>
          </a:xfrm>
        </p:grpSpPr>
        <p:sp>
          <p:nvSpPr>
            <p:cNvPr id="9" name="TextBox 8"/>
            <p:cNvSpPr txBox="1"/>
            <p:nvPr/>
          </p:nvSpPr>
          <p:spPr>
            <a:xfrm>
              <a:off x="1501267" y="4273850"/>
              <a:ext cx="6313715" cy="243592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</a:rPr>
                <a:t>Effect of 10% Increase in Price on Sales…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This Month:		-8.9%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Next Month:		0.606*-8.9%=-5.40%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Two Months from Now:	0.606^2*-8.9%=-3.27%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 Months from Now:	0.606^T*-8.9%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501266" y="4727779"/>
              <a:ext cx="6313715" cy="10885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2238" y="7624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391121" y="527282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The Effect of Prices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8684"/>
          <a:stretch/>
        </p:blipFill>
        <p:spPr>
          <a:xfrm>
            <a:off x="1603375" y="1024103"/>
            <a:ext cx="5529262" cy="1913831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910937"/>
              </p:ext>
            </p:extLst>
          </p:nvPr>
        </p:nvGraphicFramePr>
        <p:xfrm>
          <a:off x="684213" y="3029420"/>
          <a:ext cx="79565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Equation" r:id="rId4" imgW="4203360" imgH="457200" progId="Equation.DSMT4">
                  <p:embed/>
                </p:oleObj>
              </mc:Choice>
              <mc:Fallback>
                <p:oleObj name="Equation" r:id="rId4" imgW="4203360" imgH="4572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3029420"/>
                        <a:ext cx="7956550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58403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81" y="1337733"/>
            <a:ext cx="6700939" cy="4478866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2238" y="7624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391121" y="527282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Dynamic Effect:  Prius Prices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95" y="1087573"/>
            <a:ext cx="16668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6911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12491" y="4180425"/>
            <a:ext cx="6534946" cy="2185214"/>
            <a:chOff x="1501266" y="4273850"/>
            <a:chExt cx="6313716" cy="2931367"/>
          </a:xfrm>
        </p:grpSpPr>
        <p:sp>
          <p:nvSpPr>
            <p:cNvPr id="9" name="TextBox 8"/>
            <p:cNvSpPr txBox="1"/>
            <p:nvPr/>
          </p:nvSpPr>
          <p:spPr>
            <a:xfrm>
              <a:off x="1501267" y="4273850"/>
              <a:ext cx="6313715" cy="29313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</a:rPr>
                <a:t>Effect of 10% Increase in Gas Price on Sales…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This Month:		2.12%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Next Month:		0.606*2.12%=1.28%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Two Months from Now:	0.606^2*2.12%=0.78%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 Months from Now:	0.606^T*2.12</a:t>
              </a:r>
            </a:p>
            <a:p>
              <a:pPr algn="l"/>
              <a:r>
                <a:rPr lang="en-US" i="1" dirty="0">
                  <a:solidFill>
                    <a:schemeClr val="tx2"/>
                  </a:solidFill>
                </a:rPr>
                <a:t>Total Long Run </a:t>
              </a:r>
              <a:r>
                <a:rPr lang="en-US" i="1" dirty="0" smtClean="0">
                  <a:solidFill>
                    <a:schemeClr val="tx2"/>
                  </a:solidFill>
                </a:rPr>
                <a:t>Elasticity:</a:t>
              </a:r>
              <a:r>
                <a:rPr lang="en-US" i="1" dirty="0">
                  <a:solidFill>
                    <a:schemeClr val="tx2"/>
                  </a:solidFill>
                </a:rPr>
                <a:t>	</a:t>
              </a:r>
              <a:r>
                <a:rPr lang="en-US" i="1" dirty="0" smtClean="0">
                  <a:solidFill>
                    <a:schemeClr val="tx2"/>
                  </a:solidFill>
                </a:rPr>
                <a:t>2.12%/(1-0.606)=5.38%</a:t>
              </a:r>
              <a:endParaRPr lang="en-US" i="1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501266" y="4727779"/>
              <a:ext cx="6313715" cy="10885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2238" y="7624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391121" y="527282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The Effect of Gas Prices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8684"/>
          <a:stretch/>
        </p:blipFill>
        <p:spPr>
          <a:xfrm>
            <a:off x="1603375" y="1024103"/>
            <a:ext cx="5529262" cy="1913831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684213" y="3029420"/>
          <a:ext cx="79565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0" name="Equation" r:id="rId4" imgW="4203360" imgH="457200" progId="Equation.DSMT4">
                  <p:embed/>
                </p:oleObj>
              </mc:Choice>
              <mc:Fallback>
                <p:oleObj name="Equation" r:id="rId4" imgW="4203360" imgH="4572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3029420"/>
                        <a:ext cx="7956550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36750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12491" y="4180425"/>
            <a:ext cx="6534946" cy="2185214"/>
            <a:chOff x="1501266" y="4273850"/>
            <a:chExt cx="6313716" cy="2931367"/>
          </a:xfrm>
        </p:grpSpPr>
        <p:sp>
          <p:nvSpPr>
            <p:cNvPr id="9" name="TextBox 8"/>
            <p:cNvSpPr txBox="1"/>
            <p:nvPr/>
          </p:nvSpPr>
          <p:spPr>
            <a:xfrm>
              <a:off x="1501267" y="4273850"/>
              <a:ext cx="6313715" cy="293136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chemeClr val="tx2"/>
                  </a:solidFill>
                </a:rPr>
                <a:t>Effect of 10% Increase in Price on Sales…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This Month:		-8.9%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Next Month:		0.606*-8.9%=-5.40%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Two Months from Now:	0.606^2*-8.9%=-3.27%</a:t>
              </a:r>
            </a:p>
            <a:p>
              <a:pPr algn="l"/>
              <a:r>
                <a:rPr lang="en-US" i="1" dirty="0" smtClean="0">
                  <a:solidFill>
                    <a:schemeClr val="tx2"/>
                  </a:solidFill>
                </a:rPr>
                <a:t>T Months from Now:	0.606^T*-8.9%</a:t>
              </a:r>
            </a:p>
            <a:p>
              <a:pPr algn="l"/>
              <a:r>
                <a:rPr lang="en-US" i="1" dirty="0">
                  <a:solidFill>
                    <a:schemeClr val="tx2"/>
                  </a:solidFill>
                </a:rPr>
                <a:t>Total Long Run Elasticity:	</a:t>
              </a:r>
              <a:r>
                <a:rPr lang="en-US" i="1" dirty="0" smtClean="0">
                  <a:solidFill>
                    <a:schemeClr val="tx2"/>
                  </a:solidFill>
                </a:rPr>
                <a:t>-8.9%/(</a:t>
              </a:r>
              <a:r>
                <a:rPr lang="en-US" i="1" dirty="0">
                  <a:solidFill>
                    <a:schemeClr val="tx2"/>
                  </a:solidFill>
                </a:rPr>
                <a:t>1-0.606</a:t>
              </a:r>
              <a:r>
                <a:rPr lang="en-US" i="1" dirty="0" smtClean="0">
                  <a:solidFill>
                    <a:schemeClr val="tx2"/>
                  </a:solidFill>
                </a:rPr>
                <a:t>)=-22.60%</a:t>
              </a:r>
              <a:endParaRPr lang="en-US" i="1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501266" y="4727779"/>
              <a:ext cx="6313715" cy="10885"/>
            </a:xfrm>
            <a:prstGeom prst="lin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22238" y="7624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391121" y="527282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The Effect of Prices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8684"/>
          <a:stretch/>
        </p:blipFill>
        <p:spPr>
          <a:xfrm>
            <a:off x="1603375" y="1024103"/>
            <a:ext cx="5529262" cy="1913831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684213" y="3029420"/>
          <a:ext cx="79565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Equation" r:id="rId4" imgW="4203360" imgH="457200" progId="Equation.DSMT4">
                  <p:embed/>
                </p:oleObj>
              </mc:Choice>
              <mc:Fallback>
                <p:oleObj name="Equation" r:id="rId4" imgW="4203360" imgH="4572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3029420"/>
                        <a:ext cx="7956550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241678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454478" y="529756"/>
            <a:ext cx="6775450" cy="40163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6074" y="523215"/>
            <a:ext cx="429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U.S. Advertising Spending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1034143" y="1502229"/>
          <a:ext cx="6522357" cy="4459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2238" y="98144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</p:spTree>
    <p:extLst>
      <p:ext uri="{BB962C8B-B14F-4D97-AF65-F5344CB8AC3E}">
        <p14:creationId xmlns:p14="http://schemas.microsoft.com/office/powerpoint/2010/main" val="228345557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4193" y="86828"/>
            <a:ext cx="8229600" cy="307777"/>
          </a:xfrm>
        </p:spPr>
        <p:txBody>
          <a:bodyPr/>
          <a:lstStyle/>
          <a:p>
            <a:r>
              <a:rPr lang="en-US" sz="2000" dirty="0" smtClean="0"/>
              <a:t>MARKETING ANALYTICS</a:t>
            </a:r>
            <a:endParaRPr lang="en-US" sz="2000" dirty="0"/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715736" y="464752"/>
            <a:ext cx="6775450" cy="40163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97921" y="466279"/>
            <a:ext cx="561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Advertising:  Which </a:t>
            </a:r>
            <a:r>
              <a:rPr lang="en-US" sz="2000" dirty="0">
                <a:solidFill>
                  <a:schemeClr val="tx2"/>
                </a:solidFill>
              </a:rPr>
              <a:t>Firms Spend the Most?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59956-F974-40B5-BA9F-28CF72B54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16" b="49720"/>
          <a:stretch/>
        </p:blipFill>
        <p:spPr>
          <a:xfrm>
            <a:off x="1760666" y="1506807"/>
            <a:ext cx="5051109" cy="38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8329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4AD58-C82E-43CF-8A39-CC36DA8C4D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FE236-D48C-4BC2-A16A-CA3248A8E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15"/>
          <a:stretch/>
        </p:blipFill>
        <p:spPr>
          <a:xfrm>
            <a:off x="2051767" y="1083235"/>
            <a:ext cx="4722790" cy="55604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A92AB93-C527-4529-8D0D-9656E73457C9}"/>
              </a:ext>
            </a:extLst>
          </p:cNvPr>
          <p:cNvSpPr/>
          <p:nvPr/>
        </p:nvSpPr>
        <p:spPr bwMode="auto">
          <a:xfrm>
            <a:off x="1838227" y="2856322"/>
            <a:ext cx="3742441" cy="32993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0C18DE-65A3-4D4B-AE22-398CD9FA265E}"/>
              </a:ext>
            </a:extLst>
          </p:cNvPr>
          <p:cNvSpPr/>
          <p:nvPr/>
        </p:nvSpPr>
        <p:spPr bwMode="auto">
          <a:xfrm>
            <a:off x="1838227" y="3016577"/>
            <a:ext cx="4147794" cy="32993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36C65E-A9A8-472D-B009-E11FAAED10E8}"/>
              </a:ext>
            </a:extLst>
          </p:cNvPr>
          <p:cNvSpPr/>
          <p:nvPr/>
        </p:nvSpPr>
        <p:spPr bwMode="auto">
          <a:xfrm>
            <a:off x="1282045" y="2856322"/>
            <a:ext cx="6381947" cy="439328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4193" y="86828"/>
            <a:ext cx="8229600" cy="307777"/>
          </a:xfrm>
        </p:spPr>
        <p:txBody>
          <a:bodyPr/>
          <a:lstStyle/>
          <a:p>
            <a:r>
              <a:rPr lang="en-US" sz="2000" dirty="0" smtClean="0"/>
              <a:t>ADVERTISING</a:t>
            </a:r>
            <a:endParaRPr lang="en-US" sz="2000" dirty="0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715736" y="464752"/>
            <a:ext cx="6775450" cy="40163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77332" y="458211"/>
            <a:ext cx="429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Which Firms Spend the Most?</a:t>
            </a:r>
          </a:p>
        </p:txBody>
      </p:sp>
    </p:spTree>
    <p:extLst>
      <p:ext uri="{BB962C8B-B14F-4D97-AF65-F5344CB8AC3E}">
        <p14:creationId xmlns:p14="http://schemas.microsoft.com/office/powerpoint/2010/main" val="163853395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54478" y="529756"/>
            <a:ext cx="6775450" cy="401637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6074" y="523215"/>
            <a:ext cx="429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/>
                </a:solidFill>
              </a:rPr>
              <a:t>U.S. Ad Spending by Media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2876" y="5838248"/>
            <a:ext cx="6574971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TV expected to continue to play a major role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Digital will match or exceed TV spend in the near future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Print in decline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6082" name="Picture 2" descr="https://www.emstatic.com/images/chart_png460/205001-206000/2054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717" y="1051935"/>
            <a:ext cx="5453063" cy="47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2238" y="244363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</p:spTree>
    <p:extLst>
      <p:ext uri="{BB962C8B-B14F-4D97-AF65-F5344CB8AC3E}">
        <p14:creationId xmlns:p14="http://schemas.microsoft.com/office/powerpoint/2010/main" val="236919993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7"/>
          <a:stretch/>
        </p:blipFill>
        <p:spPr>
          <a:xfrm>
            <a:off x="2779772" y="1543362"/>
            <a:ext cx="3478093" cy="4806061"/>
          </a:xfrm>
          <a:prstGeom prst="rect">
            <a:avLst/>
          </a:prstGeom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gray">
          <a:xfrm>
            <a:off x="122238" y="158748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ANALYTICS</a:t>
            </a: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476250" y="588958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Experiential Value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8934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MARKETING ANALYTICS</a:t>
            </a:r>
            <a:endParaRPr lang="en-US" sz="2000" kern="0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588958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Does Advertising Matter?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465" y="5534222"/>
            <a:ext cx="785753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LN (</a:t>
            </a:r>
            <a:r>
              <a:rPr lang="en-US" dirty="0" err="1" smtClean="0">
                <a:solidFill>
                  <a:schemeClr val="tx2"/>
                </a:solidFill>
              </a:rPr>
              <a:t>Adv</a:t>
            </a:r>
            <a:r>
              <a:rPr lang="en-US" dirty="0" smtClean="0">
                <a:solidFill>
                  <a:schemeClr val="tx2"/>
                </a:solidFill>
              </a:rPr>
              <a:t>) is the natural log of ad spend measured in $1,000’s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So $1,600,000 is coded as $1,600 and LN(1,600) enters the data matrix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Increase of a 1,000 units would be a $1MM increase in ad spend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" y="1248159"/>
            <a:ext cx="9076754" cy="353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6740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4288" y="15240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53170" y="573134"/>
            <a:ext cx="7571779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Value in Use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564869" y="1399564"/>
            <a:ext cx="7210706" cy="4016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marL="285750" indent="-285750" algn="l" defTabSz="9334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i="1" dirty="0" smtClean="0">
                <a:solidFill>
                  <a:schemeClr val="tx2"/>
                </a:solidFill>
              </a:rPr>
              <a:t>We have two models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553170" y="3864794"/>
            <a:ext cx="7210706" cy="4016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marL="285750" indent="-285750" algn="l" defTabSz="9334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i="1" dirty="0" smtClean="0">
                <a:solidFill>
                  <a:schemeClr val="tx2"/>
                </a:solidFill>
              </a:rPr>
              <a:t>Which model do we prefer?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3136106" y="1997471"/>
          <a:ext cx="411003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68" name="Equation" r:id="rId3" imgW="2133360" imgH="660240" progId="Equation.DSMT4">
                  <p:embed/>
                </p:oleObj>
              </mc:Choice>
              <mc:Fallback>
                <p:oleObj name="Equation" r:id="rId3" imgW="2133360" imgH="66024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6106" y="1997471"/>
                        <a:ext cx="4110037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8"/>
          <p:cNvSpPr/>
          <p:nvPr/>
        </p:nvSpPr>
        <p:spPr bwMode="auto">
          <a:xfrm>
            <a:off x="564869" y="2019166"/>
            <a:ext cx="2252545" cy="3766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Log-Log Model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8412" y="2846484"/>
            <a:ext cx="2252545" cy="3766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Linear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Model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326" y="4926606"/>
            <a:ext cx="3058291" cy="106848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 bwMode="auto">
          <a:xfrm>
            <a:off x="1305198" y="4505324"/>
            <a:ext cx="2252545" cy="3766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Log-Log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973" y="4926606"/>
            <a:ext cx="3096361" cy="106848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 bwMode="auto">
          <a:xfrm>
            <a:off x="4974783" y="4505324"/>
            <a:ext cx="2252545" cy="3766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Linear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Model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4103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MARKETING ANALYTICS</a:t>
            </a:r>
            <a:endParaRPr lang="en-US" sz="2000" kern="0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588958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Does Advertising Matter?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159666"/>
            <a:ext cx="59245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0977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MARKETING ANALYTICS</a:t>
            </a:r>
            <a:endParaRPr lang="en-US" sz="2000" kern="0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588958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Does Advertising Matter?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7143"/>
          <a:stretch/>
        </p:blipFill>
        <p:spPr>
          <a:xfrm>
            <a:off x="1327150" y="1159666"/>
            <a:ext cx="5924550" cy="2277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834" y="4071081"/>
            <a:ext cx="6671734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 the short run…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A 10% increase in price yields a 7.18% drop in sales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A 10% increase in gas price yields a 2.26% increase in sales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A 10% increase in ad spend yields a 0.29% increase in sales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2757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MARKETING ANALYTICS</a:t>
            </a:r>
            <a:endParaRPr lang="en-US" sz="2000" kern="0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576317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Does Advertising Matter?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57143"/>
          <a:stretch/>
        </p:blipFill>
        <p:spPr>
          <a:xfrm>
            <a:off x="1327150" y="1159666"/>
            <a:ext cx="5924550" cy="2277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8834" y="4071081"/>
            <a:ext cx="6671734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 the long run…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A 10% increase in price yields a  16.2%drop in sales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A 10% increase in gas price yields a 5.08% increase in sales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A 10% increase in ad spend yields a 0.66% increase in sales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672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01" y="1285718"/>
            <a:ext cx="8087868" cy="494995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MARKETING ANALYTICS</a:t>
            </a:r>
            <a:endParaRPr lang="en-US" sz="2000" kern="0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576317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Does Advertising Matter?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3993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MARKETING ANALYTICS</a:t>
            </a:r>
            <a:endParaRPr lang="en-US" sz="2000" kern="0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588958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Does Advertising Matter?  A Closer Look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74217" y="1449992"/>
          <a:ext cx="8534085" cy="31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8" name="Equation" r:id="rId3" imgW="6222960" imgH="228600" progId="Equation.DSMT4">
                  <p:embed/>
                </p:oleObj>
              </mc:Choice>
              <mc:Fallback>
                <p:oleObj name="Equation" r:id="rId3" imgW="622296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217" y="1449992"/>
                        <a:ext cx="8534085" cy="313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974394" y="2044924"/>
          <a:ext cx="626059" cy="69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29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4394" y="2044924"/>
                        <a:ext cx="626059" cy="692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2827174" y="2285995"/>
            <a:ext cx="942392" cy="214604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8993" y="2100910"/>
            <a:ext cx="295780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The elasticity of sales with respect to  advertising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539549" y="2903647"/>
          <a:ext cx="6291296" cy="1602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0" name="Equation" r:id="rId7" imgW="2984400" imgH="761760" progId="Equation.DSMT4">
                  <p:embed/>
                </p:oleObj>
              </mc:Choice>
              <mc:Fallback>
                <p:oleObj name="Equation" r:id="rId7" imgW="2984400" imgH="7617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9549" y="2903647"/>
                        <a:ext cx="6291296" cy="1602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55577" y="4640773"/>
            <a:ext cx="693821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What about the effect of a unit change in ad spending on sales?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455577" y="5342485"/>
          <a:ext cx="26225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1" name="Equation" r:id="rId9" imgW="1244520" imgH="393480" progId="Equation.DSMT4">
                  <p:embed/>
                </p:oleObj>
              </mc:Choice>
              <mc:Fallback>
                <p:oleObj name="Equation" r:id="rId9" imgW="1244520" imgH="39348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5577" y="5342485"/>
                        <a:ext cx="262255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 bwMode="auto">
          <a:xfrm>
            <a:off x="4278993" y="5653432"/>
            <a:ext cx="942392" cy="214604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5314950" y="5341938"/>
          <a:ext cx="26749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2" name="Equation" r:id="rId11" imgW="1269720" imgH="393480" progId="Equation.DSMT4">
                  <p:embed/>
                </p:oleObj>
              </mc:Choice>
              <mc:Fallback>
                <p:oleObj name="Equation" r:id="rId11" imgW="1269720" imgH="39348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14950" y="5341938"/>
                        <a:ext cx="2674938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2114875" y="5114035"/>
            <a:ext cx="971155" cy="127385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7183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588958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Does Advertising Matter?  A Closer Look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74217" y="1449992"/>
          <a:ext cx="8534085" cy="31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4" name="Equation" r:id="rId3" imgW="6222960" imgH="228600" progId="Equation.DSMT4">
                  <p:embed/>
                </p:oleObj>
              </mc:Choice>
              <mc:Fallback>
                <p:oleObj name="Equation" r:id="rId3" imgW="6222960" imgH="2286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217" y="1449992"/>
                        <a:ext cx="8534085" cy="313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91054" y="3695757"/>
            <a:ext cx="693821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Advertising has a nonlinear effect on sales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Increases in ad spending have a stronger effect when the baseline level of sales is higher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Increases in ad spending have a stronger effect when the baseline level of advertising is lower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1433415" y="2602019"/>
          <a:ext cx="26749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5" name="Equation" r:id="rId5" imgW="1269720" imgH="393480" progId="Equation.DSMT4">
                  <p:embed/>
                </p:oleObj>
              </mc:Choice>
              <mc:Fallback>
                <p:oleObj name="Equation" r:id="rId5" imgW="1269720" imgH="39348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3415" y="2602019"/>
                        <a:ext cx="2674938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91054" y="1966644"/>
            <a:ext cx="693821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The effect of a $ increase in sales on advertising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MARKETING ANALYTICS</a:t>
            </a:r>
            <a:endParaRPr lang="en-US" sz="2000" kern="0" dirty="0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476250" y="576317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Does Advertising Matter?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8381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MARKETING ANALYTICS</a:t>
            </a:r>
            <a:endParaRPr lang="en-US" sz="2000" kern="0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588958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Does Advertising Matter?  A Closer Look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" y="1098088"/>
            <a:ext cx="693821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Advertising has a nonlinear effect on sales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Increases in ad spending have a stronger effect when the baseline level of sales is higher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Increases in ad spending have a stronger effect when the baseline level of advertising is lower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576028"/>
              </p:ext>
            </p:extLst>
          </p:nvPr>
        </p:nvGraphicFramePr>
        <p:xfrm>
          <a:off x="789494" y="2823789"/>
          <a:ext cx="6497994" cy="76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Equation" r:id="rId3" imgW="3682800" imgH="431640" progId="Equation.DSMT4">
                  <p:embed/>
                </p:oleObj>
              </mc:Choice>
              <mc:Fallback>
                <p:oleObj name="Equation" r:id="rId3" imgW="3682800" imgH="43164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494" y="2823789"/>
                        <a:ext cx="6497994" cy="760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26" y="3913790"/>
            <a:ext cx="6515100" cy="240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58272" y="6227388"/>
            <a:ext cx="666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  Profits calculated for Unit Increase in Spend of 1,000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124488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DFAEEB-3857-405E-A1A7-BCE9084F706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MARKETING ANALYTICS</a:t>
            </a:r>
            <a:endParaRPr lang="en-US" sz="2000" kern="0" dirty="0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476250" y="588958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Does Advertising Matter?  A Closer Look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250" y="1098088"/>
            <a:ext cx="693821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Advertising has a nonlinear effect on sales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Increases in ad spending have a stronger effect when the baseline level of sales is higher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Increases in ad spending have a stronger effect when the baseline level of advertising is lower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789494" y="2823789"/>
          <a:ext cx="6497994" cy="76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1" name="Equation" r:id="rId3" imgW="3682800" imgH="431640" progId="Equation.DSMT4">
                  <p:embed/>
                </p:oleObj>
              </mc:Choice>
              <mc:Fallback>
                <p:oleObj name="Equation" r:id="rId3" imgW="3682800" imgH="43164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494" y="2823789"/>
                        <a:ext cx="6497994" cy="760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81" y="3839976"/>
            <a:ext cx="6496050" cy="2333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44825" y="6173601"/>
            <a:ext cx="666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Notes:  Profits calculated for Unit Increase in Spend of 1,000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787245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40D093-75BA-4BA3-81D3-AF580C95BDB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ADVERTISING</a:t>
            </a:r>
            <a:endParaRPr lang="en-US" sz="2000" kern="0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588958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The Importance of Accounting for Long Term Effects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805" y="1208657"/>
            <a:ext cx="6029540" cy="34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Immediate Impact of Increased Ad Spend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619924"/>
              </p:ext>
            </p:extLst>
          </p:nvPr>
        </p:nvGraphicFramePr>
        <p:xfrm>
          <a:off x="1246758" y="4780519"/>
          <a:ext cx="6497994" cy="760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name="Equation" r:id="rId3" imgW="3682800" imgH="431640" progId="Equation.DSMT4">
                  <p:embed/>
                </p:oleObj>
              </mc:Choice>
              <mc:Fallback>
                <p:oleObj name="Equation" r:id="rId3" imgW="3682800" imgH="4316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6758" y="4780519"/>
                        <a:ext cx="6497994" cy="760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443" y="1936044"/>
            <a:ext cx="6515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1692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40D093-75BA-4BA3-81D3-AF580C95BDB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4193" y="86828"/>
            <a:ext cx="8229600" cy="307777"/>
          </a:xfrm>
          <a:prstGeom prst="rect">
            <a:avLst/>
          </a:prstGeom>
        </p:spPr>
        <p:txBody>
          <a:bodyPr/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ADVERTISING</a:t>
            </a:r>
            <a:endParaRPr lang="en-US" sz="2000" kern="0" dirty="0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588958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The Importance of Accounting for Long Term Effects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2160" y="1551315"/>
            <a:ext cx="6029540" cy="34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Long Run Impact of Increased Ad Spend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122415"/>
              </p:ext>
            </p:extLst>
          </p:nvPr>
        </p:nvGraphicFramePr>
        <p:xfrm>
          <a:off x="660307" y="4931896"/>
          <a:ext cx="67675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0" name="Equation" r:id="rId3" imgW="3835080" imgH="431640" progId="Equation.DSMT4">
                  <p:embed/>
                </p:oleObj>
              </mc:Choice>
              <mc:Fallback>
                <p:oleObj name="Equation" r:id="rId3" imgW="3835080" imgH="43164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307" y="4931896"/>
                        <a:ext cx="6767512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67" y="2005853"/>
            <a:ext cx="64674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8375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91121" y="712339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Value in Use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91121" y="1327971"/>
            <a:ext cx="7210706" cy="4016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Effect Do Gas Prices Have on Prius Sales?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3396574" y="5467765"/>
          <a:ext cx="53625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6" name="Equation" r:id="rId3" imgW="2831760" imgH="431640" progId="Equation.DSMT4">
                  <p:embed/>
                </p:oleObj>
              </mc:Choice>
              <mc:Fallback>
                <p:oleObj name="Equation" r:id="rId3" imgW="2831760" imgH="43164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6574" y="5467765"/>
                        <a:ext cx="53625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26" y="2169283"/>
            <a:ext cx="7169851" cy="1831680"/>
          </a:xfrm>
          <a:prstGeom prst="rect">
            <a:avLst/>
          </a:prstGeom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3410690" y="4440638"/>
          <a:ext cx="26685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7" name="Equation" r:id="rId6" imgW="1409400" imgH="431640" progId="Equation.DSMT4">
                  <p:embed/>
                </p:oleObj>
              </mc:Choice>
              <mc:Fallback>
                <p:oleObj name="Equation" r:id="rId6" imgW="1409400" imgH="43164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0690" y="4440638"/>
                        <a:ext cx="2668588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9457" y="1863582"/>
            <a:ext cx="4159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610396" y="4524095"/>
            <a:ext cx="2252545" cy="6490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Marginal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Effect of Gas Prices on Sales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10396" y="5467765"/>
            <a:ext cx="2252545" cy="921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Elasticity of Sales with respect to Gas Prices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891318" y="4552424"/>
            <a:ext cx="1264160" cy="52003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8033657" y="5562600"/>
            <a:ext cx="805543" cy="5296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5980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 bwMode="auto">
          <a:xfrm flipV="1">
            <a:off x="1521278" y="1440771"/>
            <a:ext cx="5279572" cy="541722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43058" y="6675438"/>
            <a:ext cx="1905000" cy="182562"/>
          </a:xfrm>
        </p:spPr>
        <p:txBody>
          <a:bodyPr/>
          <a:lstStyle/>
          <a:p>
            <a:fld id="{F03E32A1-09B7-4C1C-B0A0-08163D90A17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599849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The Decision Making Process and Advertising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89469" y="1645671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9582" y="1807860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NEEDS TRIGGER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00351" y="2614521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0464" y="2667849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INFORMATION SEARCH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811241" y="3594237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9204" y="3527819"/>
            <a:ext cx="249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INFORMATION PROCESSING AND EVALUATION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11237" y="4584859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1350" y="4638187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PURCHASE DECISION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789469" y="5608097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59582" y="5650539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POST PURCHASE EVALUATION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7173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1266" name="Picture 2" descr="http://static.squarespace.com/static/517969e8e4b0f0be01bf18ff/t/517c420de4b0f470ac8d3af2/1367097870023/awareness-attitude-cover-r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6" y="2556782"/>
            <a:ext cx="1571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MARKETING ANALYTICS</a:t>
            </a:r>
            <a:endParaRPr lang="en-US" kern="0" dirty="0" smtClean="0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65365" y="763134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Understanding Search and Awareness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" name="Picture 1" descr="Explore - Google Trends - Google Chrom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0" b="220"/>
          <a:stretch/>
        </p:blipFill>
        <p:spPr>
          <a:xfrm>
            <a:off x="1987853" y="2015704"/>
            <a:ext cx="6927547" cy="375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9198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381" t="21006" r="39167" b="14656"/>
          <a:stretch/>
        </p:blipFill>
        <p:spPr>
          <a:xfrm>
            <a:off x="729331" y="1186538"/>
            <a:ext cx="7331477" cy="4963838"/>
          </a:xfrm>
          <a:prstGeom prst="rect">
            <a:avLst/>
          </a:prstGeom>
        </p:spPr>
      </p:pic>
      <p:sp>
        <p:nvSpPr>
          <p:cNvPr id="6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MARKETING ANALYTICS</a:t>
            </a:r>
            <a:endParaRPr lang="en-US" kern="0" dirty="0" smtClean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599849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Google Trends Data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2429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52" t="16772" r="37738" b="25873"/>
          <a:stretch/>
        </p:blipFill>
        <p:spPr>
          <a:xfrm>
            <a:off x="333756" y="1219190"/>
            <a:ext cx="8581644" cy="4916757"/>
          </a:xfrm>
          <a:prstGeom prst="rect">
            <a:avLst/>
          </a:prstGeom>
        </p:spPr>
      </p:pic>
      <p:sp>
        <p:nvSpPr>
          <p:cNvPr id="6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ANALYTICS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599849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Google Trends Data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2414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3" y="1505039"/>
            <a:ext cx="7922312" cy="4293509"/>
          </a:xfrm>
          <a:prstGeom prst="rect">
            <a:avLst/>
          </a:prstGeom>
        </p:spPr>
      </p:pic>
      <p:sp>
        <p:nvSpPr>
          <p:cNvPr id="6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ANALYTICS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49" y="599849"/>
            <a:ext cx="8035037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Google Trends Data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7252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4" y="1313251"/>
            <a:ext cx="7800870" cy="4337771"/>
          </a:xfrm>
          <a:prstGeom prst="rect">
            <a:avLst/>
          </a:prstGeom>
        </p:spPr>
      </p:pic>
      <p:sp>
        <p:nvSpPr>
          <p:cNvPr id="6" name="Rectangle 4"/>
          <p:cNvSpPr txBox="1">
            <a:spLocks noChangeArrowheads="1"/>
          </p:cNvSpPr>
          <p:nvPr/>
        </p:nvSpPr>
        <p:spPr bwMode="gray">
          <a:xfrm>
            <a:off x="308505" y="174391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ANALYTICS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49" y="599849"/>
            <a:ext cx="8035037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Google Trends Data</a:t>
            </a: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2952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/>
          <p:cNvSpPr/>
          <p:nvPr/>
        </p:nvSpPr>
        <p:spPr bwMode="auto">
          <a:xfrm flipV="1">
            <a:off x="476250" y="1258209"/>
            <a:ext cx="5279572" cy="5417229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43058" y="6675438"/>
            <a:ext cx="1905000" cy="182562"/>
          </a:xfrm>
        </p:spPr>
        <p:txBody>
          <a:bodyPr/>
          <a:lstStyle/>
          <a:p>
            <a:fld id="{F03E32A1-09B7-4C1C-B0A0-08163D90A17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599849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The Decision Making Process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44441" y="1463109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4554" y="1625298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NEEDS TRIGGER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55323" y="2431959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5436" y="2485287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INFORMATION SEARCH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66213" y="3411675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4176" y="3345257"/>
            <a:ext cx="249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INFORMATION PROCESSING AND EVALUATION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766209" y="4402297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36322" y="4455625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PURCHASE DECISION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744441" y="5425535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4554" y="5467977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POST PURCHASE EVALUATION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822" y="2576522"/>
            <a:ext cx="2645229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We can use data on search to build a stylized empirical model of the decision making process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3917" y="4086589"/>
            <a:ext cx="2645229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We would like to know if advertising is affecting sales via information or persuasion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8905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Understanding Search and Awareness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79" y="2094582"/>
            <a:ext cx="6213348" cy="39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3029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Stylized Model of Information Search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46177" y="2508662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290" y="2676842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GAS PRICES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1748" y="2953030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3645" y="3027142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INFORMATION SEARCH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46177" y="3351756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6290" y="3519936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AD SPENDING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  <a:endCxn id="10" idx="3"/>
          </p:cNvCxnSpPr>
          <p:nvPr/>
        </p:nvCxnSpPr>
        <p:spPr bwMode="auto">
          <a:xfrm flipH="1">
            <a:off x="3581405" y="2846119"/>
            <a:ext cx="1164772" cy="44436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3592296" y="3362744"/>
            <a:ext cx="1110337" cy="460395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9276350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Stylized Model of Information Search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6382" y="3849371"/>
            <a:ext cx="264522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What about other variables?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50" y="1508311"/>
            <a:ext cx="42576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82243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91121" y="712339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Monthly Prius Sales:  The Full Picture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4" y="1412142"/>
            <a:ext cx="8308848" cy="49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5853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498021" y="435601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Understanding Search and Awareness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3952" y="959380"/>
            <a:ext cx="604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AS A FUNCTION OF AD SPEND AND GAS PRICES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1" y="2308971"/>
            <a:ext cx="7911177" cy="265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9092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Stylized Model of Information Search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46177" y="2508662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290" y="2676842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GAS PRICES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1748" y="2953030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3645" y="3027142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INFORMATION SEARCH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46177" y="3351756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6290" y="3519936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AD SPENDING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  <a:endCxn id="10" idx="3"/>
          </p:cNvCxnSpPr>
          <p:nvPr/>
        </p:nvCxnSpPr>
        <p:spPr bwMode="auto">
          <a:xfrm flipH="1">
            <a:off x="3581405" y="2846119"/>
            <a:ext cx="1164772" cy="44436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3592296" y="3362744"/>
            <a:ext cx="1110337" cy="460395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52" y="3274691"/>
            <a:ext cx="382404" cy="3427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34" y="2403748"/>
            <a:ext cx="370114" cy="3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7447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391121" y="712339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Monthly Prius Sales:  The Full Picture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4" y="1412142"/>
            <a:ext cx="8308848" cy="4933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9293" y="3400505"/>
            <a:ext cx="264522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Does search impact sales?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1130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Stylized Model of Prius Sales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46177" y="2508662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16290" y="2676842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GAS PRICES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1748" y="2953030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3645" y="3027142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INFORMATION SEARCH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46177" y="3351756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16290" y="3519936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AD SPENDING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  <a:endCxn id="10" idx="3"/>
          </p:cNvCxnSpPr>
          <p:nvPr/>
        </p:nvCxnSpPr>
        <p:spPr bwMode="auto">
          <a:xfrm flipH="1">
            <a:off x="3581405" y="2846119"/>
            <a:ext cx="1164772" cy="444368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3592296" y="3362744"/>
            <a:ext cx="1110337" cy="460395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10" idx="2"/>
          </p:cNvCxnSpPr>
          <p:nvPr/>
        </p:nvCxnSpPr>
        <p:spPr bwMode="auto">
          <a:xfrm flipH="1">
            <a:off x="2231576" y="3627944"/>
            <a:ext cx="1" cy="959141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944355" y="4603112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4468" y="4766793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PRIUS SALES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7445834" y="2851414"/>
            <a:ext cx="615037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8060871" y="2846119"/>
            <a:ext cx="0" cy="2299980"/>
          </a:xfrm>
          <a:prstGeom prst="lin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2"/>
          </p:cNvCxnSpPr>
          <p:nvPr/>
        </p:nvCxnSpPr>
        <p:spPr bwMode="auto">
          <a:xfrm flipH="1">
            <a:off x="6096004" y="4026670"/>
            <a:ext cx="2" cy="780875"/>
          </a:xfrm>
          <a:prstGeom prst="lin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3635840" y="4807545"/>
            <a:ext cx="246016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644012" y="5149299"/>
            <a:ext cx="4425031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52" y="3274691"/>
            <a:ext cx="382404" cy="3427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8" y="2504366"/>
            <a:ext cx="370114" cy="3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69730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Stylized Model of Prius Sales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7" y="1497106"/>
            <a:ext cx="7736681" cy="72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70815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76250" y="741363"/>
            <a:ext cx="6775450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Understanding Search and Awareness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31" y="1419225"/>
            <a:ext cx="61245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27716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97762" y="94828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408934" y="468762"/>
            <a:ext cx="7568293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A Stylized Model of Prius Sales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40034" y="1039091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0147" y="1207271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GAS PRICES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0040" y="1499486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7502" y="1557571"/>
            <a:ext cx="1959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INFORMATION SEARCH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40034" y="1882185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0147" y="2050365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AD SPENDING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  <a:endCxn id="10" idx="3"/>
          </p:cNvCxnSpPr>
          <p:nvPr/>
        </p:nvCxnSpPr>
        <p:spPr bwMode="auto">
          <a:xfrm flipH="1">
            <a:off x="3529697" y="1376548"/>
            <a:ext cx="1110337" cy="460395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3529697" y="1893173"/>
            <a:ext cx="1110337" cy="460395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>
            <a:stCxn id="10" idx="2"/>
          </p:cNvCxnSpPr>
          <p:nvPr/>
        </p:nvCxnSpPr>
        <p:spPr bwMode="auto">
          <a:xfrm flipH="1">
            <a:off x="2179868" y="2174400"/>
            <a:ext cx="1" cy="959141"/>
          </a:xfrm>
          <a:prstGeom prst="straightConnector1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838212" y="3133541"/>
            <a:ext cx="2699657" cy="67491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08325" y="3297222"/>
            <a:ext cx="195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PRIUS SALES</a:t>
            </a:r>
            <a:endParaRPr lang="en-US" i="1" dirty="0">
              <a:solidFill>
                <a:schemeClr val="tx2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>
            <a:off x="7339691" y="1381843"/>
            <a:ext cx="615037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7954728" y="1376548"/>
            <a:ext cx="0" cy="2299980"/>
          </a:xfrm>
          <a:prstGeom prst="lin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3" idx="2"/>
          </p:cNvCxnSpPr>
          <p:nvPr/>
        </p:nvCxnSpPr>
        <p:spPr bwMode="auto">
          <a:xfrm flipH="1">
            <a:off x="5989861" y="2557099"/>
            <a:ext cx="2" cy="780875"/>
          </a:xfrm>
          <a:prstGeom prst="lin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3529697" y="3337974"/>
            <a:ext cx="246016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537869" y="3679728"/>
            <a:ext cx="4425031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09" y="1805120"/>
            <a:ext cx="382404" cy="34270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600" y="2961583"/>
            <a:ext cx="382404" cy="34270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9" y="2400845"/>
            <a:ext cx="382404" cy="342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051" y="4038300"/>
            <a:ext cx="3712029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Advertising spending has an informative and a persuasive effect on sales</a:t>
            </a:r>
          </a:p>
          <a:p>
            <a:pPr marL="742950" lvl="1" indent="-285750" algn="l">
              <a:buFont typeface="Arial" panose="020B0604020202020204" pitchFamily="34" charset="0"/>
              <a:buChar char="−"/>
            </a:pPr>
            <a:r>
              <a:rPr lang="en-US" dirty="0" smtClean="0">
                <a:solidFill>
                  <a:schemeClr val="tx2"/>
                </a:solidFill>
              </a:rPr>
              <a:t>Increases in ad spend drive information search which, in turn, drives sales (informative effect)</a:t>
            </a:r>
          </a:p>
          <a:p>
            <a:pPr marL="742950" lvl="1" indent="-285750" algn="l">
              <a:buFont typeface="Arial" panose="020B0604020202020204" pitchFamily="34" charset="0"/>
              <a:buChar char="−"/>
            </a:pPr>
            <a:r>
              <a:rPr lang="en-US" dirty="0" smtClean="0">
                <a:solidFill>
                  <a:schemeClr val="tx2"/>
                </a:solidFill>
              </a:rPr>
              <a:t>Increases in ad spend have a direct effect on sales (persuasive effect)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86868" y="4024683"/>
            <a:ext cx="3712029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Gas prices have only a direct effect on sales</a:t>
            </a:r>
          </a:p>
          <a:p>
            <a:pPr marL="742950" lvl="1" indent="-285750" algn="l">
              <a:buFont typeface="Arial" panose="020B0604020202020204" pitchFamily="34" charset="0"/>
              <a:buChar char="−"/>
            </a:pPr>
            <a:r>
              <a:rPr lang="en-US" dirty="0" smtClean="0">
                <a:solidFill>
                  <a:schemeClr val="tx2"/>
                </a:solidFill>
              </a:rPr>
              <a:t>Increases in gas prices do not affect information search </a:t>
            </a:r>
          </a:p>
          <a:p>
            <a:pPr marL="742950" lvl="1" indent="-285750" algn="l">
              <a:buFont typeface="Arial" panose="020B0604020202020204" pitchFamily="34" charset="0"/>
              <a:buChar char="−"/>
            </a:pPr>
            <a:r>
              <a:rPr lang="en-US" dirty="0" smtClean="0">
                <a:solidFill>
                  <a:schemeClr val="tx2"/>
                </a:solidFill>
              </a:rPr>
              <a:t>Gas prices have a direct effect on sales</a:t>
            </a:r>
          </a:p>
          <a:p>
            <a:pPr marL="742950" lvl="1" indent="-285750" algn="l">
              <a:buFont typeface="Arial" panose="020B0604020202020204" pitchFamily="34" charset="0"/>
              <a:buChar char="−"/>
            </a:pPr>
            <a:endParaRPr lang="en-US" dirty="0">
              <a:solidFill>
                <a:schemeClr val="tx2"/>
              </a:solidFill>
            </a:endParaRPr>
          </a:p>
          <a:p>
            <a:pPr lvl="1" algn="l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480" y="1098992"/>
            <a:ext cx="370114" cy="37011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988" y="2775704"/>
            <a:ext cx="382404" cy="3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23000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79027" y="616985"/>
            <a:ext cx="832709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Understanding Search, Ad Spend and Sales:  A 100% Increase in Ad Spend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17" y="1195548"/>
            <a:ext cx="6499716" cy="21796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824" y="3617259"/>
            <a:ext cx="630700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100% increase in Ad Spend results in a 1.5% increase in Search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What Impact does this have on Sales?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83152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CONSUMER BEHAVIOR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79027" y="616985"/>
            <a:ext cx="832709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Understanding Search, Ad Spend and Sales:  A 100% Increase in Ad Spend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4366"/>
          <a:stretch/>
        </p:blipFill>
        <p:spPr>
          <a:xfrm>
            <a:off x="625101" y="2173940"/>
            <a:ext cx="6124575" cy="2529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765" y="1179911"/>
            <a:ext cx="820270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100% increase in Ad Spend results in a 1.5% increase in Search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What Impact does this have on Sales?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219" y="5133346"/>
            <a:ext cx="8202706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 1.5% increase in Search generates a 1.5 x 0.134 = 0.201% increase in sales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What direct impact does a 100% increase in Ad Spend have on sales?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100 x 0.029 = 2.88%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Total effect of doubling ad spend is 3.078% with majority due to direct effect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208797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3E32A1-09B7-4C1C-B0A0-08163D90A171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Rectangle 4"/>
          <p:cNvSpPr txBox="1">
            <a:spLocks noGrp="1" noChangeArrowheads="1"/>
          </p:cNvSpPr>
          <p:nvPr>
            <p:ph type="title"/>
          </p:nvPr>
        </p:nvSpPr>
        <p:spPr bwMode="gray">
          <a:xfrm>
            <a:off x="122238" y="23495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MARKETING ANALYTICS</a:t>
            </a:r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279027" y="616985"/>
            <a:ext cx="8327091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Models for Price and Ad Response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027" y="1295400"/>
            <a:ext cx="8327091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Linear and Log </a:t>
            </a:r>
            <a:r>
              <a:rPr lang="en-US" dirty="0" err="1" smtClean="0">
                <a:solidFill>
                  <a:schemeClr val="tx2"/>
                </a:solidFill>
              </a:rPr>
              <a:t>Log</a:t>
            </a:r>
            <a:r>
              <a:rPr lang="en-US" dirty="0" smtClean="0">
                <a:solidFill>
                  <a:schemeClr val="tx2"/>
                </a:solidFill>
              </a:rPr>
              <a:t> Models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Log-Log Models directly give us elasticities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Assess model fit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Assess implications for marginal effects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Important to control for other factors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Importance of long run effects for advertising ROI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Decomposing ad effects into direct and </a:t>
            </a:r>
            <a:r>
              <a:rPr lang="en-US" smtClean="0">
                <a:solidFill>
                  <a:schemeClr val="tx2"/>
                </a:solidFill>
              </a:rPr>
              <a:t>indirect effects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847364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4288" y="152400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553170" y="573134"/>
            <a:ext cx="7571779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Value in Use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564869" y="1399564"/>
            <a:ext cx="7210706" cy="4016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marL="285750" indent="-285750" algn="l" defTabSz="9334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i="1" dirty="0" smtClean="0">
                <a:solidFill>
                  <a:schemeClr val="tx2"/>
                </a:solidFill>
              </a:rPr>
              <a:t>We have two models</a:t>
            </a:r>
            <a:endParaRPr lang="en-US" sz="1800" i="1" dirty="0">
              <a:solidFill>
                <a:schemeClr val="tx2"/>
              </a:solidFill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553170" y="3864794"/>
            <a:ext cx="7210706" cy="4016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marL="285750" indent="-285750" algn="l" defTabSz="9334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1800" i="1" dirty="0" smtClean="0">
                <a:solidFill>
                  <a:schemeClr val="tx2"/>
                </a:solidFill>
              </a:rPr>
              <a:t>Which model do we prefer?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3136106" y="1997471"/>
          <a:ext cx="411003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5" name="Equation" r:id="rId3" imgW="2133360" imgH="660240" progId="Equation.DSMT4">
                  <p:embed/>
                </p:oleObj>
              </mc:Choice>
              <mc:Fallback>
                <p:oleObj name="Equation" r:id="rId3" imgW="2133360" imgH="66024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6106" y="1997471"/>
                        <a:ext cx="4110037" cy="127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8"/>
          <p:cNvSpPr/>
          <p:nvPr/>
        </p:nvSpPr>
        <p:spPr bwMode="auto">
          <a:xfrm>
            <a:off x="564869" y="2019166"/>
            <a:ext cx="2252545" cy="3766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Log-Log Model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8412" y="2846484"/>
            <a:ext cx="2252545" cy="3766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Linear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Model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305198" y="4505324"/>
            <a:ext cx="2252545" cy="3766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Log-Log Model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4974783" y="4505324"/>
            <a:ext cx="2252545" cy="3766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Linear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Model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198" y="5360974"/>
            <a:ext cx="2276475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617" y="5360974"/>
            <a:ext cx="24288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10938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91121" y="645130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In the Long View…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91121" y="1327971"/>
            <a:ext cx="7210706" cy="4016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Effect Do Gas Prices Have on Prius Sales?</a:t>
            </a:r>
            <a:endParaRPr lang="en-US" sz="1800" i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7" y="2010812"/>
            <a:ext cx="2441487" cy="124243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35" y="3216823"/>
            <a:ext cx="2550368" cy="11683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6035" y="2394048"/>
            <a:ext cx="3391825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2"/>
                </a:solidFill>
              </a:rPr>
              <a:t>Sales and Price data through Spring 2018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34939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0BF712-6E9A-4379-8A53-CC0095B80E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2238" y="261297"/>
            <a:ext cx="8793162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572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144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716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28800" algn="l" defTabSz="912813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 smtClean="0"/>
              <a:t>MARKETING ANALYTICS</a:t>
            </a:r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391121" y="645130"/>
            <a:ext cx="7210706" cy="401637"/>
          </a:xfrm>
          <a:prstGeom prst="rect">
            <a:avLst/>
          </a:prstGeom>
          <a:solidFill>
            <a:schemeClr val="accent2"/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defTabSz="933450"/>
            <a:r>
              <a:rPr lang="en-US" i="1" dirty="0" smtClean="0">
                <a:solidFill>
                  <a:schemeClr val="tx2"/>
                </a:solidFill>
              </a:rPr>
              <a:t>In the Long View…</a:t>
            </a:r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391121" y="1327971"/>
            <a:ext cx="7210706" cy="4016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lIns="93296" tIns="46648" rIns="93296" bIns="46648"/>
          <a:lstStyle/>
          <a:p>
            <a:pPr algn="ctr" defTabSz="933450">
              <a:spcBef>
                <a:spcPct val="50000"/>
              </a:spcBef>
            </a:pPr>
            <a:r>
              <a:rPr lang="en-US" sz="1800" i="1" dirty="0" smtClean="0">
                <a:solidFill>
                  <a:schemeClr val="tx2"/>
                </a:solidFill>
              </a:rPr>
              <a:t>What Effect Do Gas Prices Have on Prius Sales?</a:t>
            </a:r>
            <a:endParaRPr lang="en-US" sz="1800" i="1" dirty="0">
              <a:solidFill>
                <a:schemeClr val="tx2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3336925" y="5467350"/>
          <a:ext cx="54832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0" name="Equation" r:id="rId3" imgW="2895480" imgH="431640" progId="Equation.DSMT4">
                  <p:embed/>
                </p:oleObj>
              </mc:Choice>
              <mc:Fallback>
                <p:oleObj name="Equation" r:id="rId3" imgW="2895480" imgH="431640" progId="Equation.DSMT4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6925" y="5467350"/>
                        <a:ext cx="548322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3398838" y="4440238"/>
          <a:ext cx="2692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1" name="Equation" r:id="rId5" imgW="1422360" imgH="431640" progId="Equation.DSMT4">
                  <p:embed/>
                </p:oleObj>
              </mc:Choice>
              <mc:Fallback>
                <p:oleObj name="Equation" r:id="rId5" imgW="1422360" imgH="43164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8838" y="4440238"/>
                        <a:ext cx="2692400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0805" y="1893638"/>
            <a:ext cx="4159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610396" y="4524095"/>
            <a:ext cx="2252545" cy="64905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Marginal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Effect of Gas Prices on Sales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10396" y="5467765"/>
            <a:ext cx="2252545" cy="9214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296" tIns="46648" rIns="93296" bIns="4664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3345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Elasticity of Sales with respect to Gas Prices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779" y="2297486"/>
            <a:ext cx="68865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21771"/>
      </p:ext>
    </p:extLst>
  </p:cSld>
  <p:clrMapOvr>
    <a:masterClrMapping/>
  </p:clrMapOvr>
  <p:transition>
    <p:zoom/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RESIZE" val="Yes"/>
  <p:tag name="LLEFT" val=" 210.125"/>
  <p:tag name="LTOP" val=" 469.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heme/theme1.xml><?xml version="1.0" encoding="utf-8"?>
<a:theme xmlns:a="http://schemas.openxmlformats.org/drawingml/2006/main" name="Blank Presentation">
  <a:themeElements>
    <a:clrScheme name="Blank Presentation 2">
      <a:dk1>
        <a:srgbClr val="000000"/>
      </a:dk1>
      <a:lt1>
        <a:srgbClr val="FFFFFF"/>
      </a:lt1>
      <a:dk2>
        <a:srgbClr val="0344B9"/>
      </a:dk2>
      <a:lt2>
        <a:srgbClr val="676767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2D7DFF"/>
      </a:hlink>
      <a:folHlink>
        <a:srgbClr val="000078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3296" tIns="46648" rIns="93296" bIns="46648" numCol="1" anchor="t" anchorCtr="0" compatLnSpc="1">
        <a:prstTxWarp prst="textNoShape">
          <a:avLst/>
        </a:prstTxWarp>
        <a:spAutoFit/>
      </a:bodyPr>
      <a:lstStyle>
        <a:defPPr marL="0" marR="0" indent="0" algn="ctr" defTabSz="93345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676767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344B9"/>
        </a:dk2>
        <a:lt2>
          <a:srgbClr val="676767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2D7DFF"/>
        </a:hlink>
        <a:folHlink>
          <a:srgbClr val="0000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676767"/>
        </a:dk1>
        <a:lt1>
          <a:srgbClr val="FFFFFF"/>
        </a:lt1>
        <a:dk2>
          <a:srgbClr val="000000"/>
        </a:dk2>
        <a:lt2>
          <a:srgbClr val="FFFF7F"/>
        </a:lt2>
        <a:accent1>
          <a:srgbClr val="00005A"/>
        </a:accent1>
        <a:accent2>
          <a:srgbClr val="0052D8"/>
        </a:accent2>
        <a:accent3>
          <a:srgbClr val="AAAAAA"/>
        </a:accent3>
        <a:accent4>
          <a:srgbClr val="DADADA"/>
        </a:accent4>
        <a:accent5>
          <a:srgbClr val="AAAAB5"/>
        </a:accent5>
        <a:accent6>
          <a:srgbClr val="0049C4"/>
        </a:accent6>
        <a:hlink>
          <a:srgbClr val="5F8DFF"/>
        </a:hlink>
        <a:folHlink>
          <a:srgbClr val="96C5F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6598FF"/>
        </a:accent1>
        <a:accent2>
          <a:srgbClr val="FF8601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7901"/>
        </a:accent6>
        <a:hlink>
          <a:srgbClr val="33CB33"/>
        </a:hlink>
        <a:folHlink>
          <a:srgbClr val="0000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E"/>
        </a:dk2>
        <a:lt2>
          <a:srgbClr val="000000"/>
        </a:lt2>
        <a:accent1>
          <a:srgbClr val="6598FF"/>
        </a:accent1>
        <a:accent2>
          <a:srgbClr val="FFFE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E600"/>
        </a:accent6>
        <a:hlink>
          <a:srgbClr val="33CB33"/>
        </a:hlink>
        <a:folHlink>
          <a:srgbClr val="0000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6598FF"/>
        </a:dk1>
        <a:lt1>
          <a:srgbClr val="FFFFFF"/>
        </a:lt1>
        <a:dk2>
          <a:srgbClr val="000000"/>
        </a:dk2>
        <a:lt2>
          <a:srgbClr val="FFFE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F86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6598FF"/>
        </a:dk1>
        <a:lt1>
          <a:srgbClr val="FFFFFF"/>
        </a:lt1>
        <a:dk2>
          <a:srgbClr val="000000"/>
        </a:dk2>
        <a:lt2>
          <a:srgbClr val="FFFE00"/>
        </a:lt2>
        <a:accent1>
          <a:srgbClr val="0000FE"/>
        </a:accent1>
        <a:accent2>
          <a:srgbClr val="6598FF"/>
        </a:accent2>
        <a:accent3>
          <a:srgbClr val="AAAAAA"/>
        </a:accent3>
        <a:accent4>
          <a:srgbClr val="DADADA"/>
        </a:accent4>
        <a:accent5>
          <a:srgbClr val="AAAAFE"/>
        </a:accent5>
        <a:accent6>
          <a:srgbClr val="5B89E7"/>
        </a:accent6>
        <a:hlink>
          <a:srgbClr val="33CB33"/>
        </a:hlink>
        <a:folHlink>
          <a:srgbClr val="FFF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55179</TotalTime>
  <Words>1993</Words>
  <Application>Microsoft Office PowerPoint</Application>
  <PresentationFormat>Letter Paper (8.5x11 in)</PresentationFormat>
  <Paragraphs>391</Paragraphs>
  <Slides>69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Times New Roman</vt:lpstr>
      <vt:lpstr>Wingdings</vt:lpstr>
      <vt:lpstr>Blank Presentation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MARKETING ANALYTICS</vt:lpstr>
      <vt:lpstr>ADVERTISING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MARKETING ANALYTICS</vt:lpstr>
      <vt:lpstr>MARKETING ANALYTICS</vt:lpstr>
      <vt:lpstr>MARKETING ANALYTICS</vt:lpstr>
      <vt:lpstr>MARKETING ANALYTICS</vt:lpstr>
      <vt:lpstr>MARKETING ANALYTICS</vt:lpstr>
      <vt:lpstr>PowerPoint Presentation</vt:lpstr>
      <vt:lpstr>CONSUMER BEHAVIOR</vt:lpstr>
      <vt:lpstr>CONSUMER BEHAVIOR</vt:lpstr>
      <vt:lpstr>CONSUMER BEHAVIOR</vt:lpstr>
      <vt:lpstr>CONSUMER BEHAVIOR</vt:lpstr>
      <vt:lpstr>CONSUMER BEHAVIOR</vt:lpstr>
      <vt:lpstr>CONSUMER BEHAVIOR</vt:lpstr>
      <vt:lpstr>PowerPoint Presentation</vt:lpstr>
      <vt:lpstr>CONSUMER BEHAVIOR</vt:lpstr>
      <vt:lpstr>CONSUMER BEHAVIOR</vt:lpstr>
      <vt:lpstr>CONSUMER BEHAVIOR</vt:lpstr>
      <vt:lpstr>CONSUMER BEHAVIOR</vt:lpstr>
      <vt:lpstr>CONSUMER BEHAVIOR</vt:lpstr>
      <vt:lpstr>CONSUMER BEHAVIOR</vt:lpstr>
      <vt:lpstr>MARKETING ANALYTICS</vt:lpstr>
    </vt:vector>
  </TitlesOfParts>
  <Company>Anderson Fieldstudy Team BioMed 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Rutz</dc:creator>
  <cp:lastModifiedBy>Sonnier, Garrett P</cp:lastModifiedBy>
  <cp:revision>2658</cp:revision>
  <cp:lastPrinted>2003-03-12T22:20:00Z</cp:lastPrinted>
  <dcterms:created xsi:type="dcterms:W3CDTF">2001-05-16T12:53:39Z</dcterms:created>
  <dcterms:modified xsi:type="dcterms:W3CDTF">2022-10-25T18:15:54Z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>010516BE_AOX_011v5</vt:lpwstr>
  </property>
  <property fmtid="{D5CDD505-2E9C-101B-9397-08002B2CF9AE}" pid="6" name="DocIDinTitle">
    <vt:bool>false</vt:bool>
  </property>
  <property fmtid="{D5CDD505-2E9C-101B-9397-08002B2CF9AE}" pid="7" name="DocIDinSlide">
    <vt:bool>false</vt:bool>
  </property>
  <property fmtid="{D5CDD505-2E9C-101B-9397-08002B2CF9AE}" pid="8" name="DocIDPosition">
    <vt:i4>0</vt:i4>
  </property>
</Properties>
</file>