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59" r:id="rId7"/>
    <p:sldId id="261" r:id="rId8"/>
    <p:sldId id="264" r:id="rId9"/>
    <p:sldId id="265" r:id="rId10"/>
    <p:sldId id="266"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546C62-D126-4F2B-9D45-DD6CBDCB297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477E-9729-42BD-9D2F-37D70D4305E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2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46C62-D126-4F2B-9D45-DD6CBDCB297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477E-9729-42BD-9D2F-37D70D4305EA}" type="slidenum">
              <a:rPr lang="en-IN" smtClean="0"/>
              <a:t>‹#›</a:t>
            </a:fld>
            <a:endParaRPr lang="en-IN"/>
          </a:p>
        </p:txBody>
      </p:sp>
    </p:spTree>
    <p:extLst>
      <p:ext uri="{BB962C8B-B14F-4D97-AF65-F5344CB8AC3E}">
        <p14:creationId xmlns:p14="http://schemas.microsoft.com/office/powerpoint/2010/main" val="380382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46C62-D126-4F2B-9D45-DD6CBDCB297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477E-9729-42BD-9D2F-37D70D4305EA}" type="slidenum">
              <a:rPr lang="en-IN" smtClean="0"/>
              <a:t>‹#›</a:t>
            </a:fld>
            <a:endParaRPr lang="en-IN"/>
          </a:p>
        </p:txBody>
      </p:sp>
    </p:spTree>
    <p:extLst>
      <p:ext uri="{BB962C8B-B14F-4D97-AF65-F5344CB8AC3E}">
        <p14:creationId xmlns:p14="http://schemas.microsoft.com/office/powerpoint/2010/main" val="189762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46C62-D126-4F2B-9D45-DD6CBDCB297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477E-9729-42BD-9D2F-37D70D4305EA}" type="slidenum">
              <a:rPr lang="en-IN" smtClean="0"/>
              <a:t>‹#›</a:t>
            </a:fld>
            <a:endParaRPr lang="en-IN"/>
          </a:p>
        </p:txBody>
      </p:sp>
    </p:spTree>
    <p:extLst>
      <p:ext uri="{BB962C8B-B14F-4D97-AF65-F5344CB8AC3E}">
        <p14:creationId xmlns:p14="http://schemas.microsoft.com/office/powerpoint/2010/main" val="397200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46C62-D126-4F2B-9D45-DD6CBDCB297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477E-9729-42BD-9D2F-37D70D4305E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74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546C62-D126-4F2B-9D45-DD6CBDCB297E}"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C9477E-9729-42BD-9D2F-37D70D4305EA}" type="slidenum">
              <a:rPr lang="en-IN" smtClean="0"/>
              <a:t>‹#›</a:t>
            </a:fld>
            <a:endParaRPr lang="en-IN"/>
          </a:p>
        </p:txBody>
      </p:sp>
    </p:spTree>
    <p:extLst>
      <p:ext uri="{BB962C8B-B14F-4D97-AF65-F5344CB8AC3E}">
        <p14:creationId xmlns:p14="http://schemas.microsoft.com/office/powerpoint/2010/main" val="343585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46C62-D126-4F2B-9D45-DD6CBDCB297E}"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C9477E-9729-42BD-9D2F-37D70D4305EA}" type="slidenum">
              <a:rPr lang="en-IN" smtClean="0"/>
              <a:t>‹#›</a:t>
            </a:fld>
            <a:endParaRPr lang="en-IN"/>
          </a:p>
        </p:txBody>
      </p:sp>
    </p:spTree>
    <p:extLst>
      <p:ext uri="{BB962C8B-B14F-4D97-AF65-F5344CB8AC3E}">
        <p14:creationId xmlns:p14="http://schemas.microsoft.com/office/powerpoint/2010/main" val="240745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46C62-D126-4F2B-9D45-DD6CBDCB297E}"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C9477E-9729-42BD-9D2F-37D70D4305EA}" type="slidenum">
              <a:rPr lang="en-IN" smtClean="0"/>
              <a:t>‹#›</a:t>
            </a:fld>
            <a:endParaRPr lang="en-IN"/>
          </a:p>
        </p:txBody>
      </p:sp>
    </p:spTree>
    <p:extLst>
      <p:ext uri="{BB962C8B-B14F-4D97-AF65-F5344CB8AC3E}">
        <p14:creationId xmlns:p14="http://schemas.microsoft.com/office/powerpoint/2010/main" val="180493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546C62-D126-4F2B-9D45-DD6CBDCB297E}" type="datetimeFigureOut">
              <a:rPr lang="en-IN" smtClean="0"/>
              <a:t>15-07-2021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5C9477E-9729-42BD-9D2F-37D70D4305EA}" type="slidenum">
              <a:rPr lang="en-IN" smtClean="0"/>
              <a:t>‹#›</a:t>
            </a:fld>
            <a:endParaRPr lang="en-IN"/>
          </a:p>
        </p:txBody>
      </p:sp>
    </p:spTree>
    <p:extLst>
      <p:ext uri="{BB962C8B-B14F-4D97-AF65-F5344CB8AC3E}">
        <p14:creationId xmlns:p14="http://schemas.microsoft.com/office/powerpoint/2010/main" val="152698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546C62-D126-4F2B-9D45-DD6CBDCB297E}" type="datetimeFigureOut">
              <a:rPr lang="en-IN" smtClean="0"/>
              <a:t>15-07-2021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C9477E-9729-42BD-9D2F-37D70D4305EA}" type="slidenum">
              <a:rPr lang="en-IN" smtClean="0"/>
              <a:t>‹#›</a:t>
            </a:fld>
            <a:endParaRPr lang="en-IN"/>
          </a:p>
        </p:txBody>
      </p:sp>
    </p:spTree>
    <p:extLst>
      <p:ext uri="{BB962C8B-B14F-4D97-AF65-F5344CB8AC3E}">
        <p14:creationId xmlns:p14="http://schemas.microsoft.com/office/powerpoint/2010/main" val="347744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546C62-D126-4F2B-9D45-DD6CBDCB297E}"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C9477E-9729-42BD-9D2F-37D70D4305EA}" type="slidenum">
              <a:rPr lang="en-IN" smtClean="0"/>
              <a:t>‹#›</a:t>
            </a:fld>
            <a:endParaRPr lang="en-IN"/>
          </a:p>
        </p:txBody>
      </p:sp>
    </p:spTree>
    <p:extLst>
      <p:ext uri="{BB962C8B-B14F-4D97-AF65-F5344CB8AC3E}">
        <p14:creationId xmlns:p14="http://schemas.microsoft.com/office/powerpoint/2010/main" val="62143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546C62-D126-4F2B-9D45-DD6CBDCB297E}" type="datetimeFigureOut">
              <a:rPr lang="en-IN" smtClean="0"/>
              <a:t>15-07-2021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C9477E-9729-42BD-9D2F-37D70D4305E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716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F1D5-F2A7-4BD7-8A68-DCA04D3934EF}"/>
              </a:ext>
            </a:extLst>
          </p:cNvPr>
          <p:cNvSpPr>
            <a:spLocks noGrp="1"/>
          </p:cNvSpPr>
          <p:nvPr>
            <p:ph type="ctrTitle"/>
          </p:nvPr>
        </p:nvSpPr>
        <p:spPr>
          <a:xfrm>
            <a:off x="1066800" y="2809874"/>
            <a:ext cx="10058400" cy="1400937"/>
          </a:xfrm>
        </p:spPr>
        <p:txBody>
          <a:bodyPr/>
          <a:lstStyle/>
          <a:p>
            <a:r>
              <a:rPr lang="en-US" dirty="0"/>
              <a:t>Smart Home Gardening</a:t>
            </a:r>
            <a:endParaRPr lang="en-IN" dirty="0"/>
          </a:p>
        </p:txBody>
      </p:sp>
      <p:sp>
        <p:nvSpPr>
          <p:cNvPr id="3" name="Subtitle 2">
            <a:extLst>
              <a:ext uri="{FF2B5EF4-FFF2-40B4-BE49-F238E27FC236}">
                <a16:creationId xmlns:a16="http://schemas.microsoft.com/office/drawing/2014/main" id="{85F9BD0F-AE76-434F-960C-839CAB119385}"/>
              </a:ext>
            </a:extLst>
          </p:cNvPr>
          <p:cNvSpPr>
            <a:spLocks noGrp="1"/>
          </p:cNvSpPr>
          <p:nvPr>
            <p:ph type="subTitle" idx="1"/>
          </p:nvPr>
        </p:nvSpPr>
        <p:spPr>
          <a:xfrm>
            <a:off x="1066800" y="4541345"/>
            <a:ext cx="10058400" cy="1143000"/>
          </a:xfrm>
        </p:spPr>
        <p:txBody>
          <a:bodyPr/>
          <a:lstStyle/>
          <a:p>
            <a:r>
              <a:rPr lang="en-US" dirty="0"/>
              <a:t>For people who wants to make home gardens but do not know how?</a:t>
            </a:r>
            <a:endParaRPr lang="en-IN" dirty="0"/>
          </a:p>
        </p:txBody>
      </p:sp>
    </p:spTree>
    <p:extLst>
      <p:ext uri="{BB962C8B-B14F-4D97-AF65-F5344CB8AC3E}">
        <p14:creationId xmlns:p14="http://schemas.microsoft.com/office/powerpoint/2010/main" val="294935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5645-4EF3-41D3-B713-49652ABD77E5}"/>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2961C3E6-9C49-4F36-B28C-AC878D9F44D8}"/>
              </a:ext>
            </a:extLst>
          </p:cNvPr>
          <p:cNvSpPr>
            <a:spLocks noGrp="1"/>
          </p:cNvSpPr>
          <p:nvPr>
            <p:ph idx="1"/>
          </p:nvPr>
        </p:nvSpPr>
        <p:spPr/>
        <p:txBody>
          <a:bodyPr/>
          <a:lstStyle/>
          <a:p>
            <a:pPr marL="342900" lvl="0" indent="-342900">
              <a:lnSpc>
                <a:spcPct val="150000"/>
              </a:lnSpc>
              <a:buSzPts val="1000"/>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In the future, the extensive Arduino system can put into practice as agriculture automation system and weather-based fertilizer flower and monitor the value of the plants' growth via the mobile application.</a:t>
            </a:r>
            <a:r>
              <a:rPr lang="en-US" sz="1800" dirty="0">
                <a:effectLst/>
                <a:latin typeface="SimSun" panose="02010600030101010101" pitchFamily="2" charset="-122"/>
                <a:ea typeface="SimSun" panose="02010600030101010101" pitchFamily="2" charset="-122"/>
                <a:cs typeface="SimSun" panose="02010600030101010101" pitchFamily="2" charset="-122"/>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50000"/>
              </a:lnSpc>
              <a:buSzPts val="1000"/>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IoT based systems are a vital step in sympathetic, relevance growth, accomplishment, and serve as a construction block for a numeral of practical modernization technique controller.</a:t>
            </a:r>
            <a:r>
              <a:rPr lang="en-US" sz="1800" dirty="0">
                <a:effectLst/>
                <a:latin typeface="SimSun" panose="02010600030101010101" pitchFamily="2" charset="-122"/>
                <a:ea typeface="SimSun" panose="02010600030101010101" pitchFamily="2" charset="-122"/>
                <a:cs typeface="SimSun" panose="02010600030101010101" pitchFamily="2" charset="-122"/>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50000"/>
              </a:lnSpc>
              <a:buSzPts val="1000"/>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We can also include a sensor like gas, infrared, ultrasonic sensors based on their requirements. Moreover, it is possible to control the relay, actuators through internet once a sensor values are going above/below predetermined values.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04951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63DB-DD05-4AB0-B28C-6972EA702B6A}"/>
              </a:ext>
            </a:extLst>
          </p:cNvPr>
          <p:cNvSpPr>
            <a:spLocks noGrp="1"/>
          </p:cNvSpPr>
          <p:nvPr>
            <p:ph type="title"/>
          </p:nvPr>
        </p:nvSpPr>
        <p:spPr/>
        <p:txBody>
          <a:bodyPr>
            <a:normAutofit fontScale="90000"/>
          </a:bodyPr>
          <a:lstStyle/>
          <a:p>
            <a:r>
              <a:rPr lang="en-US" dirty="0"/>
              <a:t>                         </a:t>
            </a:r>
            <a:br>
              <a:rPr lang="en-US" dirty="0"/>
            </a:br>
            <a:r>
              <a:rPr lang="en-US" dirty="0"/>
              <a:t>                          </a:t>
            </a:r>
            <a:br>
              <a:rPr lang="en-US" dirty="0"/>
            </a:br>
            <a:r>
              <a:rPr lang="en-US" dirty="0"/>
              <a:t>                                THANK YOU </a:t>
            </a:r>
            <a:endParaRPr lang="en-IN" dirty="0"/>
          </a:p>
        </p:txBody>
      </p:sp>
    </p:spTree>
    <p:extLst>
      <p:ext uri="{BB962C8B-B14F-4D97-AF65-F5344CB8AC3E}">
        <p14:creationId xmlns:p14="http://schemas.microsoft.com/office/powerpoint/2010/main" val="398215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59A7-FDB8-4831-86F8-089AA2EBA58B}"/>
              </a:ext>
            </a:extLst>
          </p:cNvPr>
          <p:cNvSpPr>
            <a:spLocks noGrp="1"/>
          </p:cNvSpPr>
          <p:nvPr>
            <p:ph type="title"/>
          </p:nvPr>
        </p:nvSpPr>
        <p:spPr/>
        <p:txBody>
          <a:bodyPr/>
          <a:lstStyle/>
          <a:p>
            <a:r>
              <a:rPr lang="en-US" dirty="0"/>
              <a:t>TEAM NO. 13 MEMBERS</a:t>
            </a:r>
            <a:endParaRPr lang="en-IN" dirty="0"/>
          </a:p>
        </p:txBody>
      </p:sp>
      <p:sp>
        <p:nvSpPr>
          <p:cNvPr id="3" name="Content Placeholder 2">
            <a:extLst>
              <a:ext uri="{FF2B5EF4-FFF2-40B4-BE49-F238E27FC236}">
                <a16:creationId xmlns:a16="http://schemas.microsoft.com/office/drawing/2014/main" id="{935600FF-8ABF-4048-8615-720E454E1F97}"/>
              </a:ext>
            </a:extLst>
          </p:cNvPr>
          <p:cNvSpPr>
            <a:spLocks noGrp="1"/>
          </p:cNvSpPr>
          <p:nvPr>
            <p:ph idx="1"/>
          </p:nvPr>
        </p:nvSpPr>
        <p:spPr>
          <a:xfrm>
            <a:off x="1097280" y="2398184"/>
            <a:ext cx="10058400" cy="4023360"/>
          </a:xfrm>
        </p:spPr>
        <p:txBody>
          <a:bodyPr/>
          <a:lstStyle/>
          <a:p>
            <a:r>
              <a:rPr lang="en-US" dirty="0"/>
              <a:t>1. </a:t>
            </a:r>
            <a:r>
              <a:rPr lang="en-US" dirty="0" err="1"/>
              <a:t>Aashi</a:t>
            </a:r>
            <a:r>
              <a:rPr lang="en-US" dirty="0"/>
              <a:t> Gupta </a:t>
            </a:r>
          </a:p>
          <a:p>
            <a:r>
              <a:rPr lang="en-US" dirty="0"/>
              <a:t>2. Garima </a:t>
            </a:r>
          </a:p>
          <a:p>
            <a:r>
              <a:rPr lang="en-US" dirty="0"/>
              <a:t>3. Varun Gambhir</a:t>
            </a:r>
          </a:p>
          <a:p>
            <a:r>
              <a:rPr lang="en-US" dirty="0"/>
              <a:t>4. </a:t>
            </a:r>
            <a:r>
              <a:rPr lang="en-US" dirty="0" err="1"/>
              <a:t>Aayushi</a:t>
            </a:r>
            <a:r>
              <a:rPr lang="en-US" dirty="0"/>
              <a:t> </a:t>
            </a:r>
            <a:r>
              <a:rPr lang="en-US" dirty="0" err="1"/>
              <a:t>Mahor</a:t>
            </a:r>
            <a:endParaRPr lang="en-US" dirty="0"/>
          </a:p>
          <a:p>
            <a:r>
              <a:rPr lang="en-US" dirty="0"/>
              <a:t>5. </a:t>
            </a:r>
            <a:r>
              <a:rPr lang="en-US" dirty="0" err="1"/>
              <a:t>Adepu</a:t>
            </a:r>
            <a:r>
              <a:rPr lang="en-US" dirty="0"/>
              <a:t> </a:t>
            </a:r>
            <a:r>
              <a:rPr lang="en-US" dirty="0" err="1"/>
              <a:t>Simharaju</a:t>
            </a:r>
            <a:endParaRPr lang="en-IN" dirty="0"/>
          </a:p>
        </p:txBody>
      </p:sp>
    </p:spTree>
    <p:extLst>
      <p:ext uri="{BB962C8B-B14F-4D97-AF65-F5344CB8AC3E}">
        <p14:creationId xmlns:p14="http://schemas.microsoft.com/office/powerpoint/2010/main" val="151663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EE41-D13F-46AD-B44D-D2806AC850D3}"/>
              </a:ext>
            </a:extLst>
          </p:cNvPr>
          <p:cNvSpPr>
            <a:spLocks noGrp="1"/>
          </p:cNvSpPr>
          <p:nvPr>
            <p:ph type="title"/>
          </p:nvPr>
        </p:nvSpPr>
        <p:spPr>
          <a:xfrm>
            <a:off x="1097280" y="0"/>
            <a:ext cx="10058400" cy="1450757"/>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8B88E70-9D0B-45E2-8C13-55587E728363}"/>
              </a:ext>
            </a:extLst>
          </p:cNvPr>
          <p:cNvSpPr>
            <a:spLocks noGrp="1"/>
          </p:cNvSpPr>
          <p:nvPr>
            <p:ph idx="1"/>
          </p:nvPr>
        </p:nvSpPr>
        <p:spPr>
          <a:xfrm>
            <a:off x="1097280" y="2083859"/>
            <a:ext cx="10058400" cy="4023360"/>
          </a:xfrm>
        </p:spPr>
        <p:txBody>
          <a:bodyPr/>
          <a:lstStyle/>
          <a:p>
            <a:pPr algn="just">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Beginners, who are new to Home gardening, require information and details about the basic conditions for plant growth.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For example-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Types of plant growing in a particular weather condition.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Seed sowing time.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Soil type to use.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Watering frequency.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spcAft>
                <a:spcPts val="80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Frequency of the compost addition to the soil.</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7356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EE41-D13F-46AD-B44D-D2806AC850D3}"/>
              </a:ext>
            </a:extLst>
          </p:cNvPr>
          <p:cNvSpPr>
            <a:spLocks noGrp="1"/>
          </p:cNvSpPr>
          <p:nvPr>
            <p:ph type="title"/>
          </p:nvPr>
        </p:nvSpPr>
        <p:spPr>
          <a:xfrm>
            <a:off x="1019174" y="320893"/>
            <a:ext cx="10169842" cy="1412657"/>
          </a:xfrm>
        </p:spPr>
        <p:txBody>
          <a:bodyPr>
            <a:normAutofit/>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F8B88E70-9D0B-45E2-8C13-55587E728363}"/>
              </a:ext>
            </a:extLst>
          </p:cNvPr>
          <p:cNvSpPr>
            <a:spLocks noGrp="1"/>
          </p:cNvSpPr>
          <p:nvPr>
            <p:ph idx="1"/>
          </p:nvPr>
        </p:nvSpPr>
        <p:spPr>
          <a:xfrm>
            <a:off x="1019174" y="1800225"/>
            <a:ext cx="10136505" cy="4657725"/>
          </a:xfrm>
        </p:spPr>
        <p:txBody>
          <a:bodyPr>
            <a:normAutofit/>
          </a:bodyPr>
          <a:lstStyle/>
          <a:p>
            <a:pPr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machine which would take data of weather conditions of the area, and the temperature and humidity data of the particular place for the gardening. Then it provides the list of plants which can be grown in the region in 3 categories :-</a:t>
            </a:r>
          </a:p>
          <a:p>
            <a:pPr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decorative plants </a:t>
            </a:r>
          </a:p>
          <a:p>
            <a:pPr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ii) vegetable plants </a:t>
            </a:r>
          </a:p>
          <a:p>
            <a:pPr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iii) medicinal plants, which can be grown in houses easily. </a:t>
            </a:r>
          </a:p>
          <a:p>
            <a:pPr algn="just">
              <a:lnSpc>
                <a:spcPct val="107000"/>
              </a:lnSpc>
              <a:spcBef>
                <a:spcPts val="0"/>
              </a:spcBef>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user can select the plant he wants to grow and then the machine provides the basic details of the plant, i.e. following:-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Seed sowing time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Soil type to be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Watering frequency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Sunlight needed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Any other specification for maintenance of the plant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2103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EE41-D13F-46AD-B44D-D2806AC850D3}"/>
              </a:ext>
            </a:extLst>
          </p:cNvPr>
          <p:cNvSpPr>
            <a:spLocks noGrp="1"/>
          </p:cNvSpPr>
          <p:nvPr>
            <p:ph type="title"/>
          </p:nvPr>
        </p:nvSpPr>
        <p:spPr>
          <a:xfrm>
            <a:off x="1019174" y="320893"/>
            <a:ext cx="10169842" cy="1412657"/>
          </a:xfrm>
        </p:spPr>
        <p:txBody>
          <a:bodyPr>
            <a:normAutofit/>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F8B88E70-9D0B-45E2-8C13-55587E728363}"/>
              </a:ext>
            </a:extLst>
          </p:cNvPr>
          <p:cNvSpPr>
            <a:spLocks noGrp="1"/>
          </p:cNvSpPr>
          <p:nvPr>
            <p:ph idx="1"/>
          </p:nvPr>
        </p:nvSpPr>
        <p:spPr>
          <a:xfrm>
            <a:off x="1019174" y="1838325"/>
            <a:ext cx="10136505" cy="3486150"/>
          </a:xfrm>
        </p:spPr>
        <p:txBody>
          <a:bodyPr>
            <a:normAutofit/>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(Continued)</a:t>
            </a:r>
          </a:p>
          <a:p>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Further the machine will also provide the user notifications for timeline of plant growth, such as, what should be the average height of the plant grown at the time, time for the flowers to start blooming or in case of any change in the maintenance of the plant along the timeline.</a:t>
            </a:r>
          </a:p>
          <a:p>
            <a:r>
              <a:rPr lang="en-US" sz="2200" dirty="0">
                <a:latin typeface="Calibri" panose="020F0502020204030204" pitchFamily="34" charset="0"/>
                <a:ea typeface="Calibri" panose="020F0502020204030204" pitchFamily="34" charset="0"/>
                <a:cs typeface="Times New Roman" panose="02020603050405020304" pitchFamily="18" charset="0"/>
              </a:rPr>
              <a:t>Moreover the information of each individual’s home garden will be collected and stored making the machine learn for more popular plants in the regions and their growth status based on the care provided by the user.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p>
          <a:p>
            <a:endParaRPr lang="en-IN" dirty="0"/>
          </a:p>
        </p:txBody>
      </p:sp>
    </p:spTree>
    <p:extLst>
      <p:ext uri="{BB962C8B-B14F-4D97-AF65-F5344CB8AC3E}">
        <p14:creationId xmlns:p14="http://schemas.microsoft.com/office/powerpoint/2010/main" val="170730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67FD-AA23-45C7-8956-015282E4CC1B}"/>
              </a:ext>
            </a:extLst>
          </p:cNvPr>
          <p:cNvSpPr>
            <a:spLocks noGrp="1"/>
          </p:cNvSpPr>
          <p:nvPr>
            <p:ph type="title"/>
          </p:nvPr>
        </p:nvSpPr>
        <p:spPr>
          <a:xfrm>
            <a:off x="373380" y="181828"/>
            <a:ext cx="10058400" cy="1450757"/>
          </a:xfrm>
        </p:spPr>
        <p:txBody>
          <a:bodyPr/>
          <a:lstStyle/>
          <a:p>
            <a:r>
              <a:rPr lang="en-US" dirty="0"/>
              <a:t>ARCHITECTURE</a:t>
            </a:r>
            <a:endParaRPr lang="en-IN" dirty="0"/>
          </a:p>
        </p:txBody>
      </p:sp>
      <p:pic>
        <p:nvPicPr>
          <p:cNvPr id="31" name="Content Placeholder 30">
            <a:extLst>
              <a:ext uri="{FF2B5EF4-FFF2-40B4-BE49-F238E27FC236}">
                <a16:creationId xmlns:a16="http://schemas.microsoft.com/office/drawing/2014/main" id="{5570FCFF-C8FD-4FBC-8671-1E72726D8D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25" r="1875"/>
          <a:stretch/>
        </p:blipFill>
        <p:spPr>
          <a:xfrm>
            <a:off x="6665442" y="0"/>
            <a:ext cx="5526558" cy="6564106"/>
          </a:xfrm>
        </p:spPr>
      </p:pic>
      <p:sp>
        <p:nvSpPr>
          <p:cNvPr id="34" name="Content Placeholder 2">
            <a:extLst>
              <a:ext uri="{FF2B5EF4-FFF2-40B4-BE49-F238E27FC236}">
                <a16:creationId xmlns:a16="http://schemas.microsoft.com/office/drawing/2014/main" id="{2BD7CF79-C3B6-4851-AC32-F6406B690652}"/>
              </a:ext>
            </a:extLst>
          </p:cNvPr>
          <p:cNvSpPr txBox="1">
            <a:spLocks/>
          </p:cNvSpPr>
          <p:nvPr/>
        </p:nvSpPr>
        <p:spPr>
          <a:xfrm>
            <a:off x="235268" y="2074334"/>
            <a:ext cx="6303645"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200" dirty="0"/>
              <a:t>The proposed model consists of sensors to supervise the content of soil moisture. To achieve a proper plant growth by implementing new sensor technologies,</a:t>
            </a:r>
          </a:p>
          <a:p>
            <a:r>
              <a:rPr lang="en-US" sz="2200" dirty="0"/>
              <a:t>• Frequent updating of status of field and yield parameters, Analytics of better data collection to gather information,</a:t>
            </a:r>
          </a:p>
          <a:p>
            <a:r>
              <a:rPr lang="en-US" sz="2200" dirty="0"/>
              <a:t>• Optimizing cost and time,</a:t>
            </a:r>
          </a:p>
          <a:p>
            <a:r>
              <a:rPr lang="en-US" sz="2200" dirty="0"/>
              <a:t>• Record all the information for future reference, and</a:t>
            </a:r>
          </a:p>
          <a:p>
            <a:r>
              <a:rPr lang="en-US" sz="2200" dirty="0"/>
              <a:t>• Integration of software to improve the productivity.</a:t>
            </a:r>
            <a:endParaRPr lang="en-IN" sz="2200" dirty="0"/>
          </a:p>
        </p:txBody>
      </p:sp>
    </p:spTree>
    <p:extLst>
      <p:ext uri="{BB962C8B-B14F-4D97-AF65-F5344CB8AC3E}">
        <p14:creationId xmlns:p14="http://schemas.microsoft.com/office/powerpoint/2010/main" val="5420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1C30-14EC-4247-BC13-0E8E09A01559}"/>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FE5EDF61-CC7E-48DE-B9A8-65DBF830330B}"/>
              </a:ext>
            </a:extLst>
          </p:cNvPr>
          <p:cNvSpPr>
            <a:spLocks noGrp="1"/>
          </p:cNvSpPr>
          <p:nvPr>
            <p:ph idx="1"/>
          </p:nvPr>
        </p:nvSpPr>
        <p:spPr>
          <a:xfrm>
            <a:off x="1097280" y="2083859"/>
            <a:ext cx="10058400" cy="4023360"/>
          </a:xfrm>
        </p:spPr>
        <p:txBody>
          <a:bodyPr/>
          <a:lstStyle/>
          <a:p>
            <a:r>
              <a:rPr lang="en-US" dirty="0"/>
              <a:t>1. Soil Moisture Sensor</a:t>
            </a:r>
          </a:p>
          <a:p>
            <a:r>
              <a:rPr lang="en-US" dirty="0"/>
              <a:t>2. Temperature Sensor</a:t>
            </a:r>
          </a:p>
          <a:p>
            <a:r>
              <a:rPr lang="en-US" dirty="0"/>
              <a:t>3. Humidity Sensor</a:t>
            </a:r>
          </a:p>
          <a:p>
            <a:r>
              <a:rPr lang="en-US" dirty="0"/>
              <a:t>4. Power source (battery or wall adapter)</a:t>
            </a:r>
          </a:p>
          <a:p>
            <a:r>
              <a:rPr lang="en-US" dirty="0"/>
              <a:t>5. Cloud storage</a:t>
            </a:r>
          </a:p>
          <a:p>
            <a:r>
              <a:rPr lang="en-US" dirty="0"/>
              <a:t>6. Arduino Board</a:t>
            </a:r>
          </a:p>
          <a:p>
            <a:r>
              <a:rPr lang="en-US" dirty="0"/>
              <a:t>7. </a:t>
            </a:r>
            <a:r>
              <a:rPr lang="en-US" dirty="0" err="1"/>
              <a:t>Wifi</a:t>
            </a:r>
            <a:r>
              <a:rPr lang="en-US" dirty="0"/>
              <a:t> Module </a:t>
            </a:r>
            <a:r>
              <a:rPr lang="en-US" dirty="0" err="1"/>
              <a:t>wth</a:t>
            </a:r>
            <a:r>
              <a:rPr lang="en-US" dirty="0"/>
              <a:t> microcontroller/ </a:t>
            </a:r>
            <a:r>
              <a:rPr lang="en-US" dirty="0" err="1"/>
              <a:t>nodemcu</a:t>
            </a:r>
            <a:r>
              <a:rPr lang="en-US" dirty="0"/>
              <a:t> (inbuilt </a:t>
            </a:r>
            <a:r>
              <a:rPr lang="en-US" dirty="0" err="1"/>
              <a:t>wifi</a:t>
            </a:r>
            <a:r>
              <a:rPr lang="en-US" dirty="0"/>
              <a:t> module)</a:t>
            </a:r>
          </a:p>
        </p:txBody>
      </p:sp>
    </p:spTree>
    <p:extLst>
      <p:ext uri="{BB962C8B-B14F-4D97-AF65-F5344CB8AC3E}">
        <p14:creationId xmlns:p14="http://schemas.microsoft.com/office/powerpoint/2010/main" val="273529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9B0-6990-4A24-A99D-D89F051B3D48}"/>
              </a:ext>
            </a:extLst>
          </p:cNvPr>
          <p:cNvSpPr>
            <a:spLocks noGrp="1"/>
          </p:cNvSpPr>
          <p:nvPr>
            <p:ph type="title"/>
          </p:nvPr>
        </p:nvSpPr>
        <p:spPr>
          <a:xfrm>
            <a:off x="1125855" y="184887"/>
            <a:ext cx="10058400" cy="1476273"/>
          </a:xfrm>
        </p:spPr>
        <p:txBody>
          <a:bodyPr/>
          <a:lstStyle/>
          <a:p>
            <a:r>
              <a:rPr lang="en-US" dirty="0"/>
              <a:t>Connections</a:t>
            </a:r>
            <a:endParaRPr lang="en-IN" dirty="0"/>
          </a:p>
        </p:txBody>
      </p:sp>
      <p:sp>
        <p:nvSpPr>
          <p:cNvPr id="3" name="AutoShape 2" descr="this is the schematic of the circuit">
            <a:extLst>
              <a:ext uri="{FF2B5EF4-FFF2-40B4-BE49-F238E27FC236}">
                <a16:creationId xmlns:a16="http://schemas.microsoft.com/office/drawing/2014/main" id="{F4991D59-DFAC-4FC0-839A-38AA1EC58986}"/>
              </a:ext>
            </a:extLst>
          </p:cNvPr>
          <p:cNvSpPr>
            <a:spLocks noChangeAspect="1" noChangeArrowheads="1"/>
          </p:cNvSpPr>
          <p:nvPr/>
        </p:nvSpPr>
        <p:spPr bwMode="auto">
          <a:xfrm>
            <a:off x="5972175" y="3133725"/>
            <a:ext cx="3790950" cy="3857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34B1B8B8-CF48-4544-AD4C-88D8AE647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650" y="597361"/>
            <a:ext cx="7200900" cy="4822364"/>
          </a:xfrm>
          <a:prstGeom prst="rect">
            <a:avLst/>
          </a:prstGeom>
        </p:spPr>
      </p:pic>
    </p:spTree>
    <p:extLst>
      <p:ext uri="{BB962C8B-B14F-4D97-AF65-F5344CB8AC3E}">
        <p14:creationId xmlns:p14="http://schemas.microsoft.com/office/powerpoint/2010/main" val="89603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3178-F6D1-4401-BB16-907A0DE34A6E}"/>
              </a:ext>
            </a:extLst>
          </p:cNvPr>
          <p:cNvSpPr>
            <a:spLocks noGrp="1"/>
          </p:cNvSpPr>
          <p:nvPr>
            <p:ph type="title"/>
          </p:nvPr>
        </p:nvSpPr>
        <p:spPr/>
        <p:txBody>
          <a:bodyPr/>
          <a:lstStyle/>
          <a:p>
            <a:r>
              <a:rPr lang="en-US" dirty="0"/>
              <a:t>RESULTS  </a:t>
            </a:r>
            <a:endParaRPr lang="en-IN" dirty="0"/>
          </a:p>
        </p:txBody>
      </p:sp>
      <p:sp>
        <p:nvSpPr>
          <p:cNvPr id="3" name="Content Placeholder 2">
            <a:extLst>
              <a:ext uri="{FF2B5EF4-FFF2-40B4-BE49-F238E27FC236}">
                <a16:creationId xmlns:a16="http://schemas.microsoft.com/office/drawing/2014/main" id="{70C0F1C3-8272-4887-BED8-57D5E2229BEA}"/>
              </a:ext>
            </a:extLst>
          </p:cNvPr>
          <p:cNvSpPr>
            <a:spLocks noGrp="1"/>
          </p:cNvSpPr>
          <p:nvPr>
            <p:ph idx="1"/>
          </p:nvPr>
        </p:nvSpPr>
        <p:spPr>
          <a:xfrm>
            <a:off x="904875" y="1845734"/>
            <a:ext cx="10250805" cy="4917016"/>
          </a:xfrm>
        </p:spPr>
        <p:txBody>
          <a:bodyPr>
            <a:normAutofit/>
          </a:bodyPr>
          <a:lstStyle/>
          <a:p>
            <a:pPr marL="342900" lvl="0" indent="-342900">
              <a:lnSpc>
                <a:spcPct val="150000"/>
              </a:lnSpc>
              <a:buSzPts val="1000"/>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IOT based temperature , soil moistures and humidity measurement system provides an economical and safe system. This is very useful for the detection of agricultural-related parameters.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50000"/>
              </a:lnSpc>
              <a:buSzPts val="1000"/>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In this setup, the sensors first senses the environment and then the values are uploaded within the stipulated time period through the ESP-8266 Wi-Fi system.</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50000"/>
              </a:lnSpc>
              <a:buSzPts val="1000"/>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Then, from the cloud, the humidity, soil moisture and temperature standards are measured using one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ThingSpeak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platform from anywhere</a:t>
            </a:r>
            <a:r>
              <a:rPr lang="en-US" sz="1800" dirty="0">
                <a:effectLst/>
                <a:latin typeface="SimSun" panose="02010600030101010101" pitchFamily="2" charset="-122"/>
                <a:ea typeface="SimSun" panose="02010600030101010101" pitchFamily="2" charset="-122"/>
                <a:cs typeface="SimSun" panose="02010600030101010101" pitchFamily="2" charset="-122"/>
              </a:rPr>
              <a: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50000"/>
              </a:lnSpc>
              <a:buSzPts val="1000"/>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results of  temperature , soil moistures and humidity will store on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thingSpeak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cloud.</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50000"/>
              </a:lnSpc>
              <a:buSzPts val="1000"/>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This proposed system can provide a convenient method for effective monitoring of temperature , moisture of soil and humidity in real time.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27913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433</TotalTime>
  <Words>666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SimSun</vt:lpstr>
      <vt:lpstr>Arial</vt:lpstr>
      <vt:lpstr>Calibri</vt:lpstr>
      <vt:lpstr>Calibri Light</vt:lpstr>
      <vt:lpstr>Times New Roman</vt:lpstr>
      <vt:lpstr>Wingdings</vt:lpstr>
      <vt:lpstr>Retrospect</vt:lpstr>
      <vt:lpstr>Smart Home Gardening</vt:lpstr>
      <vt:lpstr>TEAM NO. 13 MEMBERS</vt:lpstr>
      <vt:lpstr>PROBLEM STATEMENT:</vt:lpstr>
      <vt:lpstr>PROPOSED SOLUTION:</vt:lpstr>
      <vt:lpstr>PROPOSED SOLUTION:</vt:lpstr>
      <vt:lpstr>ARCHITECTURE</vt:lpstr>
      <vt:lpstr>COMPONENTS:</vt:lpstr>
      <vt:lpstr>Connections</vt:lpstr>
      <vt:lpstr>RESULTS  </vt:lpstr>
      <vt:lpstr>FUTURE WORK</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Gardening</dc:title>
  <dc:creator>Ajay Gupta</dc:creator>
  <cp:lastModifiedBy>Ajay Gupta</cp:lastModifiedBy>
  <cp:revision>12</cp:revision>
  <dcterms:created xsi:type="dcterms:W3CDTF">2021-07-06T13:12:35Z</dcterms:created>
  <dcterms:modified xsi:type="dcterms:W3CDTF">2021-07-15T07:59:16Z</dcterms:modified>
</cp:coreProperties>
</file>