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71" r:id="rId7"/>
    <p:sldId id="263" r:id="rId8"/>
    <p:sldId id="270" r:id="rId9"/>
    <p:sldId id="268" r:id="rId10"/>
    <p:sldId id="269" r:id="rId11"/>
    <p:sldId id="262" r:id="rId1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57"/>
            <p14:sldId id="258"/>
            <p14:sldId id="260"/>
            <p14:sldId id="261"/>
            <p14:sldId id="271"/>
            <p14:sldId id="263"/>
            <p14:sldId id="270"/>
            <p14:sldId id="268"/>
            <p14:sldId id="269"/>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20-02-2025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20-02-2025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20-02-2025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20-02-2025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20-02-2025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20-02-2025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20-02-2025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20-02-2025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20-02-2025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20-02-2025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20-02-2025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20-02-2025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20-02-2025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dirty="0">
                <a:solidFill>
                  <a:srgbClr val="FF0000"/>
                </a:solidFill>
                <a:latin typeface="Times New Roman" pitchFamily="18" charset="0"/>
                <a:cs typeface="Times New Roman" pitchFamily="18" charset="0"/>
              </a:rPr>
              <a:t>Zeroth 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858947614"/>
              </p:ext>
            </p:extLst>
          </p:nvPr>
        </p:nvGraphicFramePr>
        <p:xfrm>
          <a:off x="1829527" y="2480310"/>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640520" y="644420"/>
            <a:ext cx="4377690" cy="506549"/>
          </a:xfrm>
          <a:prstGeom prst="rect">
            <a:avLst/>
          </a:prstGeom>
        </p:spPr>
        <p:txBody>
          <a:bodyPr vert="horz" wrap="square" lIns="0" tIns="13970" rIns="0" bIns="0" rtlCol="0">
            <a:spAutoFit/>
          </a:bodyPr>
          <a:lstStyle/>
          <a:p>
            <a:pPr marL="12700">
              <a:lnSpc>
                <a:spcPct val="100000"/>
              </a:lnSpc>
              <a:spcBef>
                <a:spcPts val="110"/>
              </a:spcBef>
            </a:pPr>
            <a:r>
              <a:rPr sz="3200" b="1" dirty="0">
                <a:solidFill>
                  <a:srgbClr val="FF0000"/>
                </a:solidFill>
                <a:latin typeface="Times New Roman" panose="02020603050405020304" pitchFamily="18" charset="0"/>
                <a:cs typeface="Times New Roman" panose="02020603050405020304" pitchFamily="18" charset="0"/>
              </a:rPr>
              <a:t>Weekly</a:t>
            </a:r>
            <a:r>
              <a:rPr sz="3200" b="1" spc="-35" dirty="0">
                <a:solidFill>
                  <a:srgbClr val="FF0000"/>
                </a:solidFill>
                <a:latin typeface="Times New Roman" panose="02020603050405020304" pitchFamily="18" charset="0"/>
                <a:cs typeface="Times New Roman" panose="02020603050405020304" pitchFamily="18" charset="0"/>
              </a:rPr>
              <a:t> </a:t>
            </a:r>
            <a:r>
              <a:rPr sz="32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644106484"/>
              </p:ext>
            </p:extLst>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400" b="1" dirty="0">
                          <a:latin typeface="Times New Roman" panose="02020603050405020304" pitchFamily="18" charset="0"/>
                          <a:cs typeface="Times New Roman" panose="02020603050405020304" pitchFamily="18" charset="0"/>
                        </a:rPr>
                        <a:t>Week 1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400" b="1" dirty="0">
                          <a:latin typeface="Times New Roman" panose="02020603050405020304" pitchFamily="18" charset="0"/>
                          <a:cs typeface="Times New Roman" panose="02020603050405020304" pitchFamily="18" charset="0"/>
                        </a:rPr>
                        <a:t>Week 2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400" b="1" dirty="0">
                          <a:latin typeface="Times New Roman" panose="02020603050405020304" pitchFamily="18" charset="0"/>
                          <a:cs typeface="Times New Roman" panose="02020603050405020304" pitchFamily="18" charset="0"/>
                        </a:rPr>
                        <a:t>Week 3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400" b="1" dirty="0">
                          <a:latin typeface="Times New Roman" panose="02020603050405020304" pitchFamily="18" charset="0"/>
                          <a:cs typeface="Times New Roman" panose="02020603050405020304" pitchFamily="18" charset="0"/>
                        </a:rPr>
                        <a:t>Week 4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675944" y="1739644"/>
            <a:ext cx="6455868" cy="3059812"/>
          </a:xfrm>
          <a:prstGeom prst="rect">
            <a:avLst/>
          </a:prstGeom>
        </p:spPr>
        <p:txBody>
          <a:bodyPr vert="horz" wrap="square" lIns="0" tIns="88900" rIns="0" bIns="0" rtlCol="0">
            <a:spAutoFit/>
          </a:bodyPr>
          <a:lstStyle/>
          <a:p>
            <a:pPr marL="356870" indent="-344805">
              <a:lnSpc>
                <a:spcPct val="100000"/>
              </a:lnSpc>
              <a:spcBef>
                <a:spcPts val="700"/>
              </a:spcBef>
              <a:buSzPct val="45000"/>
              <a:buFont typeface="Segoe UI Symbol"/>
              <a:buChar char="⚫"/>
              <a:tabLst>
                <a:tab pos="356870" algn="l"/>
                <a:tab pos="357505" algn="l"/>
              </a:tabLst>
            </a:pPr>
            <a:r>
              <a:rPr sz="2800" dirty="0" smtClean="0">
                <a:latin typeface="Times New Roman" pitchFamily="18" charset="0"/>
                <a:cs typeface="Times New Roman" pitchFamily="18" charset="0"/>
              </a:rPr>
              <a:t>Problem</a:t>
            </a:r>
            <a:r>
              <a:rPr sz="2800" spc="-65" dirty="0" smtClean="0">
                <a:latin typeface="Times New Roman" pitchFamily="18" charset="0"/>
                <a:cs typeface="Times New Roman" pitchFamily="18" charset="0"/>
              </a:rPr>
              <a:t> </a:t>
            </a:r>
            <a:r>
              <a:rPr sz="2800" spc="-10" dirty="0">
                <a:latin typeface="Times New Roman" pitchFamily="18" charset="0"/>
                <a:cs typeface="Times New Roman" pitchFamily="18" charset="0"/>
              </a:rPr>
              <a:t>Statement</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Literature</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Identified</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Findings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smtClean="0">
                <a:latin typeface="Times New Roman" pitchFamily="18" charset="0"/>
                <a:cs typeface="Times New Roman" pitchFamily="18" charset="0"/>
              </a:rPr>
              <a:t>Objective</a:t>
            </a:r>
            <a:endParaRPr lang="en-US" sz="2800" spc="-10" dirty="0" smtClean="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dirty="0" smtClean="0">
                <a:latin typeface="Times New Roman" pitchFamily="18" charset="0"/>
                <a:cs typeface="Times New Roman" pitchFamily="18" charset="0"/>
              </a:rPr>
              <a:t>Software</a:t>
            </a:r>
            <a:r>
              <a:rPr sz="2800" spc="-50" dirty="0" smtClean="0">
                <a:latin typeface="Times New Roman" pitchFamily="18" charset="0"/>
                <a:cs typeface="Times New Roman" pitchFamily="18" charset="0"/>
              </a:rPr>
              <a:t> </a:t>
            </a:r>
            <a:r>
              <a:rPr sz="2800" spc="-10" dirty="0">
                <a:latin typeface="Times New Roman" pitchFamily="18" charset="0"/>
                <a:cs typeface="Times New Roman" pitchFamily="18" charset="0"/>
              </a:rPr>
              <a:t>Requirements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References</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Weekly</a:t>
            </a:r>
            <a:r>
              <a:rPr sz="2800" spc="-50" dirty="0">
                <a:latin typeface="Times New Roman" pitchFamily="18" charset="0"/>
                <a:cs typeface="Times New Roman" pitchFamily="18" charset="0"/>
              </a:rPr>
              <a:t> </a:t>
            </a:r>
            <a:r>
              <a:rPr sz="2800" spc="-20" dirty="0">
                <a:latin typeface="Times New Roman" pitchFamily="18" charset="0"/>
                <a:cs typeface="Times New Roman" pitchFamily="18" charset="0"/>
              </a:rPr>
              <a:t>Plan</a:t>
            </a:r>
            <a:endParaRPr sz="28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812799" y="1637258"/>
            <a:ext cx="106934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586206" y="444667"/>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584200" y="1690688"/>
            <a:ext cx="10947400" cy="409342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Reduction with MRMR:</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7900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73552"/>
            <a:ext cx="10515600" cy="1325563"/>
          </a:xfrm>
        </p:spPr>
        <p:txBody>
          <a:bodyPr>
            <a:normAutofit/>
          </a:bodyPr>
          <a:lstStyle/>
          <a:p>
            <a:r>
              <a:rPr lang="en-IN" sz="3200" b="1" dirty="0" smtClean="0">
                <a:solidFill>
                  <a:srgbClr val="FF0000"/>
                </a:solidFill>
                <a:latin typeface="Times New Roman" panose="02020603050405020304" pitchFamily="18" charset="0"/>
                <a:cs typeface="Times New Roman" panose="02020603050405020304" pitchFamily="18" charset="0"/>
              </a:rPr>
              <a:t>Implementation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550988"/>
            <a:ext cx="11252200" cy="4431983"/>
          </a:xfrm>
          <a:prstGeom prst="rect">
            <a:avLst/>
          </a:prstGeom>
          <a:noFill/>
        </p:spPr>
        <p:txBody>
          <a:bodyPr wrap="square">
            <a:spAutoFit/>
          </a:bodyPr>
          <a:lstStyle/>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Data Collection &amp; Preprocessing</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Open Government Databases </a:t>
            </a:r>
            <a:r>
              <a:rPr lang="en-US" sz="22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Cleaning (Pandas, NumPy)</a:t>
            </a:r>
            <a:r>
              <a:rPr lang="en-US" sz="22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Feature Engineering</a:t>
            </a:r>
            <a:r>
              <a:rPr lang="en-US" sz="2200" dirty="0">
                <a:latin typeface="Times New Roman" panose="02020603050405020304" pitchFamily="18" charset="0"/>
                <a:cs typeface="Times New Roman" panose="02020603050405020304" pitchFamily="18" charset="0"/>
              </a:rPr>
              <a:t> – Extract seasonality trends, inflation impact, and market signals.</a:t>
            </a:r>
          </a:p>
          <a:p>
            <a:pPr marL="342900" indent="-342900" algn="just">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ARIMA &amp; SARIMA</a:t>
            </a:r>
            <a:r>
              <a:rPr lang="en-US" sz="2200" dirty="0">
                <a:latin typeface="Times New Roman" panose="02020603050405020304" pitchFamily="18" charset="0"/>
                <a:cs typeface="Times New Roman" panose="02020603050405020304" pitchFamily="18" charset="0"/>
              </a:rPr>
              <a:t> – Traditional time series forecasting for baseline comparison.</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LSTM (Long Short-Term Memory)</a:t>
            </a:r>
            <a:r>
              <a:rPr lang="en-US" sz="2200" dirty="0">
                <a:latin typeface="Times New Roman" panose="02020603050405020304" pitchFamily="18" charset="0"/>
                <a:cs typeface="Times New Roman" panose="02020603050405020304" pitchFamily="18" charset="0"/>
              </a:rPr>
              <a:t> – Captures long-term dependencies for better predictions.</a:t>
            </a:r>
          </a:p>
          <a:p>
            <a:pPr marL="342900" indent="-342900" algn="just">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 Random Forest</a:t>
            </a:r>
            <a:r>
              <a:rPr lang="en-US" sz="22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AD44D-F6F9-2777-48CE-89714C9D55FB}"/>
              </a:ext>
            </a:extLst>
          </p:cNvPr>
          <p:cNvSpPr txBox="1"/>
          <p:nvPr/>
        </p:nvSpPr>
        <p:spPr>
          <a:xfrm>
            <a:off x="469900" y="856208"/>
            <a:ext cx="11252200" cy="5109091"/>
          </a:xfrm>
          <a:prstGeom prst="rect">
            <a:avLst/>
          </a:prstGeom>
          <a:noFill/>
        </p:spPr>
        <p:txBody>
          <a:bodyPr wrap="square">
            <a:spAutoFit/>
          </a:bodyPr>
          <a:lstStyle/>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3. Volatility Detection &amp; Market Insights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GARCH Model</a:t>
            </a:r>
            <a:r>
              <a:rPr lang="en-IN" sz="2200" dirty="0">
                <a:latin typeface="Times New Roman" panose="02020603050405020304" pitchFamily="18" charset="0"/>
                <a:cs typeface="Times New Roman" panose="02020603050405020304" pitchFamily="18" charset="0"/>
              </a:rPr>
              <a:t> – Predicts market volatility using financial time series data.</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Anomaly Detection (Isolation Forest, Autoencoders)</a:t>
            </a:r>
            <a:r>
              <a:rPr lang="en-IN" sz="2200" dirty="0">
                <a:latin typeface="Times New Roman" panose="02020603050405020304" pitchFamily="18" charset="0"/>
                <a:cs typeface="Times New Roman" panose="02020603050405020304" pitchFamily="18" charset="0"/>
              </a:rPr>
              <a:t> – Identifies unusual price movements.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4. Decision Support System for Market Interventions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Reinforcement Learning (DQN, PPO)</a:t>
            </a:r>
            <a:r>
              <a:rPr lang="en-IN" sz="2200" dirty="0">
                <a:latin typeface="Times New Roman" panose="02020603050405020304" pitchFamily="18" charset="0"/>
                <a:cs typeface="Times New Roman" panose="02020603050405020304" pitchFamily="18" charset="0"/>
              </a:rPr>
              <a:t> – Optimizes buffer stock release strategies.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Optimization Algorithms (Linear Programming)</a:t>
            </a:r>
            <a:r>
              <a:rPr lang="en-IN" sz="2200" dirty="0">
                <a:latin typeface="Times New Roman" panose="02020603050405020304" pitchFamily="18" charset="0"/>
                <a:cs typeface="Times New Roman" panose="02020603050405020304" pitchFamily="18" charset="0"/>
              </a:rPr>
              <a:t> – Balances supply-demand for price stability.</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Explainable AI (SHAP, LIME)</a:t>
            </a:r>
            <a:r>
              <a:rPr lang="en-IN" sz="2200" dirty="0">
                <a:latin typeface="Times New Roman" panose="02020603050405020304" pitchFamily="18" charset="0"/>
                <a:cs typeface="Times New Roman" panose="02020603050405020304" pitchFamily="18" charset="0"/>
              </a:rPr>
              <a:t> – Provides transparency in decision-making.</a:t>
            </a:r>
          </a:p>
          <a:p>
            <a:pPr marL="0" marR="0" lvl="0" indent="0" algn="just" defTabSz="914400" rtl="0" eaLnBrk="0" fontAlgn="base" latinLnBrk="0" hangingPunct="0">
              <a:lnSpc>
                <a:spcPct val="100000"/>
              </a:lnSpc>
              <a:spcBef>
                <a:spcPts val="600"/>
              </a:spcBef>
              <a:spcAft>
                <a:spcPts val="6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61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7</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645822"/>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901700" y="1514373"/>
            <a:ext cx="10452100" cy="4450731"/>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This project aims to develop an AI-driven agricultural commodity price prediction system that enhances forecasting accuracy and aids in strategic market interventions. By integrating deep learning models (LSTM,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ARIMA, SARIMA)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58" y="26604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5873"/>
            <a:ext cx="8429786" cy="4801090"/>
          </a:xfrm>
        </p:spPr>
        <p:txBody>
          <a:bodyPr>
            <a:normAutofit/>
          </a:bodyPr>
          <a:lstStyle/>
          <a:p>
            <a:pPr>
              <a:buNone/>
            </a:pPr>
            <a:endParaRPr lang="en-IN" dirty="0">
              <a:latin typeface="Times New Roman"/>
              <a:cs typeface="Times New Roman"/>
            </a:endParaRPr>
          </a:p>
          <a:p>
            <a:pPr>
              <a:buNone/>
            </a:pPr>
            <a:endParaRPr lang="en-IN" dirty="0">
              <a:solidFill>
                <a:srgbClr val="0070C0"/>
              </a:solidFill>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8</a:t>
            </a:fld>
            <a:endParaRPr lang="en-IN" dirty="0"/>
          </a:p>
        </p:txBody>
      </p:sp>
      <p:sp>
        <p:nvSpPr>
          <p:cNvPr id="11" name="Rectangle 4"/>
          <p:cNvSpPr>
            <a:spLocks noChangeArrowheads="1"/>
          </p:cNvSpPr>
          <p:nvPr/>
        </p:nvSpPr>
        <p:spPr bwMode="auto">
          <a:xfrm>
            <a:off x="982490" y="1646926"/>
            <a:ext cx="7628109"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Operating System</a:t>
            </a:r>
            <a:r>
              <a:rPr lang="en-US" altLang="en-US" sz="2400" dirty="0">
                <a:latin typeface="Times New Roman" panose="02020603050405020304" pitchFamily="18" charset="0"/>
                <a:cs typeface="Times New Roman" panose="02020603050405020304" pitchFamily="18" charset="0"/>
              </a:rPr>
              <a:t> – Windows 11</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Programming Languages:</a:t>
            </a:r>
            <a:r>
              <a:rPr lang="en-IN" sz="2400" dirty="0">
                <a:latin typeface="Times New Roman" panose="02020603050405020304" pitchFamily="18" charset="0"/>
                <a:cs typeface="Times New Roman" panose="02020603050405020304" pitchFamily="18" charset="0"/>
              </a:rPr>
              <a:t> Python (Pandas, NumPy,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TensorFlow/PyTorch), Java(JDBC)</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 Processing:</a:t>
            </a:r>
            <a:r>
              <a:rPr lang="en-IN" sz="2400" dirty="0">
                <a:latin typeface="Times New Roman" panose="02020603050405020304" pitchFamily="18" charset="0"/>
                <a:cs typeface="Times New Roman" panose="02020603050405020304" pitchFamily="18" charset="0"/>
              </a:rPr>
              <a:t> MS Excel, Pandas, SciPy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ML/DL Frameworks:</a:t>
            </a:r>
            <a:r>
              <a:rPr lang="en-IN" sz="2400" dirty="0">
                <a:latin typeface="Times New Roman" panose="02020603050405020304" pitchFamily="18" charset="0"/>
                <a:cs typeface="Times New Roman" panose="02020603050405020304" pitchFamily="18" charset="0"/>
              </a:rPr>
              <a:t> Scikit-learn, TensorFlow, PyTorch, Statsmodels (for ARIMA)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MySQL &amp; JDBC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641896" y="644418"/>
            <a:ext cx="4377690"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50443" y="1671916"/>
            <a:ext cx="99655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727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Calibri</vt:lpstr>
      <vt:lpstr>Calibri Light</vt:lpstr>
      <vt:lpstr>Helvetica</vt:lpstr>
      <vt:lpstr>Segoe UI Symbol</vt:lpstr>
      <vt:lpstr>Times New Roman</vt:lpstr>
      <vt:lpstr>Office Theme</vt:lpstr>
      <vt:lpstr>PowerPoint Presentation</vt:lpstr>
      <vt:lpstr>Contents</vt:lpstr>
      <vt:lpstr>PowerPoint Presentation</vt:lpstr>
      <vt:lpstr>Literatures Identified and Findings</vt:lpstr>
      <vt:lpstr>Implementation</vt:lpstr>
      <vt:lpstr>PowerPoint Presentation</vt:lpstr>
      <vt:lpstr>PowerPoint Presentation</vt:lpstr>
      <vt:lpstr>Software Requirements</vt:lpstr>
      <vt:lpstr>References</vt:lpstr>
      <vt:lpstr>Weekly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student</cp:lastModifiedBy>
  <cp:revision>44</cp:revision>
  <dcterms:created xsi:type="dcterms:W3CDTF">2023-03-16T08:45:29Z</dcterms:created>
  <dcterms:modified xsi:type="dcterms:W3CDTF">2025-02-20T05:44:26Z</dcterms:modified>
</cp:coreProperties>
</file>