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74" r:id="rId3"/>
    <p:sldId id="257" r:id="rId4"/>
    <p:sldId id="258" r:id="rId5"/>
    <p:sldId id="260" r:id="rId6"/>
    <p:sldId id="281" r:id="rId7"/>
    <p:sldId id="280" r:id="rId8"/>
    <p:sldId id="261" r:id="rId9"/>
    <p:sldId id="263" r:id="rId10"/>
    <p:sldId id="279" r:id="rId11"/>
    <p:sldId id="276" r:id="rId12"/>
    <p:sldId id="275" r:id="rId13"/>
    <p:sldId id="286" r:id="rId14"/>
    <p:sldId id="287" r:id="rId15"/>
    <p:sldId id="288" r:id="rId16"/>
    <p:sldId id="270" r:id="rId17"/>
    <p:sldId id="268" r:id="rId18"/>
    <p:sldId id="278" r:id="rId19"/>
    <p:sldId id="282" r:id="rId20"/>
    <p:sldId id="283" r:id="rId21"/>
    <p:sldId id="284" r:id="rId22"/>
    <p:sldId id="262" r:id="rId23"/>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80810EF-53C0-43AC-AD82-DF72347FBF8D}">
          <p14:sldIdLst>
            <p14:sldId id="256"/>
            <p14:sldId id="274"/>
            <p14:sldId id="257"/>
            <p14:sldId id="258"/>
            <p14:sldId id="260"/>
            <p14:sldId id="281"/>
            <p14:sldId id="280"/>
            <p14:sldId id="261"/>
            <p14:sldId id="263"/>
            <p14:sldId id="279"/>
            <p14:sldId id="276"/>
            <p14:sldId id="275"/>
            <p14:sldId id="286"/>
            <p14:sldId id="287"/>
            <p14:sldId id="288"/>
            <p14:sldId id="270"/>
            <p14:sldId id="268"/>
            <p14:sldId id="278"/>
            <p14:sldId id="282"/>
            <p14:sldId id="283"/>
            <p14:sldId id="284"/>
            <p14:sldId id="26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6" autoAdjust="0"/>
    <p:restoredTop sz="94660"/>
  </p:normalViewPr>
  <p:slideViewPr>
    <p:cSldViewPr snapToGrid="0">
      <p:cViewPr varScale="1">
        <p:scale>
          <a:sx n="105" d="100"/>
          <a:sy n="105" d="100"/>
        </p:scale>
        <p:origin x="546"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44289A0A-592F-4579-AE78-0E63EB14E26A}" type="datetimeFigureOut">
              <a:rPr lang="en-IN" smtClean="0"/>
              <a:pPr/>
              <a:t>22-05-2025</a:t>
            </a:fld>
            <a:endParaRPr lang="en-IN" dirty="0"/>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55088AB0-1C3E-4E44-AC89-1F2440C19E66}" type="slidenum">
              <a:rPr lang="en-IN" smtClean="0"/>
              <a:pPr/>
              <a:t>‹#›</a:t>
            </a:fld>
            <a:endParaRPr lang="en-IN" dirty="0"/>
          </a:p>
        </p:txBody>
      </p:sp>
    </p:spTree>
    <p:extLst>
      <p:ext uri="{BB962C8B-B14F-4D97-AF65-F5344CB8AC3E}">
        <p14:creationId xmlns:p14="http://schemas.microsoft.com/office/powerpoint/2010/main" val="4191889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088AB0-1C3E-4E44-AC89-1F2440C19E66}" type="slidenum">
              <a:rPr lang="en-IN" smtClean="0"/>
              <a:pPr/>
              <a:t>17</a:t>
            </a:fld>
            <a:endParaRPr lang="en-IN" dirty="0"/>
          </a:p>
        </p:txBody>
      </p:sp>
    </p:spTree>
    <p:extLst>
      <p:ext uri="{BB962C8B-B14F-4D97-AF65-F5344CB8AC3E}">
        <p14:creationId xmlns:p14="http://schemas.microsoft.com/office/powerpoint/2010/main" val="1724562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62F60-AFDA-6F9D-EDFD-B6CA1F6BC5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4B8FD2C-99F7-6E39-DE12-35A2F121D3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C5FB768-DF2D-4119-C21B-0B4AC5E1276D}"/>
              </a:ext>
            </a:extLst>
          </p:cNvPr>
          <p:cNvSpPr>
            <a:spLocks noGrp="1"/>
          </p:cNvSpPr>
          <p:nvPr>
            <p:ph type="dt" sz="half" idx="10"/>
          </p:nvPr>
        </p:nvSpPr>
        <p:spPr/>
        <p:txBody>
          <a:bodyPr/>
          <a:lstStyle/>
          <a:p>
            <a:fld id="{87258022-64EF-452F-8D36-0822664E8985}" type="datetime1">
              <a:rPr lang="en-IN" smtClean="0"/>
              <a:pPr/>
              <a:t>22-05-2025</a:t>
            </a:fld>
            <a:endParaRPr lang="en-IN" dirty="0"/>
          </a:p>
        </p:txBody>
      </p:sp>
      <p:sp>
        <p:nvSpPr>
          <p:cNvPr id="5" name="Footer Placeholder 4">
            <a:extLst>
              <a:ext uri="{FF2B5EF4-FFF2-40B4-BE49-F238E27FC236}">
                <a16:creationId xmlns:a16="http://schemas.microsoft.com/office/drawing/2014/main" id="{BA906A2C-9C11-9CB8-3952-D6D6C855036E}"/>
              </a:ext>
            </a:extLst>
          </p:cNvPr>
          <p:cNvSpPr>
            <a:spLocks noGrp="1"/>
          </p:cNvSpPr>
          <p:nvPr>
            <p:ph type="ftr" sz="quarter" idx="11"/>
          </p:nvPr>
        </p:nvSpPr>
        <p:spPr/>
        <p:txBody>
          <a:bodyPr/>
          <a:lstStyle/>
          <a:p>
            <a:r>
              <a:rPr lang="en-IN" dirty="0"/>
              <a:t>Brain Tumor Detection</a:t>
            </a:r>
          </a:p>
        </p:txBody>
      </p:sp>
      <p:sp>
        <p:nvSpPr>
          <p:cNvPr id="6" name="Slide Number Placeholder 5">
            <a:extLst>
              <a:ext uri="{FF2B5EF4-FFF2-40B4-BE49-F238E27FC236}">
                <a16:creationId xmlns:a16="http://schemas.microsoft.com/office/drawing/2014/main" id="{C42E62E5-EA5E-5D9F-71C0-299658447EFE}"/>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2998770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1A792-18D1-A836-F5A5-E70E3F7E7AF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BAE985-1BC7-55DE-C90E-2709E0FE0E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B97E7D-824B-6D0D-7C29-A02640178A4D}"/>
              </a:ext>
            </a:extLst>
          </p:cNvPr>
          <p:cNvSpPr>
            <a:spLocks noGrp="1"/>
          </p:cNvSpPr>
          <p:nvPr>
            <p:ph type="dt" sz="half" idx="10"/>
          </p:nvPr>
        </p:nvSpPr>
        <p:spPr/>
        <p:txBody>
          <a:bodyPr/>
          <a:lstStyle/>
          <a:p>
            <a:fld id="{56912B54-1760-41F2-8318-530517A222A4}" type="datetime1">
              <a:rPr lang="en-IN" smtClean="0"/>
              <a:pPr/>
              <a:t>22-05-2025</a:t>
            </a:fld>
            <a:endParaRPr lang="en-IN" dirty="0"/>
          </a:p>
        </p:txBody>
      </p:sp>
      <p:sp>
        <p:nvSpPr>
          <p:cNvPr id="5" name="Footer Placeholder 4">
            <a:extLst>
              <a:ext uri="{FF2B5EF4-FFF2-40B4-BE49-F238E27FC236}">
                <a16:creationId xmlns:a16="http://schemas.microsoft.com/office/drawing/2014/main" id="{D985E4CD-49AC-7897-6730-1408663AE41F}"/>
              </a:ext>
            </a:extLst>
          </p:cNvPr>
          <p:cNvSpPr>
            <a:spLocks noGrp="1"/>
          </p:cNvSpPr>
          <p:nvPr>
            <p:ph type="ftr" sz="quarter" idx="11"/>
          </p:nvPr>
        </p:nvSpPr>
        <p:spPr/>
        <p:txBody>
          <a:bodyPr/>
          <a:lstStyle/>
          <a:p>
            <a:r>
              <a:rPr lang="en-IN" dirty="0"/>
              <a:t>Brain Tumor Detection</a:t>
            </a:r>
          </a:p>
        </p:txBody>
      </p:sp>
      <p:sp>
        <p:nvSpPr>
          <p:cNvPr id="6" name="Slide Number Placeholder 5">
            <a:extLst>
              <a:ext uri="{FF2B5EF4-FFF2-40B4-BE49-F238E27FC236}">
                <a16:creationId xmlns:a16="http://schemas.microsoft.com/office/drawing/2014/main" id="{BE182C68-6057-D205-9E55-AD8D09C9CC91}"/>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3062475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F2B124-768F-395F-C031-DA5912C201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7B30FA-8240-E267-DEFA-1D263117A0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9C639B-A0CB-0BD4-E72D-0EE7C4E37986}"/>
              </a:ext>
            </a:extLst>
          </p:cNvPr>
          <p:cNvSpPr>
            <a:spLocks noGrp="1"/>
          </p:cNvSpPr>
          <p:nvPr>
            <p:ph type="dt" sz="half" idx="10"/>
          </p:nvPr>
        </p:nvSpPr>
        <p:spPr/>
        <p:txBody>
          <a:bodyPr/>
          <a:lstStyle/>
          <a:p>
            <a:fld id="{8E1F4FCE-2F2D-4C01-ACCD-36BE74E81988}" type="datetime1">
              <a:rPr lang="en-IN" smtClean="0"/>
              <a:pPr/>
              <a:t>22-05-2025</a:t>
            </a:fld>
            <a:endParaRPr lang="en-IN" dirty="0"/>
          </a:p>
        </p:txBody>
      </p:sp>
      <p:sp>
        <p:nvSpPr>
          <p:cNvPr id="5" name="Footer Placeholder 4">
            <a:extLst>
              <a:ext uri="{FF2B5EF4-FFF2-40B4-BE49-F238E27FC236}">
                <a16:creationId xmlns:a16="http://schemas.microsoft.com/office/drawing/2014/main" id="{EC7AB932-A650-3506-C695-B72532FEB7B4}"/>
              </a:ext>
            </a:extLst>
          </p:cNvPr>
          <p:cNvSpPr>
            <a:spLocks noGrp="1"/>
          </p:cNvSpPr>
          <p:nvPr>
            <p:ph type="ftr" sz="quarter" idx="11"/>
          </p:nvPr>
        </p:nvSpPr>
        <p:spPr/>
        <p:txBody>
          <a:bodyPr/>
          <a:lstStyle/>
          <a:p>
            <a:r>
              <a:rPr lang="en-IN" dirty="0"/>
              <a:t>Brain Tumor Detection</a:t>
            </a:r>
          </a:p>
        </p:txBody>
      </p:sp>
      <p:sp>
        <p:nvSpPr>
          <p:cNvPr id="6" name="Slide Number Placeholder 5">
            <a:extLst>
              <a:ext uri="{FF2B5EF4-FFF2-40B4-BE49-F238E27FC236}">
                <a16:creationId xmlns:a16="http://schemas.microsoft.com/office/drawing/2014/main" id="{97F9C298-D994-7F9B-79E7-F46B57B248F5}"/>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2883229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41727-0587-C93F-0A1F-54810F2E99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E5858B-7655-B37D-2A31-C7776A7E47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0D0B98-D37C-68E8-C29D-14D9893332DA}"/>
              </a:ext>
            </a:extLst>
          </p:cNvPr>
          <p:cNvSpPr>
            <a:spLocks noGrp="1"/>
          </p:cNvSpPr>
          <p:nvPr>
            <p:ph type="dt" sz="half" idx="10"/>
          </p:nvPr>
        </p:nvSpPr>
        <p:spPr/>
        <p:txBody>
          <a:bodyPr/>
          <a:lstStyle/>
          <a:p>
            <a:fld id="{2CC9E186-6116-4DA0-9085-C1235117DB6B}" type="datetime1">
              <a:rPr lang="en-IN" smtClean="0"/>
              <a:pPr/>
              <a:t>22-05-2025</a:t>
            </a:fld>
            <a:endParaRPr lang="en-IN" dirty="0"/>
          </a:p>
        </p:txBody>
      </p:sp>
      <p:sp>
        <p:nvSpPr>
          <p:cNvPr id="5" name="Footer Placeholder 4">
            <a:extLst>
              <a:ext uri="{FF2B5EF4-FFF2-40B4-BE49-F238E27FC236}">
                <a16:creationId xmlns:a16="http://schemas.microsoft.com/office/drawing/2014/main" id="{B9849B6F-1E25-BD8B-C408-C4B43528B0EB}"/>
              </a:ext>
            </a:extLst>
          </p:cNvPr>
          <p:cNvSpPr>
            <a:spLocks noGrp="1"/>
          </p:cNvSpPr>
          <p:nvPr>
            <p:ph type="ftr" sz="quarter" idx="11"/>
          </p:nvPr>
        </p:nvSpPr>
        <p:spPr/>
        <p:txBody>
          <a:bodyPr/>
          <a:lstStyle/>
          <a:p>
            <a:r>
              <a:rPr lang="en-IN" dirty="0"/>
              <a:t>Brain Tumor Detection</a:t>
            </a:r>
          </a:p>
        </p:txBody>
      </p:sp>
      <p:sp>
        <p:nvSpPr>
          <p:cNvPr id="6" name="Slide Number Placeholder 5">
            <a:extLst>
              <a:ext uri="{FF2B5EF4-FFF2-40B4-BE49-F238E27FC236}">
                <a16:creationId xmlns:a16="http://schemas.microsoft.com/office/drawing/2014/main" id="{0638C1E0-63BD-645C-5B4F-18218519B1EB}"/>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3646828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8A14C-F613-7B41-7BBA-DB4F68C0B2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4E62C3A-CF0F-418D-0344-5C612DCF98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8A01DD-32EC-E22F-3176-1A1111DF0374}"/>
              </a:ext>
            </a:extLst>
          </p:cNvPr>
          <p:cNvSpPr>
            <a:spLocks noGrp="1"/>
          </p:cNvSpPr>
          <p:nvPr>
            <p:ph type="dt" sz="half" idx="10"/>
          </p:nvPr>
        </p:nvSpPr>
        <p:spPr/>
        <p:txBody>
          <a:bodyPr/>
          <a:lstStyle/>
          <a:p>
            <a:fld id="{B2E76FE1-C54F-4FDD-A6FB-58FD7630B3D2}" type="datetime1">
              <a:rPr lang="en-IN" smtClean="0"/>
              <a:pPr/>
              <a:t>22-05-2025</a:t>
            </a:fld>
            <a:endParaRPr lang="en-IN" dirty="0"/>
          </a:p>
        </p:txBody>
      </p:sp>
      <p:sp>
        <p:nvSpPr>
          <p:cNvPr id="5" name="Footer Placeholder 4">
            <a:extLst>
              <a:ext uri="{FF2B5EF4-FFF2-40B4-BE49-F238E27FC236}">
                <a16:creationId xmlns:a16="http://schemas.microsoft.com/office/drawing/2014/main" id="{2DF0E9C1-31B9-80E8-83DB-127F8E58AD0B}"/>
              </a:ext>
            </a:extLst>
          </p:cNvPr>
          <p:cNvSpPr>
            <a:spLocks noGrp="1"/>
          </p:cNvSpPr>
          <p:nvPr>
            <p:ph type="ftr" sz="quarter" idx="11"/>
          </p:nvPr>
        </p:nvSpPr>
        <p:spPr/>
        <p:txBody>
          <a:bodyPr/>
          <a:lstStyle/>
          <a:p>
            <a:r>
              <a:rPr lang="en-IN" dirty="0"/>
              <a:t>Brain Tumor Detection</a:t>
            </a:r>
          </a:p>
        </p:txBody>
      </p:sp>
      <p:sp>
        <p:nvSpPr>
          <p:cNvPr id="6" name="Slide Number Placeholder 5">
            <a:extLst>
              <a:ext uri="{FF2B5EF4-FFF2-40B4-BE49-F238E27FC236}">
                <a16:creationId xmlns:a16="http://schemas.microsoft.com/office/drawing/2014/main" id="{9A1EE83D-71AB-DBCB-DEF1-EFEBB5A8B628}"/>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2025152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D874E-E56D-6D38-EC46-BC49BE25FC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EACDC3-A16E-5C0A-9B10-889E3D376A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1E16DEF-B047-7F93-6164-B866F372B2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6D9045-B626-01F9-A7DC-F111C05E8737}"/>
              </a:ext>
            </a:extLst>
          </p:cNvPr>
          <p:cNvSpPr>
            <a:spLocks noGrp="1"/>
          </p:cNvSpPr>
          <p:nvPr>
            <p:ph type="dt" sz="half" idx="10"/>
          </p:nvPr>
        </p:nvSpPr>
        <p:spPr/>
        <p:txBody>
          <a:bodyPr/>
          <a:lstStyle/>
          <a:p>
            <a:fld id="{BE77A854-7F67-4017-9F1B-EDC8264659C5}" type="datetime1">
              <a:rPr lang="en-IN" smtClean="0"/>
              <a:pPr/>
              <a:t>22-05-2025</a:t>
            </a:fld>
            <a:endParaRPr lang="en-IN" dirty="0"/>
          </a:p>
        </p:txBody>
      </p:sp>
      <p:sp>
        <p:nvSpPr>
          <p:cNvPr id="6" name="Footer Placeholder 5">
            <a:extLst>
              <a:ext uri="{FF2B5EF4-FFF2-40B4-BE49-F238E27FC236}">
                <a16:creationId xmlns:a16="http://schemas.microsoft.com/office/drawing/2014/main" id="{CFFE9830-2172-DF70-801D-4BCCFB0E73C3}"/>
              </a:ext>
            </a:extLst>
          </p:cNvPr>
          <p:cNvSpPr>
            <a:spLocks noGrp="1"/>
          </p:cNvSpPr>
          <p:nvPr>
            <p:ph type="ftr" sz="quarter" idx="11"/>
          </p:nvPr>
        </p:nvSpPr>
        <p:spPr/>
        <p:txBody>
          <a:bodyPr/>
          <a:lstStyle/>
          <a:p>
            <a:r>
              <a:rPr lang="en-IN" dirty="0"/>
              <a:t>Brain Tumor Detection</a:t>
            </a:r>
          </a:p>
        </p:txBody>
      </p:sp>
      <p:sp>
        <p:nvSpPr>
          <p:cNvPr id="7" name="Slide Number Placeholder 6">
            <a:extLst>
              <a:ext uri="{FF2B5EF4-FFF2-40B4-BE49-F238E27FC236}">
                <a16:creationId xmlns:a16="http://schemas.microsoft.com/office/drawing/2014/main" id="{823F35B6-178F-EB97-0198-DF2AF90B6CB4}"/>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2281285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13F22-0FFB-DE7A-8F99-D1ADAB84D65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40843C-3EF8-9034-0086-725C7D4D75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A57A3A-422B-55D8-3836-CFBCECFBD0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FF7572F-CC63-C837-C408-3E6068897B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C4691F-60A1-5FE9-5E9D-AD7C048E90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8E029D7-B0AC-DA37-76B7-39649C3F2CB5}"/>
              </a:ext>
            </a:extLst>
          </p:cNvPr>
          <p:cNvSpPr>
            <a:spLocks noGrp="1"/>
          </p:cNvSpPr>
          <p:nvPr>
            <p:ph type="dt" sz="half" idx="10"/>
          </p:nvPr>
        </p:nvSpPr>
        <p:spPr/>
        <p:txBody>
          <a:bodyPr/>
          <a:lstStyle/>
          <a:p>
            <a:fld id="{D2121448-6933-4BB0-B792-C1E582F9D1FA}" type="datetime1">
              <a:rPr lang="en-IN" smtClean="0"/>
              <a:pPr/>
              <a:t>22-05-2025</a:t>
            </a:fld>
            <a:endParaRPr lang="en-IN" dirty="0"/>
          </a:p>
        </p:txBody>
      </p:sp>
      <p:sp>
        <p:nvSpPr>
          <p:cNvPr id="8" name="Footer Placeholder 7">
            <a:extLst>
              <a:ext uri="{FF2B5EF4-FFF2-40B4-BE49-F238E27FC236}">
                <a16:creationId xmlns:a16="http://schemas.microsoft.com/office/drawing/2014/main" id="{D3332AE8-E8B4-BAEE-05A0-F28B95A4E0F4}"/>
              </a:ext>
            </a:extLst>
          </p:cNvPr>
          <p:cNvSpPr>
            <a:spLocks noGrp="1"/>
          </p:cNvSpPr>
          <p:nvPr>
            <p:ph type="ftr" sz="quarter" idx="11"/>
          </p:nvPr>
        </p:nvSpPr>
        <p:spPr/>
        <p:txBody>
          <a:bodyPr/>
          <a:lstStyle/>
          <a:p>
            <a:r>
              <a:rPr lang="en-IN" dirty="0"/>
              <a:t>Brain Tumor Detection</a:t>
            </a:r>
          </a:p>
        </p:txBody>
      </p:sp>
      <p:sp>
        <p:nvSpPr>
          <p:cNvPr id="9" name="Slide Number Placeholder 8">
            <a:extLst>
              <a:ext uri="{FF2B5EF4-FFF2-40B4-BE49-F238E27FC236}">
                <a16:creationId xmlns:a16="http://schemas.microsoft.com/office/drawing/2014/main" id="{B1D5BC1F-DF7F-B933-3AEF-F0AE9472EC15}"/>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189779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BD144-E72E-91CD-1D1C-6EB603DABA3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AC127F4-D84B-5E1E-AA33-B693166A8933}"/>
              </a:ext>
            </a:extLst>
          </p:cNvPr>
          <p:cNvSpPr>
            <a:spLocks noGrp="1"/>
          </p:cNvSpPr>
          <p:nvPr>
            <p:ph type="dt" sz="half" idx="10"/>
          </p:nvPr>
        </p:nvSpPr>
        <p:spPr/>
        <p:txBody>
          <a:bodyPr/>
          <a:lstStyle/>
          <a:p>
            <a:fld id="{15C10BDD-C7BF-4BEB-8E7F-F79F7321F5B8}" type="datetime1">
              <a:rPr lang="en-IN" smtClean="0"/>
              <a:pPr/>
              <a:t>22-05-2025</a:t>
            </a:fld>
            <a:endParaRPr lang="en-IN" dirty="0"/>
          </a:p>
        </p:txBody>
      </p:sp>
      <p:sp>
        <p:nvSpPr>
          <p:cNvPr id="4" name="Footer Placeholder 3">
            <a:extLst>
              <a:ext uri="{FF2B5EF4-FFF2-40B4-BE49-F238E27FC236}">
                <a16:creationId xmlns:a16="http://schemas.microsoft.com/office/drawing/2014/main" id="{9A705E8E-69F0-8211-A74B-81C22AC43EB5}"/>
              </a:ext>
            </a:extLst>
          </p:cNvPr>
          <p:cNvSpPr>
            <a:spLocks noGrp="1"/>
          </p:cNvSpPr>
          <p:nvPr>
            <p:ph type="ftr" sz="quarter" idx="11"/>
          </p:nvPr>
        </p:nvSpPr>
        <p:spPr/>
        <p:txBody>
          <a:bodyPr/>
          <a:lstStyle/>
          <a:p>
            <a:r>
              <a:rPr lang="en-IN" dirty="0"/>
              <a:t>Brain Tumor Detection</a:t>
            </a:r>
          </a:p>
        </p:txBody>
      </p:sp>
      <p:sp>
        <p:nvSpPr>
          <p:cNvPr id="5" name="Slide Number Placeholder 4">
            <a:extLst>
              <a:ext uri="{FF2B5EF4-FFF2-40B4-BE49-F238E27FC236}">
                <a16:creationId xmlns:a16="http://schemas.microsoft.com/office/drawing/2014/main" id="{ED06144E-558C-05FB-C410-409D9EF532AF}"/>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2405436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810A82-FE88-69A2-CAD9-24ED8E6DAC4D}"/>
              </a:ext>
            </a:extLst>
          </p:cNvPr>
          <p:cNvSpPr>
            <a:spLocks noGrp="1"/>
          </p:cNvSpPr>
          <p:nvPr>
            <p:ph type="dt" sz="half" idx="10"/>
          </p:nvPr>
        </p:nvSpPr>
        <p:spPr/>
        <p:txBody>
          <a:bodyPr/>
          <a:lstStyle/>
          <a:p>
            <a:fld id="{D77E40BC-515D-4E09-A178-D303E1A3E17B}" type="datetime1">
              <a:rPr lang="en-IN" smtClean="0"/>
              <a:pPr/>
              <a:t>22-05-2025</a:t>
            </a:fld>
            <a:endParaRPr lang="en-IN" dirty="0"/>
          </a:p>
        </p:txBody>
      </p:sp>
      <p:sp>
        <p:nvSpPr>
          <p:cNvPr id="3" name="Footer Placeholder 2">
            <a:extLst>
              <a:ext uri="{FF2B5EF4-FFF2-40B4-BE49-F238E27FC236}">
                <a16:creationId xmlns:a16="http://schemas.microsoft.com/office/drawing/2014/main" id="{3D766B3F-1B21-9AD0-6A58-154CE32BA526}"/>
              </a:ext>
            </a:extLst>
          </p:cNvPr>
          <p:cNvSpPr>
            <a:spLocks noGrp="1"/>
          </p:cNvSpPr>
          <p:nvPr>
            <p:ph type="ftr" sz="quarter" idx="11"/>
          </p:nvPr>
        </p:nvSpPr>
        <p:spPr/>
        <p:txBody>
          <a:bodyPr/>
          <a:lstStyle/>
          <a:p>
            <a:r>
              <a:rPr lang="en-IN" dirty="0"/>
              <a:t>Brain Tumor Detection</a:t>
            </a:r>
          </a:p>
        </p:txBody>
      </p:sp>
      <p:sp>
        <p:nvSpPr>
          <p:cNvPr id="4" name="Slide Number Placeholder 3">
            <a:extLst>
              <a:ext uri="{FF2B5EF4-FFF2-40B4-BE49-F238E27FC236}">
                <a16:creationId xmlns:a16="http://schemas.microsoft.com/office/drawing/2014/main" id="{F094E1FA-83D4-5B49-CC4F-958BECFE0645}"/>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1360893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CD62B-AEB2-951E-3C5A-2EA8E558DD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E5CD460-19E2-CDCB-F17B-DB323CDDFA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FACA72A-EAF4-FF30-5D30-4E983A6726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B9A4A-ECBE-638C-8EBD-41BA4BD0E7A4}"/>
              </a:ext>
            </a:extLst>
          </p:cNvPr>
          <p:cNvSpPr>
            <a:spLocks noGrp="1"/>
          </p:cNvSpPr>
          <p:nvPr>
            <p:ph type="dt" sz="half" idx="10"/>
          </p:nvPr>
        </p:nvSpPr>
        <p:spPr/>
        <p:txBody>
          <a:bodyPr/>
          <a:lstStyle/>
          <a:p>
            <a:fld id="{C2AF0C54-21AD-4FB5-9865-70BB251358AA}" type="datetime1">
              <a:rPr lang="en-IN" smtClean="0"/>
              <a:pPr/>
              <a:t>22-05-2025</a:t>
            </a:fld>
            <a:endParaRPr lang="en-IN" dirty="0"/>
          </a:p>
        </p:txBody>
      </p:sp>
      <p:sp>
        <p:nvSpPr>
          <p:cNvPr id="6" name="Footer Placeholder 5">
            <a:extLst>
              <a:ext uri="{FF2B5EF4-FFF2-40B4-BE49-F238E27FC236}">
                <a16:creationId xmlns:a16="http://schemas.microsoft.com/office/drawing/2014/main" id="{64684685-9F13-F5E1-33AC-3B6AA8AFEAF0}"/>
              </a:ext>
            </a:extLst>
          </p:cNvPr>
          <p:cNvSpPr>
            <a:spLocks noGrp="1"/>
          </p:cNvSpPr>
          <p:nvPr>
            <p:ph type="ftr" sz="quarter" idx="11"/>
          </p:nvPr>
        </p:nvSpPr>
        <p:spPr/>
        <p:txBody>
          <a:bodyPr/>
          <a:lstStyle/>
          <a:p>
            <a:r>
              <a:rPr lang="en-IN" dirty="0"/>
              <a:t>Brain Tumor Detection</a:t>
            </a:r>
          </a:p>
        </p:txBody>
      </p:sp>
      <p:sp>
        <p:nvSpPr>
          <p:cNvPr id="7" name="Slide Number Placeholder 6">
            <a:extLst>
              <a:ext uri="{FF2B5EF4-FFF2-40B4-BE49-F238E27FC236}">
                <a16:creationId xmlns:a16="http://schemas.microsoft.com/office/drawing/2014/main" id="{DC300E65-3B9F-0731-381E-58025D8B00D7}"/>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3158541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74088-8C0D-6206-B6F0-E28D68127C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BC6B9F8-A727-4F40-40F3-3718DAF96E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A4D07272-8F1A-B142-03B4-F519D13FB4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0C2CBB-EA74-B9AE-4CD0-EB1D3120E879}"/>
              </a:ext>
            </a:extLst>
          </p:cNvPr>
          <p:cNvSpPr>
            <a:spLocks noGrp="1"/>
          </p:cNvSpPr>
          <p:nvPr>
            <p:ph type="dt" sz="half" idx="10"/>
          </p:nvPr>
        </p:nvSpPr>
        <p:spPr/>
        <p:txBody>
          <a:bodyPr/>
          <a:lstStyle/>
          <a:p>
            <a:fld id="{5018FA60-D1E1-456E-BA02-2BA934B9F55C}" type="datetime1">
              <a:rPr lang="en-IN" smtClean="0"/>
              <a:pPr/>
              <a:t>22-05-2025</a:t>
            </a:fld>
            <a:endParaRPr lang="en-IN" dirty="0"/>
          </a:p>
        </p:txBody>
      </p:sp>
      <p:sp>
        <p:nvSpPr>
          <p:cNvPr id="6" name="Footer Placeholder 5">
            <a:extLst>
              <a:ext uri="{FF2B5EF4-FFF2-40B4-BE49-F238E27FC236}">
                <a16:creationId xmlns:a16="http://schemas.microsoft.com/office/drawing/2014/main" id="{6BC07C20-C51D-BECD-4223-715BABD4D95E}"/>
              </a:ext>
            </a:extLst>
          </p:cNvPr>
          <p:cNvSpPr>
            <a:spLocks noGrp="1"/>
          </p:cNvSpPr>
          <p:nvPr>
            <p:ph type="ftr" sz="quarter" idx="11"/>
          </p:nvPr>
        </p:nvSpPr>
        <p:spPr/>
        <p:txBody>
          <a:bodyPr/>
          <a:lstStyle/>
          <a:p>
            <a:r>
              <a:rPr lang="en-IN" dirty="0"/>
              <a:t>Brain Tumor Detection</a:t>
            </a:r>
          </a:p>
        </p:txBody>
      </p:sp>
      <p:sp>
        <p:nvSpPr>
          <p:cNvPr id="7" name="Slide Number Placeholder 6">
            <a:extLst>
              <a:ext uri="{FF2B5EF4-FFF2-40B4-BE49-F238E27FC236}">
                <a16:creationId xmlns:a16="http://schemas.microsoft.com/office/drawing/2014/main" id="{F2E5AAAB-CCAB-8479-414C-E2BF302F2F4D}"/>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1568690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B0C0EE-FE7D-7D3B-7EF9-D34804D738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785E00-6403-6214-F030-5ECD589652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69D3DE-9799-EE6D-B837-E93E6865AE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451571-2412-45EA-922C-E514E61E09A6}" type="datetime1">
              <a:rPr lang="en-IN" smtClean="0"/>
              <a:pPr/>
              <a:t>22-05-2025</a:t>
            </a:fld>
            <a:endParaRPr lang="en-IN" dirty="0"/>
          </a:p>
        </p:txBody>
      </p:sp>
      <p:sp>
        <p:nvSpPr>
          <p:cNvPr id="5" name="Footer Placeholder 4">
            <a:extLst>
              <a:ext uri="{FF2B5EF4-FFF2-40B4-BE49-F238E27FC236}">
                <a16:creationId xmlns:a16="http://schemas.microsoft.com/office/drawing/2014/main" id="{69F92753-DD29-6192-AF9C-98B2017025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Brain Tumor Detection</a:t>
            </a:r>
          </a:p>
        </p:txBody>
      </p:sp>
      <p:sp>
        <p:nvSpPr>
          <p:cNvPr id="6" name="Slide Number Placeholder 5">
            <a:extLst>
              <a:ext uri="{FF2B5EF4-FFF2-40B4-BE49-F238E27FC236}">
                <a16:creationId xmlns:a16="http://schemas.microsoft.com/office/drawing/2014/main" id="{B5E5E367-EE42-3716-6960-6F5DBF23E0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3344477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ieeexplore.ieee.org/document/8981960/?utm_source=chatgpt.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ieeexplore.ieee.org/document/8981960/?utm_source=chatgpt.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2D54ABCD-813C-C929-4EDB-66B1AEF26A6B}"/>
              </a:ext>
            </a:extLst>
          </p:cNvPr>
          <p:cNvSpPr>
            <a:spLocks noGrp="1"/>
          </p:cNvSpPr>
          <p:nvPr>
            <p:ph type="sldNum" sz="quarter" idx="12"/>
          </p:nvPr>
        </p:nvSpPr>
        <p:spPr/>
        <p:txBody>
          <a:bodyPr/>
          <a:lstStyle/>
          <a:p>
            <a:fld id="{FFF20539-7144-4945-B20A-62B30D853D34}" type="slidenum">
              <a:rPr lang="en-IN" smtClean="0"/>
              <a:pPr/>
              <a:t>1</a:t>
            </a:fld>
            <a:endParaRPr lang="en-IN" dirty="0"/>
          </a:p>
        </p:txBody>
      </p:sp>
      <p:pic>
        <p:nvPicPr>
          <p:cNvPr id="7" name="Picture 6" descr="C:\Users\STAFFS\Desktop\MCET LOGO NEW_1 (1).jpg">
            <a:extLst>
              <a:ext uri="{FF2B5EF4-FFF2-40B4-BE49-F238E27FC236}">
                <a16:creationId xmlns:a16="http://schemas.microsoft.com/office/drawing/2014/main" id="{5AF28D87-2CCB-A06A-A65D-1B0650C6D70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6219" y="394883"/>
            <a:ext cx="1584960" cy="762000"/>
          </a:xfrm>
          <a:prstGeom prst="rect">
            <a:avLst/>
          </a:prstGeom>
          <a:noFill/>
          <a:ln>
            <a:noFill/>
          </a:ln>
        </p:spPr>
      </p:pic>
      <p:sp>
        <p:nvSpPr>
          <p:cNvPr id="8" name="Rectangle 7">
            <a:extLst>
              <a:ext uri="{FF2B5EF4-FFF2-40B4-BE49-F238E27FC236}">
                <a16:creationId xmlns:a16="http://schemas.microsoft.com/office/drawing/2014/main" id="{A38E22EC-708E-8A41-C406-4B9ACB0A32CB}"/>
              </a:ext>
            </a:extLst>
          </p:cNvPr>
          <p:cNvSpPr/>
          <p:nvPr/>
        </p:nvSpPr>
        <p:spPr>
          <a:xfrm>
            <a:off x="1821543" y="399002"/>
            <a:ext cx="8534400" cy="2246769"/>
          </a:xfrm>
          <a:prstGeom prst="rect">
            <a:avLst/>
          </a:prstGeom>
        </p:spPr>
        <p:txBody>
          <a:bodyPr>
            <a:spAutoFit/>
          </a:bodyPr>
          <a:lstStyle/>
          <a:p>
            <a:pPr algn="ctr" fontAlgn="auto">
              <a:spcBef>
                <a:spcPts val="0"/>
              </a:spcBef>
              <a:spcAft>
                <a:spcPts val="0"/>
              </a:spcAft>
              <a:defRPr/>
            </a:pPr>
            <a:r>
              <a:rPr lang="en-IN" sz="2000" b="1" dirty="0">
                <a:solidFill>
                  <a:schemeClr val="tx1">
                    <a:lumMod val="95000"/>
                    <a:lumOff val="5000"/>
                  </a:schemeClr>
                </a:solidFill>
                <a:latin typeface="Times New Roman" pitchFamily="18" charset="0"/>
                <a:cs typeface="Times New Roman" pitchFamily="18" charset="0"/>
              </a:rPr>
              <a:t>Dr.Mahalingam College of Engineering &amp; Technology</a:t>
            </a:r>
          </a:p>
          <a:p>
            <a:pPr algn="ctr" fontAlgn="auto">
              <a:spcBef>
                <a:spcPts val="0"/>
              </a:spcBef>
              <a:spcAft>
                <a:spcPts val="0"/>
              </a:spcAft>
              <a:defRPr/>
            </a:pPr>
            <a:r>
              <a:rPr lang="en-IN" sz="2000" b="1" dirty="0">
                <a:solidFill>
                  <a:schemeClr val="tx1">
                    <a:lumMod val="95000"/>
                    <a:lumOff val="5000"/>
                  </a:schemeClr>
                </a:solidFill>
                <a:latin typeface="Times New Roman" pitchFamily="18" charset="0"/>
                <a:cs typeface="Times New Roman" pitchFamily="18" charset="0"/>
              </a:rPr>
              <a:t>Department of Artificial Intelligence &amp; Data Science </a:t>
            </a:r>
          </a:p>
          <a:p>
            <a:pPr algn="ctr" fontAlgn="auto">
              <a:spcBef>
                <a:spcPts val="0"/>
              </a:spcBef>
              <a:spcAft>
                <a:spcPts val="0"/>
              </a:spcAft>
              <a:defRPr/>
            </a:pPr>
            <a:r>
              <a:rPr lang="en-IN" sz="2000" b="1" dirty="0">
                <a:solidFill>
                  <a:srgbClr val="FF0000"/>
                </a:solidFill>
                <a:latin typeface="Times New Roman" pitchFamily="18" charset="0"/>
                <a:cs typeface="Times New Roman" pitchFamily="18" charset="0"/>
              </a:rPr>
              <a:t>19ADPN6601 – Innovative and Creative Project</a:t>
            </a:r>
          </a:p>
          <a:p>
            <a:pPr algn="ctr" fontAlgn="auto">
              <a:spcBef>
                <a:spcPts val="0"/>
              </a:spcBef>
              <a:spcAft>
                <a:spcPts val="2400"/>
              </a:spcAft>
              <a:defRPr/>
            </a:pPr>
            <a:r>
              <a:rPr lang="en-IN" sz="2000" b="1">
                <a:solidFill>
                  <a:srgbClr val="FF0000"/>
                </a:solidFill>
                <a:latin typeface="Times New Roman" pitchFamily="18" charset="0"/>
                <a:cs typeface="Times New Roman" pitchFamily="18" charset="0"/>
              </a:rPr>
              <a:t>Second </a:t>
            </a:r>
            <a:r>
              <a:rPr lang="en-IN" sz="2000" b="1" dirty="0">
                <a:solidFill>
                  <a:srgbClr val="FF0000"/>
                </a:solidFill>
                <a:latin typeface="Times New Roman" pitchFamily="18" charset="0"/>
                <a:cs typeface="Times New Roman" pitchFamily="18" charset="0"/>
              </a:rPr>
              <a:t>Review</a:t>
            </a:r>
          </a:p>
          <a:p>
            <a:pPr algn="ctr">
              <a:defRPr/>
            </a:pPr>
            <a:r>
              <a:rPr lang="en-IN" sz="2000" dirty="0">
                <a:solidFill>
                  <a:srgbClr val="FF0000"/>
                </a:solidFill>
                <a:latin typeface="Times New Roman" pitchFamily="18" charset="0"/>
                <a:cs typeface="Times New Roman" pitchFamily="18" charset="0"/>
              </a:rPr>
              <a:t>Title</a:t>
            </a:r>
            <a:r>
              <a:rPr lang="en-IN"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AI Based Model for Predicting Agri-horticultural Commodities</a:t>
            </a:r>
          </a:p>
          <a:p>
            <a:pPr algn="ctr" fontAlgn="auto">
              <a:spcBef>
                <a:spcPts val="0"/>
              </a:spcBef>
              <a:spcAft>
                <a:spcPts val="0"/>
              </a:spcAft>
              <a:defRPr/>
            </a:pPr>
            <a:endParaRPr lang="en-IN" sz="2000" dirty="0">
              <a:solidFill>
                <a:srgbClr val="FF0000"/>
              </a:solidFill>
              <a:latin typeface="Times New Roman" pitchFamily="18" charset="0"/>
              <a:cs typeface="Times New Roman" pitchFamily="18" charset="0"/>
            </a:endParaRPr>
          </a:p>
        </p:txBody>
      </p:sp>
      <p:sp>
        <p:nvSpPr>
          <p:cNvPr id="9" name="Content Placeholder 4">
            <a:extLst>
              <a:ext uri="{FF2B5EF4-FFF2-40B4-BE49-F238E27FC236}">
                <a16:creationId xmlns:a16="http://schemas.microsoft.com/office/drawing/2014/main" id="{46ACD962-78D8-948E-0E31-48FC33FA7792}"/>
              </a:ext>
            </a:extLst>
          </p:cNvPr>
          <p:cNvSpPr txBox="1">
            <a:spLocks/>
          </p:cNvSpPr>
          <p:nvPr/>
        </p:nvSpPr>
        <p:spPr>
          <a:xfrm>
            <a:off x="1088571" y="4023360"/>
            <a:ext cx="9152709" cy="24356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74320" indent="-274320" algn="l">
              <a:lnSpc>
                <a:spcPct val="100000"/>
              </a:lnSpc>
              <a:spcBef>
                <a:spcPts val="0"/>
              </a:spcBef>
              <a:defRPr/>
            </a:pPr>
            <a:endParaRPr lang="en-IN" dirty="0">
              <a:solidFill>
                <a:schemeClr val="tx1">
                  <a:lumMod val="95000"/>
                  <a:lumOff val="5000"/>
                </a:schemeClr>
              </a:solidFill>
              <a:latin typeface="Times New Roman" pitchFamily="18" charset="0"/>
              <a:cs typeface="Times New Roman" pitchFamily="18" charset="0"/>
            </a:endParaRPr>
          </a:p>
        </p:txBody>
      </p:sp>
      <p:graphicFrame>
        <p:nvGraphicFramePr>
          <p:cNvPr id="10" name="Table 9">
            <a:extLst>
              <a:ext uri="{FF2B5EF4-FFF2-40B4-BE49-F238E27FC236}">
                <a16:creationId xmlns:a16="http://schemas.microsoft.com/office/drawing/2014/main" id="{83524808-9876-BDCE-FE55-311189F0E27C}"/>
              </a:ext>
            </a:extLst>
          </p:cNvPr>
          <p:cNvGraphicFramePr>
            <a:graphicFrameLocks noGrp="1"/>
          </p:cNvGraphicFramePr>
          <p:nvPr>
            <p:extLst>
              <p:ext uri="{D42A27DB-BD31-4B8C-83A1-F6EECF244321}">
                <p14:modId xmlns:p14="http://schemas.microsoft.com/office/powerpoint/2010/main" val="3126273244"/>
              </p:ext>
            </p:extLst>
          </p:nvPr>
        </p:nvGraphicFramePr>
        <p:xfrm>
          <a:off x="1829527" y="2489454"/>
          <a:ext cx="8411754" cy="3840480"/>
        </p:xfrm>
        <a:graphic>
          <a:graphicData uri="http://schemas.openxmlformats.org/drawingml/2006/table">
            <a:tbl>
              <a:tblPr firstRow="1" bandRow="1">
                <a:tableStyleId>{5C22544A-7EE6-4342-B048-85BDC9FD1C3A}</a:tableStyleId>
              </a:tblPr>
              <a:tblGrid>
                <a:gridCol w="4412840">
                  <a:extLst>
                    <a:ext uri="{9D8B030D-6E8A-4147-A177-3AD203B41FA5}">
                      <a16:colId xmlns:a16="http://schemas.microsoft.com/office/drawing/2014/main" val="1367809450"/>
                    </a:ext>
                  </a:extLst>
                </a:gridCol>
                <a:gridCol w="3998914">
                  <a:extLst>
                    <a:ext uri="{9D8B030D-6E8A-4147-A177-3AD203B41FA5}">
                      <a16:colId xmlns:a16="http://schemas.microsoft.com/office/drawing/2014/main" val="3429446376"/>
                    </a:ext>
                  </a:extLst>
                </a:gridCol>
              </a:tblGrid>
              <a:tr h="345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solidFill>
                            <a:srgbClr val="FF0000"/>
                          </a:solidFill>
                          <a:latin typeface="Times New Roman" pitchFamily="18" charset="0"/>
                          <a:cs typeface="Times New Roman" pitchFamily="18" charset="0"/>
                        </a:rPr>
                        <a:t>Batch Number    </a:t>
                      </a:r>
                      <a:r>
                        <a:rPr lang="en-IN" b="1" dirty="0">
                          <a:solidFill>
                            <a:schemeClr val="tx1">
                              <a:lumMod val="95000"/>
                              <a:lumOff val="5000"/>
                            </a:schemeClr>
                          </a:solidFill>
                          <a:latin typeface="Times New Roman" pitchFamily="18" charset="0"/>
                          <a:cs typeface="Times New Roman" pitchFamily="18" charset="0"/>
                        </a:rPr>
                        <a:t>: 15</a:t>
                      </a:r>
                      <a:endParaRPr lang="en-IN" dirty="0">
                        <a:solidFill>
                          <a:srgbClr val="FF0000"/>
                        </a:solidFill>
                        <a:latin typeface="Times New Roman" pitchFamily="18" charset="0"/>
                        <a:cs typeface="Times New Roman" pitchFamily="18" charset="0"/>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solidFill>
                          <a:srgbClr val="FF0000"/>
                        </a:solidFill>
                        <a:latin typeface="Times New Roman" pitchFamily="18" charset="0"/>
                        <a:cs typeface="Times New Roman" pitchFamily="18" charset="0"/>
                      </a:endParaRPr>
                    </a:p>
                  </a:txBody>
                  <a:tcPr>
                    <a:noFill/>
                  </a:tcPr>
                </a:tc>
                <a:extLst>
                  <a:ext uri="{0D108BD9-81ED-4DB2-BD59-A6C34878D82A}">
                    <a16:rowId xmlns:a16="http://schemas.microsoft.com/office/drawing/2014/main" val="556542073"/>
                  </a:ext>
                </a:extLst>
              </a:tr>
              <a:tr h="345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rgbClr val="FF0000"/>
                          </a:solidFill>
                          <a:latin typeface="Times New Roman" pitchFamily="18" charset="0"/>
                          <a:cs typeface="Times New Roman" pitchFamily="18" charset="0"/>
                        </a:rPr>
                        <a:t>Team Name        </a:t>
                      </a:r>
                      <a:r>
                        <a:rPr lang="en-IN" b="1" dirty="0">
                          <a:solidFill>
                            <a:schemeClr val="tx1">
                              <a:lumMod val="95000"/>
                              <a:lumOff val="5000"/>
                            </a:schemeClr>
                          </a:solidFill>
                          <a:latin typeface="Times New Roman" pitchFamily="18" charset="0"/>
                          <a:cs typeface="Times New Roman" pitchFamily="18" charset="0"/>
                        </a:rPr>
                        <a:t>: 23BADA15</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lumMod val="95000"/>
                            <a:lumOff val="5000"/>
                          </a:schemeClr>
                        </a:solidFill>
                        <a:latin typeface="Times New Roman" pitchFamily="18" charset="0"/>
                        <a:cs typeface="Times New Roman" pitchFamily="18" charset="0"/>
                      </a:endParaRPr>
                    </a:p>
                  </a:txBody>
                  <a:tcPr>
                    <a:noFill/>
                  </a:tcPr>
                </a:tc>
                <a:extLst>
                  <a:ext uri="{0D108BD9-81ED-4DB2-BD59-A6C34878D82A}">
                    <a16:rowId xmlns:a16="http://schemas.microsoft.com/office/drawing/2014/main" val="3577827993"/>
                  </a:ext>
                </a:extLst>
              </a:tr>
              <a:tr h="345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rgbClr val="FF0000"/>
                          </a:solidFill>
                          <a:latin typeface="Times New Roman" pitchFamily="18" charset="0"/>
                          <a:cs typeface="Times New Roman" pitchFamily="18" charset="0"/>
                        </a:rPr>
                        <a:t>Domain	           </a:t>
                      </a:r>
                      <a:r>
                        <a:rPr lang="en-IN" b="1" dirty="0">
                          <a:solidFill>
                            <a:schemeClr val="tx1">
                              <a:lumMod val="95000"/>
                              <a:lumOff val="5000"/>
                            </a:schemeClr>
                          </a:solidFill>
                          <a:latin typeface="Times New Roman" pitchFamily="18" charset="0"/>
                          <a:cs typeface="Times New Roman" pitchFamily="18" charset="0"/>
                        </a:rPr>
                        <a:t>: Agriculture / Foodtech</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lumMod val="95000"/>
                            <a:lumOff val="5000"/>
                          </a:schemeClr>
                        </a:solidFill>
                        <a:latin typeface="Times New Roman" pitchFamily="18" charset="0"/>
                        <a:cs typeface="Times New Roman" pitchFamily="18" charset="0"/>
                      </a:endParaRPr>
                    </a:p>
                  </a:txBody>
                  <a:tcPr>
                    <a:noFill/>
                  </a:tcPr>
                </a:tc>
                <a:extLst>
                  <a:ext uri="{0D108BD9-81ED-4DB2-BD59-A6C34878D82A}">
                    <a16:rowId xmlns:a16="http://schemas.microsoft.com/office/drawing/2014/main" val="2607469581"/>
                  </a:ext>
                </a:extLst>
              </a:tr>
              <a:tr h="345727">
                <a:tc>
                  <a:txBody>
                    <a:bodyPr/>
                    <a:lstStyle/>
                    <a:p>
                      <a:endParaRPr lang="en-IN" dirty="0"/>
                    </a:p>
                  </a:txBody>
                  <a:tcPr>
                    <a:noFill/>
                  </a:tcPr>
                </a:tc>
                <a:tc>
                  <a:txBody>
                    <a:bodyPr/>
                    <a:lstStyle/>
                    <a:p>
                      <a:endParaRPr lang="en-IN" dirty="0"/>
                    </a:p>
                  </a:txBody>
                  <a:tcPr>
                    <a:noFill/>
                  </a:tcPr>
                </a:tc>
                <a:extLst>
                  <a:ext uri="{0D108BD9-81ED-4DB2-BD59-A6C34878D82A}">
                    <a16:rowId xmlns:a16="http://schemas.microsoft.com/office/drawing/2014/main" val="2316631882"/>
                  </a:ext>
                </a:extLst>
              </a:tr>
              <a:tr h="345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rgbClr val="FF0000"/>
                          </a:solidFill>
                          <a:latin typeface="Times New Roman" pitchFamily="18" charset="0"/>
                          <a:cs typeface="Times New Roman" pitchFamily="18" charset="0"/>
                        </a:rPr>
                        <a:t>Team Members</a:t>
                      </a:r>
                      <a:endParaRPr lang="en-IN" dirty="0">
                        <a:solidFill>
                          <a:schemeClr val="tx1">
                            <a:lumMod val="95000"/>
                            <a:lumOff val="5000"/>
                          </a:schemeClr>
                        </a:solidFill>
                        <a:latin typeface="Times New Roman" pitchFamily="18" charset="0"/>
                        <a:cs typeface="Times New Roman" pitchFamily="18" charset="0"/>
                      </a:endParaRPr>
                    </a:p>
                  </a:txBody>
                  <a:tcPr>
                    <a:noFill/>
                  </a:tcPr>
                </a:tc>
                <a:tc>
                  <a:txBody>
                    <a:bodyPr/>
                    <a:lstStyle/>
                    <a:p>
                      <a:endParaRPr lang="en-IN"/>
                    </a:p>
                  </a:txBody>
                  <a:tcPr>
                    <a:noFill/>
                  </a:tcPr>
                </a:tc>
                <a:extLst>
                  <a:ext uri="{0D108BD9-81ED-4DB2-BD59-A6C34878D82A}">
                    <a16:rowId xmlns:a16="http://schemas.microsoft.com/office/drawing/2014/main" val="408762537"/>
                  </a:ext>
                </a:extLst>
              </a:tr>
              <a:tr h="345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IN" b="1" dirty="0">
                          <a:solidFill>
                            <a:schemeClr val="tx1">
                              <a:lumMod val="95000"/>
                              <a:lumOff val="5000"/>
                            </a:schemeClr>
                          </a:solidFill>
                          <a:latin typeface="Times New Roman" pitchFamily="18" charset="0"/>
                          <a:cs typeface="Times New Roman" pitchFamily="18" charset="0"/>
                        </a:rPr>
                        <a:t>        1. Sharanya T 		</a:t>
                      </a:r>
                      <a:endParaRPr lang="x-none" altLang="en-IN" dirty="0">
                        <a:solidFill>
                          <a:schemeClr val="tx1">
                            <a:lumMod val="95000"/>
                            <a:lumOff val="5000"/>
                          </a:schemeClr>
                        </a:solidFill>
                        <a:latin typeface="Times New Roman" pitchFamily="18" charset="0"/>
                        <a:cs typeface="Times New Roman" pitchFamily="18" charset="0"/>
                      </a:endParaRPr>
                    </a:p>
                  </a:txBody>
                  <a:tcPr>
                    <a:noFill/>
                  </a:tcPr>
                </a:tc>
                <a:tc>
                  <a:txBody>
                    <a:bodyPr/>
                    <a:lstStyle/>
                    <a:p>
                      <a:r>
                        <a:rPr lang="en-US" altLang="en-IN" dirty="0">
                          <a:solidFill>
                            <a:schemeClr val="tx1">
                              <a:lumMod val="95000"/>
                              <a:lumOff val="5000"/>
                            </a:schemeClr>
                          </a:solidFill>
                          <a:latin typeface="Times New Roman" pitchFamily="18" charset="0"/>
                          <a:cs typeface="Times New Roman" pitchFamily="18" charset="0"/>
                        </a:rPr>
                        <a:t>(727622BAD007)</a:t>
                      </a:r>
                      <a:endParaRPr lang="en-IN" dirty="0"/>
                    </a:p>
                  </a:txBody>
                  <a:tcPr>
                    <a:noFill/>
                  </a:tcPr>
                </a:tc>
                <a:extLst>
                  <a:ext uri="{0D108BD9-81ED-4DB2-BD59-A6C34878D82A}">
                    <a16:rowId xmlns:a16="http://schemas.microsoft.com/office/drawing/2014/main" val="1442310873"/>
                  </a:ext>
                </a:extLst>
              </a:tr>
              <a:tr h="345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IN" b="1" dirty="0">
                          <a:solidFill>
                            <a:schemeClr val="tx1">
                              <a:lumMod val="95000"/>
                              <a:lumOff val="5000"/>
                            </a:schemeClr>
                          </a:solidFill>
                          <a:latin typeface="Times New Roman" pitchFamily="18" charset="0"/>
                          <a:cs typeface="Times New Roman" pitchFamily="18" charset="0"/>
                        </a:rPr>
                        <a:t>        2. </a:t>
                      </a:r>
                      <a:r>
                        <a:rPr lang="en-IN" b="1" dirty="0">
                          <a:solidFill>
                            <a:srgbClr val="0C0C0C"/>
                          </a:solidFill>
                          <a:latin typeface="Times New Roman" pitchFamily="18" charset="0"/>
                          <a:ea typeface="Times New Roman"/>
                          <a:cs typeface="Times New Roman" pitchFamily="18" charset="0"/>
                          <a:sym typeface="Times New Roman"/>
                        </a:rPr>
                        <a:t>Santhosh S</a:t>
                      </a:r>
                      <a:endParaRPr lang="en-IN" dirty="0"/>
                    </a:p>
                  </a:txBody>
                  <a:tcPr>
                    <a:noFill/>
                  </a:tcPr>
                </a:tc>
                <a:tc>
                  <a:txBody>
                    <a:bodyPr/>
                    <a:lstStyle/>
                    <a:p>
                      <a:r>
                        <a:rPr lang="en-US" altLang="en-IN" dirty="0">
                          <a:solidFill>
                            <a:schemeClr val="tx1">
                              <a:lumMod val="95000"/>
                              <a:lumOff val="5000"/>
                            </a:schemeClr>
                          </a:solidFill>
                          <a:latin typeface="Times New Roman" pitchFamily="18" charset="0"/>
                          <a:cs typeface="Times New Roman" pitchFamily="18" charset="0"/>
                        </a:rPr>
                        <a:t>(727622BAD073)</a:t>
                      </a:r>
                      <a:endParaRPr lang="en-IN" dirty="0"/>
                    </a:p>
                  </a:txBody>
                  <a:tcPr>
                    <a:noFill/>
                  </a:tcPr>
                </a:tc>
                <a:extLst>
                  <a:ext uri="{0D108BD9-81ED-4DB2-BD59-A6C34878D82A}">
                    <a16:rowId xmlns:a16="http://schemas.microsoft.com/office/drawing/2014/main" val="2397885448"/>
                  </a:ext>
                </a:extLst>
              </a:tr>
              <a:tr h="5967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ltLang="en-IN" b="1" dirty="0">
                          <a:solidFill>
                            <a:srgbClr val="0C0C0C"/>
                          </a:solidFill>
                          <a:latin typeface="Times New Roman" pitchFamily="18" charset="0"/>
                          <a:cs typeface="Times New Roman" pitchFamily="18" charset="0"/>
                          <a:sym typeface="Times New Roman"/>
                        </a:rPr>
                        <a:t>        3. Aashif Shadin K N</a:t>
                      </a:r>
                      <a:endParaRPr lang="en-IN" dirty="0">
                        <a:solidFill>
                          <a:srgbClr val="0C0C0C"/>
                        </a:solidFill>
                        <a:latin typeface="Times New Roman" pitchFamily="18" charset="0"/>
                        <a:ea typeface="Times New Roman"/>
                        <a:cs typeface="Times New Roman" pitchFamily="18" charset="0"/>
                        <a:sym typeface="Times New Roman"/>
                      </a:endParaRPr>
                    </a:p>
                    <a:p>
                      <a:endParaRPr lang="en-IN" dirty="0"/>
                    </a:p>
                  </a:txBody>
                  <a:tcPr>
                    <a:noFill/>
                  </a:tcPr>
                </a:tc>
                <a:tc>
                  <a:txBody>
                    <a:bodyPr/>
                    <a:lstStyle/>
                    <a:p>
                      <a:r>
                        <a:rPr lang="en-US" altLang="en-IN" dirty="0">
                          <a:solidFill>
                            <a:schemeClr val="tx1">
                              <a:lumMod val="95000"/>
                              <a:lumOff val="5000"/>
                            </a:schemeClr>
                          </a:solidFill>
                          <a:latin typeface="Times New Roman" pitchFamily="18" charset="0"/>
                          <a:cs typeface="Times New Roman" pitchFamily="18" charset="0"/>
                        </a:rPr>
                        <a:t>(727622BAD099)</a:t>
                      </a:r>
                      <a:endParaRPr lang="en-IN" dirty="0"/>
                    </a:p>
                  </a:txBody>
                  <a:tcPr>
                    <a:noFill/>
                  </a:tcPr>
                </a:tc>
                <a:extLst>
                  <a:ext uri="{0D108BD9-81ED-4DB2-BD59-A6C34878D82A}">
                    <a16:rowId xmlns:a16="http://schemas.microsoft.com/office/drawing/2014/main" val="3067605031"/>
                  </a:ext>
                </a:extLst>
              </a:tr>
              <a:tr h="5967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rgbClr val="FF0000"/>
                          </a:solidFill>
                          <a:latin typeface="Times New Roman" pitchFamily="18" charset="0"/>
                          <a:cs typeface="Times New Roman" pitchFamily="18" charset="0"/>
                        </a:rPr>
                        <a:t>Guide</a:t>
                      </a:r>
                      <a:r>
                        <a:rPr lang="en-IN" dirty="0">
                          <a:solidFill>
                            <a:schemeClr val="tx1">
                              <a:lumMod val="95000"/>
                              <a:lumOff val="5000"/>
                            </a:schemeClr>
                          </a:solidFill>
                          <a:latin typeface="Times New Roman" pitchFamily="18" charset="0"/>
                          <a:cs typeface="Times New Roman" pitchFamily="18" charset="0"/>
                        </a:rPr>
                        <a:t>: </a:t>
                      </a:r>
                      <a:r>
                        <a:rPr lang="en-IN" b="1" dirty="0">
                          <a:solidFill>
                            <a:srgbClr val="0C0C0C"/>
                          </a:solidFill>
                          <a:latin typeface="Times New Roman" pitchFamily="18" charset="0"/>
                          <a:cs typeface="Times New Roman" pitchFamily="18" charset="0"/>
                          <a:sym typeface="Times New Roman"/>
                        </a:rPr>
                        <a:t>Mr. M. Viyajakumar</a:t>
                      </a:r>
                      <a:r>
                        <a:rPr lang="en-IN" dirty="0">
                          <a:solidFill>
                            <a:srgbClr val="0C0C0C"/>
                          </a:solidFill>
                          <a:latin typeface="Times New Roman" pitchFamily="18" charset="0"/>
                          <a:ea typeface="Times New Roman"/>
                          <a:cs typeface="Times New Roman" pitchFamily="18" charset="0"/>
                          <a:sym typeface="Times New Roman"/>
                        </a:rPr>
                        <a:t>, AP/AI&amp;DS</a:t>
                      </a:r>
                      <a:endParaRPr lang="en-IN" dirty="0">
                        <a:solidFill>
                          <a:schemeClr val="tx1">
                            <a:lumMod val="95000"/>
                            <a:lumOff val="5000"/>
                          </a:schemeClr>
                        </a:solidFill>
                        <a:latin typeface="Helvetica" panose="020B0604020202020204" pitchFamily="34" charset="0"/>
                        <a:cs typeface="Helvetica" panose="020B0604020202020204" pitchFamily="34" charset="0"/>
                      </a:endParaRPr>
                    </a:p>
                    <a:p>
                      <a:endParaRPr lang="en-IN" dirty="0"/>
                    </a:p>
                  </a:txBody>
                  <a:tcPr>
                    <a:noFill/>
                  </a:tcPr>
                </a:tc>
                <a:tc>
                  <a:txBody>
                    <a:bodyPr/>
                    <a:lstStyle/>
                    <a:p>
                      <a:endParaRPr lang="en-IN" dirty="0"/>
                    </a:p>
                  </a:txBody>
                  <a:tcPr>
                    <a:noFill/>
                  </a:tcPr>
                </a:tc>
                <a:extLst>
                  <a:ext uri="{0D108BD9-81ED-4DB2-BD59-A6C34878D82A}">
                    <a16:rowId xmlns:a16="http://schemas.microsoft.com/office/drawing/2014/main" val="4000202894"/>
                  </a:ext>
                </a:extLst>
              </a:tr>
            </a:tbl>
          </a:graphicData>
        </a:graphic>
      </p:graphicFrame>
    </p:spTree>
    <p:extLst>
      <p:ext uri="{BB962C8B-B14F-4D97-AF65-F5344CB8AC3E}">
        <p14:creationId xmlns:p14="http://schemas.microsoft.com/office/powerpoint/2010/main" val="4163992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DBF2FD-F890-BF82-FB16-E4C896A6A08E}"/>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8BE4EE86-D90E-CEF0-581F-DD16242BAB46}"/>
              </a:ext>
            </a:extLst>
          </p:cNvPr>
          <p:cNvSpPr/>
          <p:nvPr/>
        </p:nvSpPr>
        <p:spPr>
          <a:xfrm>
            <a:off x="562320" y="551192"/>
            <a:ext cx="5396606" cy="584775"/>
          </a:xfrm>
          <a:prstGeom prst="rect">
            <a:avLst/>
          </a:prstGeom>
        </p:spPr>
        <p:txBody>
          <a:bodyPr wrap="none">
            <a:spAutoFit/>
          </a:bodyPr>
          <a:lstStyle/>
          <a:p>
            <a:r>
              <a:rPr lang="en-US" sz="3200" b="1" dirty="0">
                <a:solidFill>
                  <a:srgbClr val="FF0000"/>
                </a:solidFill>
                <a:latin typeface="Times New Roman" panose="02020603050405020304" pitchFamily="18" charset="0"/>
                <a:cs typeface="Times New Roman" panose="02020603050405020304" pitchFamily="18" charset="0"/>
              </a:rPr>
              <a:t>Proposed System Flow Chart </a:t>
            </a:r>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3AAED777-23DA-EAD9-0BF5-A51FE1A18C9F}"/>
              </a:ext>
            </a:extLst>
          </p:cNvPr>
          <p:cNvSpPr/>
          <p:nvPr/>
        </p:nvSpPr>
        <p:spPr>
          <a:xfrm>
            <a:off x="8922508" y="3191537"/>
            <a:ext cx="1986412" cy="8805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Time Series Prediction</a:t>
            </a:r>
            <a:endParaRPr lang="en-IN" dirty="0"/>
          </a:p>
        </p:txBody>
      </p:sp>
      <p:sp>
        <p:nvSpPr>
          <p:cNvPr id="20" name="Rectangle 19">
            <a:extLst>
              <a:ext uri="{FF2B5EF4-FFF2-40B4-BE49-F238E27FC236}">
                <a16:creationId xmlns:a16="http://schemas.microsoft.com/office/drawing/2014/main" id="{37208574-6D2D-2B89-9CD5-4BA80E993980}"/>
              </a:ext>
            </a:extLst>
          </p:cNvPr>
          <p:cNvSpPr/>
          <p:nvPr/>
        </p:nvSpPr>
        <p:spPr>
          <a:xfrm>
            <a:off x="5627626" y="4527638"/>
            <a:ext cx="2208780" cy="8805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Input Parsing </a:t>
            </a:r>
            <a:endParaRPr lang="en-IN" dirty="0"/>
          </a:p>
        </p:txBody>
      </p:sp>
      <p:sp>
        <p:nvSpPr>
          <p:cNvPr id="21" name="Rectangle 20">
            <a:extLst>
              <a:ext uri="{FF2B5EF4-FFF2-40B4-BE49-F238E27FC236}">
                <a16:creationId xmlns:a16="http://schemas.microsoft.com/office/drawing/2014/main" id="{8D4A7A60-C902-A3B6-B3EA-3932859FF606}"/>
              </a:ext>
            </a:extLst>
          </p:cNvPr>
          <p:cNvSpPr/>
          <p:nvPr/>
        </p:nvSpPr>
        <p:spPr>
          <a:xfrm>
            <a:off x="5627626" y="1850008"/>
            <a:ext cx="2208780" cy="8805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Model Building</a:t>
            </a:r>
            <a:endParaRPr lang="en-IN" dirty="0"/>
          </a:p>
        </p:txBody>
      </p:sp>
      <p:sp>
        <p:nvSpPr>
          <p:cNvPr id="25" name="Rectangle 24">
            <a:extLst>
              <a:ext uri="{FF2B5EF4-FFF2-40B4-BE49-F238E27FC236}">
                <a16:creationId xmlns:a16="http://schemas.microsoft.com/office/drawing/2014/main" id="{A223D244-A6F6-41AB-B1B7-D4F90FA75121}"/>
              </a:ext>
            </a:extLst>
          </p:cNvPr>
          <p:cNvSpPr/>
          <p:nvPr/>
        </p:nvSpPr>
        <p:spPr>
          <a:xfrm>
            <a:off x="1705318" y="1425708"/>
            <a:ext cx="2367150" cy="8805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Integration</a:t>
            </a:r>
            <a:endParaRPr lang="en-IN" dirty="0"/>
          </a:p>
        </p:txBody>
      </p:sp>
      <p:sp>
        <p:nvSpPr>
          <p:cNvPr id="27" name="Rectangle 26">
            <a:extLst>
              <a:ext uri="{FF2B5EF4-FFF2-40B4-BE49-F238E27FC236}">
                <a16:creationId xmlns:a16="http://schemas.microsoft.com/office/drawing/2014/main" id="{289ACAB9-5572-830A-A047-DF1B140E91E2}"/>
              </a:ext>
            </a:extLst>
          </p:cNvPr>
          <p:cNvSpPr/>
          <p:nvPr/>
        </p:nvSpPr>
        <p:spPr>
          <a:xfrm>
            <a:off x="1697996" y="3837111"/>
            <a:ext cx="2372904" cy="8805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Raw Data</a:t>
            </a:r>
            <a:endParaRPr lang="en-IN" dirty="0"/>
          </a:p>
        </p:txBody>
      </p:sp>
      <p:sp>
        <p:nvSpPr>
          <p:cNvPr id="31" name="Rectangle 30">
            <a:extLst>
              <a:ext uri="{FF2B5EF4-FFF2-40B4-BE49-F238E27FC236}">
                <a16:creationId xmlns:a16="http://schemas.microsoft.com/office/drawing/2014/main" id="{740D25C0-A59E-FAF9-CA5D-863814C0E2B7}"/>
              </a:ext>
            </a:extLst>
          </p:cNvPr>
          <p:cNvSpPr/>
          <p:nvPr/>
        </p:nvSpPr>
        <p:spPr>
          <a:xfrm>
            <a:off x="1705320" y="2642621"/>
            <a:ext cx="2367150" cy="8805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 Preprocessing</a:t>
            </a:r>
            <a:endParaRPr lang="en-IN" dirty="0"/>
          </a:p>
        </p:txBody>
      </p:sp>
      <p:cxnSp>
        <p:nvCxnSpPr>
          <p:cNvPr id="35" name="Straight Arrow Connector 34">
            <a:extLst>
              <a:ext uri="{FF2B5EF4-FFF2-40B4-BE49-F238E27FC236}">
                <a16:creationId xmlns:a16="http://schemas.microsoft.com/office/drawing/2014/main" id="{5091A7A1-C0FF-4C9B-6491-E8B4BFA257EC}"/>
              </a:ext>
            </a:extLst>
          </p:cNvPr>
          <p:cNvCxnSpPr>
            <a:cxnSpLocks/>
            <a:stCxn id="27" idx="2"/>
            <a:endCxn id="31" idx="0"/>
          </p:cNvCxnSpPr>
          <p:nvPr/>
        </p:nvCxnSpPr>
        <p:spPr>
          <a:xfrm flipV="1">
            <a:off x="2884448" y="2642621"/>
            <a:ext cx="4447" cy="2075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FC138DC-C887-5F4D-D5C0-374276530435}"/>
              </a:ext>
            </a:extLst>
          </p:cNvPr>
          <p:cNvCxnSpPr>
            <a:cxnSpLocks/>
            <a:stCxn id="31" idx="2"/>
            <a:endCxn id="25" idx="0"/>
          </p:cNvCxnSpPr>
          <p:nvPr/>
        </p:nvCxnSpPr>
        <p:spPr>
          <a:xfrm flipH="1" flipV="1">
            <a:off x="2888893" y="1425708"/>
            <a:ext cx="2" cy="2097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C590BC35-9DAF-027C-DA73-FCA7A0FA2F43}"/>
              </a:ext>
            </a:extLst>
          </p:cNvPr>
          <p:cNvCxnSpPr>
            <a:cxnSpLocks/>
            <a:stCxn id="25" idx="3"/>
            <a:endCxn id="21" idx="1"/>
          </p:cNvCxnSpPr>
          <p:nvPr/>
        </p:nvCxnSpPr>
        <p:spPr>
          <a:xfrm>
            <a:off x="4072468" y="1865975"/>
            <a:ext cx="1555158" cy="42430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F3274E6C-1D50-AD13-9004-775031624A76}"/>
              </a:ext>
            </a:extLst>
          </p:cNvPr>
          <p:cNvSpPr/>
          <p:nvPr/>
        </p:nvSpPr>
        <p:spPr>
          <a:xfrm>
            <a:off x="1705318" y="5029808"/>
            <a:ext cx="2367150" cy="8805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Unseen Data</a:t>
            </a:r>
            <a:endParaRPr lang="en-IN" dirty="0"/>
          </a:p>
        </p:txBody>
      </p:sp>
      <p:cxnSp>
        <p:nvCxnSpPr>
          <p:cNvPr id="49" name="Connector: Elbow 48">
            <a:extLst>
              <a:ext uri="{FF2B5EF4-FFF2-40B4-BE49-F238E27FC236}">
                <a16:creationId xmlns:a16="http://schemas.microsoft.com/office/drawing/2014/main" id="{4BA43B74-0965-1BD1-04F0-C26D57392D9B}"/>
              </a:ext>
            </a:extLst>
          </p:cNvPr>
          <p:cNvCxnSpPr>
            <a:cxnSpLocks/>
            <a:stCxn id="47" idx="3"/>
            <a:endCxn id="20" idx="1"/>
          </p:cNvCxnSpPr>
          <p:nvPr/>
        </p:nvCxnSpPr>
        <p:spPr>
          <a:xfrm flipV="1">
            <a:off x="4072468" y="4967905"/>
            <a:ext cx="1555158" cy="50217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49EF0B3B-AEF8-E972-1683-E28E846151AC}"/>
              </a:ext>
            </a:extLst>
          </p:cNvPr>
          <p:cNvCxnSpPr>
            <a:cxnSpLocks/>
            <a:endCxn id="47" idx="1"/>
          </p:cNvCxnSpPr>
          <p:nvPr/>
        </p:nvCxnSpPr>
        <p:spPr>
          <a:xfrm>
            <a:off x="429768" y="5470074"/>
            <a:ext cx="127555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AE22B313-567B-9425-7757-BB35E332E367}"/>
              </a:ext>
            </a:extLst>
          </p:cNvPr>
          <p:cNvCxnSpPr>
            <a:cxnSpLocks/>
          </p:cNvCxnSpPr>
          <p:nvPr/>
        </p:nvCxnSpPr>
        <p:spPr>
          <a:xfrm>
            <a:off x="429768" y="4278307"/>
            <a:ext cx="12755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7773022A-1722-9DF4-439C-27CA0A266E86}"/>
              </a:ext>
            </a:extLst>
          </p:cNvPr>
          <p:cNvSpPr txBox="1"/>
          <p:nvPr/>
        </p:nvSpPr>
        <p:spPr>
          <a:xfrm>
            <a:off x="274320" y="5118950"/>
            <a:ext cx="1322432" cy="313273"/>
          </a:xfrm>
          <a:prstGeom prst="rect">
            <a:avLst/>
          </a:prstGeom>
          <a:noFill/>
        </p:spPr>
        <p:txBody>
          <a:bodyPr wrap="square">
            <a:spAutoFit/>
          </a:bodyPr>
          <a:lstStyle/>
          <a:p>
            <a:r>
              <a:rPr lang="en-IN" sz="1400" b="1" dirty="0"/>
              <a:t>2. Prediction</a:t>
            </a:r>
          </a:p>
        </p:txBody>
      </p:sp>
      <p:sp>
        <p:nvSpPr>
          <p:cNvPr id="66" name="TextBox 65">
            <a:extLst>
              <a:ext uri="{FF2B5EF4-FFF2-40B4-BE49-F238E27FC236}">
                <a16:creationId xmlns:a16="http://schemas.microsoft.com/office/drawing/2014/main" id="{B6A54AF1-DD4B-F690-CF6F-4010EB9179D2}"/>
              </a:ext>
            </a:extLst>
          </p:cNvPr>
          <p:cNvSpPr txBox="1"/>
          <p:nvPr/>
        </p:nvSpPr>
        <p:spPr>
          <a:xfrm>
            <a:off x="274320" y="3920463"/>
            <a:ext cx="1419570" cy="307777"/>
          </a:xfrm>
          <a:prstGeom prst="rect">
            <a:avLst/>
          </a:prstGeom>
          <a:noFill/>
        </p:spPr>
        <p:txBody>
          <a:bodyPr wrap="square">
            <a:spAutoFit/>
          </a:bodyPr>
          <a:lstStyle/>
          <a:p>
            <a:r>
              <a:rPr lang="en-IN" sz="1400" b="1" dirty="0"/>
              <a:t>1. Preprocessing</a:t>
            </a:r>
          </a:p>
        </p:txBody>
      </p:sp>
      <p:cxnSp>
        <p:nvCxnSpPr>
          <p:cNvPr id="70" name="Connector: Elbow 69">
            <a:extLst>
              <a:ext uri="{FF2B5EF4-FFF2-40B4-BE49-F238E27FC236}">
                <a16:creationId xmlns:a16="http://schemas.microsoft.com/office/drawing/2014/main" id="{434B6C23-0A41-29A0-C9E4-91B14C6DED89}"/>
              </a:ext>
            </a:extLst>
          </p:cNvPr>
          <p:cNvCxnSpPr>
            <a:cxnSpLocks/>
            <a:stCxn id="76" idx="3"/>
            <a:endCxn id="8" idx="1"/>
          </p:cNvCxnSpPr>
          <p:nvPr/>
        </p:nvCxnSpPr>
        <p:spPr>
          <a:xfrm>
            <a:off x="7836406" y="3629090"/>
            <a:ext cx="1086102" cy="271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Rectangle 75">
            <a:extLst>
              <a:ext uri="{FF2B5EF4-FFF2-40B4-BE49-F238E27FC236}">
                <a16:creationId xmlns:a16="http://schemas.microsoft.com/office/drawing/2014/main" id="{94886290-67C6-E8EB-3CF3-93A392A964D5}"/>
              </a:ext>
            </a:extLst>
          </p:cNvPr>
          <p:cNvSpPr/>
          <p:nvPr/>
        </p:nvSpPr>
        <p:spPr>
          <a:xfrm>
            <a:off x="5627626" y="3188823"/>
            <a:ext cx="2208780" cy="8805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Trained Model</a:t>
            </a:r>
            <a:endParaRPr lang="en-IN" dirty="0"/>
          </a:p>
        </p:txBody>
      </p:sp>
      <p:cxnSp>
        <p:nvCxnSpPr>
          <p:cNvPr id="78" name="Straight Arrow Connector 77">
            <a:extLst>
              <a:ext uri="{FF2B5EF4-FFF2-40B4-BE49-F238E27FC236}">
                <a16:creationId xmlns:a16="http://schemas.microsoft.com/office/drawing/2014/main" id="{8608CF60-3F15-6C98-6F2B-8F15F98123CC}"/>
              </a:ext>
            </a:extLst>
          </p:cNvPr>
          <p:cNvCxnSpPr>
            <a:stCxn id="20" idx="0"/>
            <a:endCxn id="76" idx="2"/>
          </p:cNvCxnSpPr>
          <p:nvPr/>
        </p:nvCxnSpPr>
        <p:spPr>
          <a:xfrm flipV="1">
            <a:off x="6732016" y="4069356"/>
            <a:ext cx="0" cy="458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A5582C81-D90E-6CB8-1F7B-C0CFC3A16A85}"/>
              </a:ext>
            </a:extLst>
          </p:cNvPr>
          <p:cNvCxnSpPr>
            <a:stCxn id="21" idx="2"/>
            <a:endCxn id="76" idx="0"/>
          </p:cNvCxnSpPr>
          <p:nvPr/>
        </p:nvCxnSpPr>
        <p:spPr>
          <a:xfrm>
            <a:off x="6732016" y="2730541"/>
            <a:ext cx="0" cy="458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9814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6301E1-B3A6-E34B-9273-93B379473878}"/>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1E191334-8C02-6614-28FE-6D40E9B4D873}"/>
              </a:ext>
            </a:extLst>
          </p:cNvPr>
          <p:cNvSpPr/>
          <p:nvPr/>
        </p:nvSpPr>
        <p:spPr>
          <a:xfrm>
            <a:off x="562320" y="551192"/>
            <a:ext cx="3661580" cy="584775"/>
          </a:xfrm>
          <a:prstGeom prst="rect">
            <a:avLst/>
          </a:prstGeom>
        </p:spPr>
        <p:txBody>
          <a:bodyPr wrap="none">
            <a:spAutoFit/>
          </a:bodyPr>
          <a:lstStyle/>
          <a:p>
            <a:r>
              <a:rPr lang="en-US" sz="3200" b="1" dirty="0">
                <a:solidFill>
                  <a:srgbClr val="FF0000"/>
                </a:solidFill>
                <a:latin typeface="Times New Roman" panose="02020603050405020304" pitchFamily="18" charset="0"/>
                <a:cs typeface="Times New Roman" panose="02020603050405020304" pitchFamily="18" charset="0"/>
              </a:rPr>
              <a:t>Module Description</a:t>
            </a:r>
            <a:endParaRPr lang="en-US" sz="3200"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AAC52ED-0186-1878-423F-8250E58E860F}"/>
              </a:ext>
            </a:extLst>
          </p:cNvPr>
          <p:cNvPicPr>
            <a:picLocks noChangeAspect="1"/>
          </p:cNvPicPr>
          <p:nvPr/>
        </p:nvPicPr>
        <p:blipFill>
          <a:blip r:embed="rId2"/>
          <a:stretch>
            <a:fillRect/>
          </a:stretch>
        </p:blipFill>
        <p:spPr>
          <a:xfrm>
            <a:off x="2159284" y="1834673"/>
            <a:ext cx="7670235" cy="3451606"/>
          </a:xfrm>
          <a:prstGeom prst="rect">
            <a:avLst/>
          </a:prstGeom>
        </p:spPr>
      </p:pic>
      <p:sp>
        <p:nvSpPr>
          <p:cNvPr id="3" name="Rectangle 2">
            <a:extLst>
              <a:ext uri="{FF2B5EF4-FFF2-40B4-BE49-F238E27FC236}">
                <a16:creationId xmlns:a16="http://schemas.microsoft.com/office/drawing/2014/main" id="{FD839B40-D14C-29AA-249D-4DAEE7B5CAFC}"/>
              </a:ext>
            </a:extLst>
          </p:cNvPr>
          <p:cNvSpPr/>
          <p:nvPr/>
        </p:nvSpPr>
        <p:spPr>
          <a:xfrm>
            <a:off x="968720" y="1223710"/>
            <a:ext cx="3510769" cy="523220"/>
          </a:xfrm>
          <a:prstGeom prst="rect">
            <a:avLst/>
          </a:prstGeom>
        </p:spPr>
        <p:txBody>
          <a:bodyPr wrap="none">
            <a:spAutoFit/>
          </a:bodyPr>
          <a:lstStyle/>
          <a:p>
            <a:r>
              <a:rPr lang="en-US" sz="2800" b="1" dirty="0">
                <a:solidFill>
                  <a:srgbClr val="FF0000"/>
                </a:solidFill>
                <a:latin typeface="Times New Roman" panose="02020603050405020304" pitchFamily="18" charset="0"/>
                <a:cs typeface="Times New Roman" panose="02020603050405020304" pitchFamily="18" charset="0"/>
              </a:rPr>
              <a:t>1. Data Preprocessing</a:t>
            </a:r>
            <a:endParaRPr lang="en-US" sz="2800" dirty="0">
              <a:solidFill>
                <a:srgbClr val="FF000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6AB0517-6024-5E36-0A37-924935F3F490}"/>
              </a:ext>
            </a:extLst>
          </p:cNvPr>
          <p:cNvSpPr txBox="1"/>
          <p:nvPr/>
        </p:nvSpPr>
        <p:spPr>
          <a:xfrm>
            <a:off x="968719" y="5518942"/>
            <a:ext cx="10021013"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script preprocesses CSV files by cleaning and filtering data based on city names and valid price values. The processed data is then saved to an output directory for further analysis.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6950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74EC82-C7AF-D477-979D-59C8040F9851}"/>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B5097473-84D4-218B-9FC6-48EF62198A94}"/>
              </a:ext>
            </a:extLst>
          </p:cNvPr>
          <p:cNvSpPr/>
          <p:nvPr/>
        </p:nvSpPr>
        <p:spPr>
          <a:xfrm>
            <a:off x="562320" y="551192"/>
            <a:ext cx="3661580" cy="584775"/>
          </a:xfrm>
          <a:prstGeom prst="rect">
            <a:avLst/>
          </a:prstGeom>
        </p:spPr>
        <p:txBody>
          <a:bodyPr wrap="none">
            <a:spAutoFit/>
          </a:bodyPr>
          <a:lstStyle/>
          <a:p>
            <a:r>
              <a:rPr lang="en-US" sz="3200" b="1" dirty="0">
                <a:solidFill>
                  <a:srgbClr val="FF0000"/>
                </a:solidFill>
                <a:latin typeface="Times New Roman" panose="02020603050405020304" pitchFamily="18" charset="0"/>
                <a:cs typeface="Times New Roman" panose="02020603050405020304" pitchFamily="18" charset="0"/>
              </a:rPr>
              <a:t>Module Description</a:t>
            </a:r>
            <a:endParaRPr lang="en-US" sz="3200" dirty="0">
              <a:solidFill>
                <a:srgbClr val="FF0000"/>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9F4AC3F-CA1B-AEF9-2330-235CE1FDEF3B}"/>
              </a:ext>
            </a:extLst>
          </p:cNvPr>
          <p:cNvPicPr>
            <a:picLocks noChangeAspect="1"/>
          </p:cNvPicPr>
          <p:nvPr/>
        </p:nvPicPr>
        <p:blipFill>
          <a:blip r:embed="rId2"/>
          <a:stretch>
            <a:fillRect/>
          </a:stretch>
        </p:blipFill>
        <p:spPr>
          <a:xfrm>
            <a:off x="2579798" y="1834699"/>
            <a:ext cx="7032404" cy="3581102"/>
          </a:xfrm>
          <a:prstGeom prst="rect">
            <a:avLst/>
          </a:prstGeom>
        </p:spPr>
      </p:pic>
      <p:sp>
        <p:nvSpPr>
          <p:cNvPr id="3" name="Rectangle 2">
            <a:extLst>
              <a:ext uri="{FF2B5EF4-FFF2-40B4-BE49-F238E27FC236}">
                <a16:creationId xmlns:a16="http://schemas.microsoft.com/office/drawing/2014/main" id="{71B5A1D3-2780-B8BA-51E7-2972906EF0A7}"/>
              </a:ext>
            </a:extLst>
          </p:cNvPr>
          <p:cNvSpPr/>
          <p:nvPr/>
        </p:nvSpPr>
        <p:spPr>
          <a:xfrm>
            <a:off x="972667" y="1223723"/>
            <a:ext cx="2927404" cy="523220"/>
          </a:xfrm>
          <a:prstGeom prst="rect">
            <a:avLst/>
          </a:prstGeom>
        </p:spPr>
        <p:txBody>
          <a:bodyPr wrap="none">
            <a:spAutoFit/>
          </a:bodyPr>
          <a:lstStyle/>
          <a:p>
            <a:r>
              <a:rPr lang="en-US" sz="2800" b="1" dirty="0">
                <a:solidFill>
                  <a:srgbClr val="FF0000"/>
                </a:solidFill>
                <a:latin typeface="Times New Roman" panose="02020603050405020304" pitchFamily="18" charset="0"/>
                <a:cs typeface="Times New Roman" panose="02020603050405020304" pitchFamily="18" charset="0"/>
              </a:rPr>
              <a:t>2. Model Building</a:t>
            </a:r>
          </a:p>
        </p:txBody>
      </p:sp>
      <p:sp>
        <p:nvSpPr>
          <p:cNvPr id="6" name="TextBox 5">
            <a:extLst>
              <a:ext uri="{FF2B5EF4-FFF2-40B4-BE49-F238E27FC236}">
                <a16:creationId xmlns:a16="http://schemas.microsoft.com/office/drawing/2014/main" id="{D748DF08-50D9-91FD-DD59-756852EC7E86}"/>
              </a:ext>
            </a:extLst>
          </p:cNvPr>
          <p:cNvSpPr txBox="1"/>
          <p:nvPr/>
        </p:nvSpPr>
        <p:spPr>
          <a:xfrm>
            <a:off x="972667" y="5520490"/>
            <a:ext cx="10617200"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script loads a dataset, splits it into training and testing sets, and applies the ARIMA model for price forecasting. It trains the model using historical price data and predicts future values.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0514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8CDC13-7B8B-4BBB-540F-EF9B9E8CB2FD}"/>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B9ED7CD-8C95-F128-393D-0D447C8EDFF4}"/>
              </a:ext>
            </a:extLst>
          </p:cNvPr>
          <p:cNvSpPr/>
          <p:nvPr/>
        </p:nvSpPr>
        <p:spPr>
          <a:xfrm>
            <a:off x="562320" y="551192"/>
            <a:ext cx="3661580" cy="584775"/>
          </a:xfrm>
          <a:prstGeom prst="rect">
            <a:avLst/>
          </a:prstGeom>
        </p:spPr>
        <p:txBody>
          <a:bodyPr wrap="none">
            <a:spAutoFit/>
          </a:bodyPr>
          <a:lstStyle/>
          <a:p>
            <a:r>
              <a:rPr lang="en-US" sz="3200" b="1" dirty="0">
                <a:solidFill>
                  <a:srgbClr val="FF0000"/>
                </a:solidFill>
                <a:latin typeface="Times New Roman" panose="02020603050405020304" pitchFamily="18" charset="0"/>
                <a:cs typeface="Times New Roman" panose="02020603050405020304" pitchFamily="18" charset="0"/>
              </a:rPr>
              <a:t>Module Description</a:t>
            </a:r>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129E5CFD-0749-3046-4148-DB2285C9A690}"/>
              </a:ext>
            </a:extLst>
          </p:cNvPr>
          <p:cNvSpPr/>
          <p:nvPr/>
        </p:nvSpPr>
        <p:spPr>
          <a:xfrm>
            <a:off x="579256" y="1228524"/>
            <a:ext cx="2124877" cy="584775"/>
          </a:xfrm>
          <a:prstGeom prst="rect">
            <a:avLst/>
          </a:prstGeom>
        </p:spPr>
        <p:txBody>
          <a:bodyPr wrap="none">
            <a:spAutoFit/>
          </a:bodyPr>
          <a:lstStyle/>
          <a:p>
            <a:r>
              <a:rPr lang="en-US" sz="3200" b="1" dirty="0">
                <a:solidFill>
                  <a:srgbClr val="FF0000"/>
                </a:solidFill>
                <a:latin typeface="Times New Roman" panose="02020603050405020304" pitchFamily="18" charset="0"/>
                <a:cs typeface="Times New Roman" panose="02020603050405020304" pitchFamily="18" charset="0"/>
              </a:rPr>
              <a:t>3.Frontend</a:t>
            </a:r>
            <a:endParaRPr lang="en-US" sz="3200"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F825620-ADD8-60DD-8A8F-30D18A41772A}"/>
              </a:ext>
            </a:extLst>
          </p:cNvPr>
          <p:cNvPicPr>
            <a:picLocks noChangeAspect="1"/>
          </p:cNvPicPr>
          <p:nvPr/>
        </p:nvPicPr>
        <p:blipFill>
          <a:blip r:embed="rId2"/>
          <a:stretch>
            <a:fillRect/>
          </a:stretch>
        </p:blipFill>
        <p:spPr>
          <a:xfrm>
            <a:off x="3076666" y="1813299"/>
            <a:ext cx="6355200" cy="4033284"/>
          </a:xfrm>
          <a:prstGeom prst="rect">
            <a:avLst/>
          </a:prstGeom>
        </p:spPr>
      </p:pic>
    </p:spTree>
    <p:extLst>
      <p:ext uri="{BB962C8B-B14F-4D97-AF65-F5344CB8AC3E}">
        <p14:creationId xmlns:p14="http://schemas.microsoft.com/office/powerpoint/2010/main" val="25661868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DFE632-9DED-2528-CF33-B8A6B5BB8A06}"/>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4A154916-86C3-9590-2D9F-84BE9DD70245}"/>
              </a:ext>
            </a:extLst>
          </p:cNvPr>
          <p:cNvSpPr/>
          <p:nvPr/>
        </p:nvSpPr>
        <p:spPr>
          <a:xfrm>
            <a:off x="562320" y="551192"/>
            <a:ext cx="3661580" cy="584775"/>
          </a:xfrm>
          <a:prstGeom prst="rect">
            <a:avLst/>
          </a:prstGeom>
        </p:spPr>
        <p:txBody>
          <a:bodyPr wrap="none">
            <a:spAutoFit/>
          </a:bodyPr>
          <a:lstStyle/>
          <a:p>
            <a:r>
              <a:rPr lang="en-US" sz="3200" b="1" dirty="0">
                <a:solidFill>
                  <a:srgbClr val="FF0000"/>
                </a:solidFill>
                <a:latin typeface="Times New Roman" panose="02020603050405020304" pitchFamily="18" charset="0"/>
                <a:cs typeface="Times New Roman" panose="02020603050405020304" pitchFamily="18" charset="0"/>
              </a:rPr>
              <a:t>Module Description</a:t>
            </a:r>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F5661E48-3E18-8F8C-F6E3-96AE9A5DD107}"/>
              </a:ext>
            </a:extLst>
          </p:cNvPr>
          <p:cNvSpPr/>
          <p:nvPr/>
        </p:nvSpPr>
        <p:spPr>
          <a:xfrm>
            <a:off x="579256" y="1228524"/>
            <a:ext cx="2124877" cy="584775"/>
          </a:xfrm>
          <a:prstGeom prst="rect">
            <a:avLst/>
          </a:prstGeom>
        </p:spPr>
        <p:txBody>
          <a:bodyPr wrap="none">
            <a:spAutoFit/>
          </a:bodyPr>
          <a:lstStyle/>
          <a:p>
            <a:r>
              <a:rPr lang="en-US" sz="3200" b="1" dirty="0">
                <a:solidFill>
                  <a:srgbClr val="FF0000"/>
                </a:solidFill>
                <a:latin typeface="Times New Roman" panose="02020603050405020304" pitchFamily="18" charset="0"/>
                <a:cs typeface="Times New Roman" panose="02020603050405020304" pitchFamily="18" charset="0"/>
              </a:rPr>
              <a:t>3.Frontend</a:t>
            </a:r>
            <a:endParaRPr lang="en-US" sz="3200" dirty="0">
              <a:solidFill>
                <a:srgbClr val="FF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8A7DEB1-5FE7-BD58-64DC-138469424373}"/>
              </a:ext>
            </a:extLst>
          </p:cNvPr>
          <p:cNvPicPr>
            <a:picLocks noChangeAspect="1"/>
          </p:cNvPicPr>
          <p:nvPr/>
        </p:nvPicPr>
        <p:blipFill>
          <a:blip r:embed="rId2"/>
          <a:stretch>
            <a:fillRect/>
          </a:stretch>
        </p:blipFill>
        <p:spPr>
          <a:xfrm>
            <a:off x="646987" y="2033432"/>
            <a:ext cx="6668213" cy="3988605"/>
          </a:xfrm>
          <a:prstGeom prst="rect">
            <a:avLst/>
          </a:prstGeom>
        </p:spPr>
      </p:pic>
      <p:sp>
        <p:nvSpPr>
          <p:cNvPr id="6" name="Rectangle 5">
            <a:extLst>
              <a:ext uri="{FF2B5EF4-FFF2-40B4-BE49-F238E27FC236}">
                <a16:creationId xmlns:a16="http://schemas.microsoft.com/office/drawing/2014/main" id="{44C0177C-3700-CA44-0075-A971F797E795}"/>
              </a:ext>
            </a:extLst>
          </p:cNvPr>
          <p:cNvSpPr/>
          <p:nvPr/>
        </p:nvSpPr>
        <p:spPr>
          <a:xfrm>
            <a:off x="7315200" y="5067930"/>
            <a:ext cx="4571349" cy="954107"/>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Login Page using for user email and password</a:t>
            </a:r>
          </a:p>
        </p:txBody>
      </p:sp>
    </p:spTree>
    <p:extLst>
      <p:ext uri="{BB962C8B-B14F-4D97-AF65-F5344CB8AC3E}">
        <p14:creationId xmlns:p14="http://schemas.microsoft.com/office/powerpoint/2010/main" val="3768928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8B911D-08CB-2BA5-7DF6-F72FE26A71E8}"/>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16138B30-67D0-1B4E-2876-BE87491C3A05}"/>
              </a:ext>
            </a:extLst>
          </p:cNvPr>
          <p:cNvSpPr/>
          <p:nvPr/>
        </p:nvSpPr>
        <p:spPr>
          <a:xfrm>
            <a:off x="562320" y="551192"/>
            <a:ext cx="1459054" cy="584775"/>
          </a:xfrm>
          <a:prstGeom prst="rect">
            <a:avLst/>
          </a:prstGeom>
        </p:spPr>
        <p:txBody>
          <a:bodyPr wrap="none">
            <a:spAutoFit/>
          </a:bodyPr>
          <a:lstStyle/>
          <a:p>
            <a:r>
              <a:rPr lang="en-US" sz="3200" b="1" dirty="0">
                <a:solidFill>
                  <a:srgbClr val="FF0000"/>
                </a:solidFill>
                <a:latin typeface="Times New Roman" panose="02020603050405020304" pitchFamily="18" charset="0"/>
                <a:cs typeface="Times New Roman" panose="02020603050405020304" pitchFamily="18" charset="0"/>
              </a:rPr>
              <a:t>Output</a:t>
            </a:r>
            <a:endParaRPr lang="en-US" sz="3200" dirty="0">
              <a:solidFill>
                <a:srgbClr val="FF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6E80618-CB38-4E4A-E10A-E247795A4C30}"/>
              </a:ext>
            </a:extLst>
          </p:cNvPr>
          <p:cNvPicPr>
            <a:picLocks noChangeAspect="1"/>
          </p:cNvPicPr>
          <p:nvPr/>
        </p:nvPicPr>
        <p:blipFill>
          <a:blip r:embed="rId2"/>
          <a:stretch>
            <a:fillRect/>
          </a:stretch>
        </p:blipFill>
        <p:spPr>
          <a:xfrm>
            <a:off x="2870200" y="1008803"/>
            <a:ext cx="6451600" cy="4257549"/>
          </a:xfrm>
          <a:prstGeom prst="rect">
            <a:avLst/>
          </a:prstGeom>
        </p:spPr>
      </p:pic>
      <p:sp>
        <p:nvSpPr>
          <p:cNvPr id="7" name="TextBox 6">
            <a:extLst>
              <a:ext uri="{FF2B5EF4-FFF2-40B4-BE49-F238E27FC236}">
                <a16:creationId xmlns:a16="http://schemas.microsoft.com/office/drawing/2014/main" id="{B6112B02-A2C7-908A-D603-65F28EB4B85B}"/>
              </a:ext>
            </a:extLst>
          </p:cNvPr>
          <p:cNvSpPr txBox="1"/>
          <p:nvPr/>
        </p:nvSpPr>
        <p:spPr>
          <a:xfrm>
            <a:off x="2523067" y="5537200"/>
            <a:ext cx="7789333" cy="36933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Thus, select crop ,region to predict price of  selected crop in selected region </a:t>
            </a:r>
          </a:p>
        </p:txBody>
      </p:sp>
    </p:spTree>
    <p:extLst>
      <p:ext uri="{BB962C8B-B14F-4D97-AF65-F5344CB8AC3E}">
        <p14:creationId xmlns:p14="http://schemas.microsoft.com/office/powerpoint/2010/main" val="3903537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0" y="185836"/>
            <a:ext cx="10515600" cy="1325563"/>
          </a:xfrm>
        </p:spPr>
        <p:txBody>
          <a:bodyPr>
            <a:normAutofit/>
          </a:bodyPr>
          <a:lstStyle/>
          <a:p>
            <a:r>
              <a:rPr lang="en-US" sz="3200" b="1" dirty="0">
                <a:solidFill>
                  <a:srgbClr val="FF0000"/>
                </a:solidFill>
                <a:latin typeface="Times New Roman" pitchFamily="18" charset="0"/>
                <a:cs typeface="Times New Roman" pitchFamily="18" charset="0"/>
              </a:rPr>
              <a:t>Software Requirements</a:t>
            </a:r>
            <a:endParaRPr lang="en-IN" sz="3200" b="1" dirty="0">
              <a:solidFill>
                <a:srgbClr val="FF0000"/>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FFF20539-7144-4945-B20A-62B30D853D34}" type="slidenum">
              <a:rPr lang="en-IN" smtClean="0"/>
              <a:pPr/>
              <a:t>16</a:t>
            </a:fld>
            <a:endParaRPr lang="en-IN" dirty="0"/>
          </a:p>
        </p:txBody>
      </p:sp>
      <p:graphicFrame>
        <p:nvGraphicFramePr>
          <p:cNvPr id="6" name="Table 5">
            <a:extLst>
              <a:ext uri="{FF2B5EF4-FFF2-40B4-BE49-F238E27FC236}">
                <a16:creationId xmlns:a16="http://schemas.microsoft.com/office/drawing/2014/main" id="{E2D333AA-ADFB-BA08-7C43-16B78EA70E6E}"/>
              </a:ext>
            </a:extLst>
          </p:cNvPr>
          <p:cNvGraphicFramePr>
            <a:graphicFrameLocks noGrp="1"/>
          </p:cNvGraphicFramePr>
          <p:nvPr>
            <p:extLst>
              <p:ext uri="{D42A27DB-BD31-4B8C-83A1-F6EECF244321}">
                <p14:modId xmlns:p14="http://schemas.microsoft.com/office/powerpoint/2010/main" val="3355187215"/>
              </p:ext>
            </p:extLst>
          </p:nvPr>
        </p:nvGraphicFramePr>
        <p:xfrm>
          <a:off x="1355344" y="2496502"/>
          <a:ext cx="10147808" cy="2502049"/>
        </p:xfrm>
        <a:graphic>
          <a:graphicData uri="http://schemas.openxmlformats.org/drawingml/2006/table">
            <a:tbl>
              <a:tblPr firstRow="1" bandRow="1">
                <a:tableStyleId>{5C22544A-7EE6-4342-B048-85BDC9FD1C3A}</a:tableStyleId>
              </a:tblPr>
              <a:tblGrid>
                <a:gridCol w="3088640">
                  <a:extLst>
                    <a:ext uri="{9D8B030D-6E8A-4147-A177-3AD203B41FA5}">
                      <a16:colId xmlns:a16="http://schemas.microsoft.com/office/drawing/2014/main" val="3014000744"/>
                    </a:ext>
                  </a:extLst>
                </a:gridCol>
                <a:gridCol w="7059168">
                  <a:extLst>
                    <a:ext uri="{9D8B030D-6E8A-4147-A177-3AD203B41FA5}">
                      <a16:colId xmlns:a16="http://schemas.microsoft.com/office/drawing/2014/main" val="2310553014"/>
                    </a:ext>
                  </a:extLst>
                </a:gridCol>
              </a:tblGrid>
              <a:tr h="532159">
                <a:tc>
                  <a:txBody>
                    <a:bodyPr/>
                    <a:lstStyle/>
                    <a:p>
                      <a:r>
                        <a:rPr lang="en-US" altLang="en-US" sz="1800" b="1" dirty="0">
                          <a:solidFill>
                            <a:schemeClr val="tx1"/>
                          </a:solidFill>
                          <a:latin typeface="Times New Roman" panose="02020603050405020304" pitchFamily="18" charset="0"/>
                          <a:cs typeface="Times New Roman" panose="02020603050405020304" pitchFamily="18" charset="0"/>
                        </a:rPr>
                        <a:t>1. Operating System</a:t>
                      </a:r>
                      <a:r>
                        <a:rPr lang="en-US" altLang="en-US" sz="1800" dirty="0">
                          <a:solidFill>
                            <a:schemeClr val="tx1"/>
                          </a:solidFill>
                          <a:latin typeface="Times New Roman" panose="02020603050405020304" pitchFamily="18" charset="0"/>
                          <a:cs typeface="Times New Roman" panose="02020603050405020304" pitchFamily="18" charset="0"/>
                        </a:rPr>
                        <a:t> </a:t>
                      </a:r>
                      <a:endParaRPr lang="en-IN"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b="0" dirty="0">
                          <a:solidFill>
                            <a:schemeClr val="tx1"/>
                          </a:solidFill>
                          <a:latin typeface="Times New Roman" panose="02020603050405020304" pitchFamily="18" charset="0"/>
                          <a:cs typeface="Times New Roman" panose="02020603050405020304" pitchFamily="18" charset="0"/>
                        </a:rPr>
                        <a:t>Windows 11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73628433"/>
                  </a:ext>
                </a:extLst>
              </a:tr>
              <a:tr h="519211">
                <a:tc>
                  <a:txBody>
                    <a:bodyPr/>
                    <a:lstStyle/>
                    <a:p>
                      <a:r>
                        <a:rPr lang="en-IN" sz="1800" b="1" dirty="0">
                          <a:solidFill>
                            <a:schemeClr val="tx1"/>
                          </a:solidFill>
                          <a:latin typeface="Times New Roman" panose="02020603050405020304" pitchFamily="18" charset="0"/>
                          <a:cs typeface="Times New Roman" panose="02020603050405020304" pitchFamily="18" charset="0"/>
                        </a:rPr>
                        <a:t>2. Programming Languages</a:t>
                      </a:r>
                      <a:endParaRPr lang="en-IN"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solidFill>
                            <a:schemeClr val="tx1"/>
                          </a:solidFill>
                          <a:latin typeface="Times New Roman" panose="02020603050405020304" pitchFamily="18" charset="0"/>
                          <a:cs typeface="Times New Roman" panose="02020603050405020304" pitchFamily="18" charset="0"/>
                        </a:rPr>
                        <a:t>Python (Pandas, NumPy)</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4659522"/>
                  </a:ext>
                </a:extLst>
              </a:tr>
              <a:tr h="532159">
                <a:tc>
                  <a:txBody>
                    <a:bodyPr/>
                    <a:lstStyle/>
                    <a:p>
                      <a:r>
                        <a:rPr lang="en-IN" sz="1800" b="1" dirty="0">
                          <a:solidFill>
                            <a:schemeClr val="tx1"/>
                          </a:solidFill>
                          <a:latin typeface="Times New Roman" panose="02020603050405020304" pitchFamily="18" charset="0"/>
                          <a:cs typeface="Times New Roman" panose="02020603050405020304" pitchFamily="18" charset="0"/>
                        </a:rPr>
                        <a:t>3. Data Processing</a:t>
                      </a:r>
                      <a:endParaRPr lang="en-IN"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800" dirty="0">
                          <a:solidFill>
                            <a:schemeClr val="tx1"/>
                          </a:solidFill>
                          <a:latin typeface="Times New Roman" panose="02020603050405020304" pitchFamily="18" charset="0"/>
                          <a:cs typeface="Times New Roman" panose="02020603050405020304" pitchFamily="18" charset="0"/>
                        </a:rPr>
                        <a:t>MS Excel, Pandas</a:t>
                      </a:r>
                      <a:endParaRPr lang="en-IN"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5513598"/>
                  </a:ext>
                </a:extLst>
              </a:tr>
              <a:tr h="918520">
                <a:tc>
                  <a:txBody>
                    <a:bodyPr/>
                    <a:lstStyle/>
                    <a:p>
                      <a:r>
                        <a:rPr lang="en-IN" sz="1800" b="1" dirty="0">
                          <a:solidFill>
                            <a:schemeClr val="tx1"/>
                          </a:solidFill>
                          <a:latin typeface="Times New Roman" panose="02020603050405020304" pitchFamily="18" charset="0"/>
                          <a:cs typeface="Times New Roman" panose="02020603050405020304" pitchFamily="18" charset="0"/>
                        </a:rPr>
                        <a:t>4. ML/DL Frameworks</a:t>
                      </a:r>
                      <a:endParaRPr lang="en-IN"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IN" sz="1800" dirty="0">
                          <a:solidFill>
                            <a:schemeClr val="tx1"/>
                          </a:solidFill>
                          <a:latin typeface="Times New Roman" panose="02020603050405020304" pitchFamily="18" charset="0"/>
                          <a:cs typeface="Times New Roman" panose="02020603050405020304" pitchFamily="18" charset="0"/>
                        </a:rPr>
                        <a:t>Scikit-learn, Statsmodels (for ARIMA)</a:t>
                      </a:r>
                      <a:endParaRPr lang="en-IN"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4552557"/>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87F0D56A-B436-E3CA-1F45-D65738FDB6FA}"/>
              </a:ext>
            </a:extLst>
          </p:cNvPr>
          <p:cNvSpPr txBox="1">
            <a:spLocks noGrp="1"/>
          </p:cNvSpPr>
          <p:nvPr>
            <p:ph type="title"/>
          </p:nvPr>
        </p:nvSpPr>
        <p:spPr>
          <a:xfrm>
            <a:off x="993444" y="661769"/>
            <a:ext cx="4377690" cy="568104"/>
          </a:xfrm>
          <a:prstGeom prst="rect">
            <a:avLst/>
          </a:prstGeom>
        </p:spPr>
        <p:txBody>
          <a:bodyPr vert="horz" wrap="square" lIns="0" tIns="13970" rIns="0" bIns="0" rtlCol="0">
            <a:spAutoFit/>
          </a:bodyPr>
          <a:lstStyle/>
          <a:p>
            <a:pPr marL="12700">
              <a:lnSpc>
                <a:spcPct val="100000"/>
              </a:lnSpc>
              <a:spcBef>
                <a:spcPts val="110"/>
              </a:spcBef>
            </a:pPr>
            <a:r>
              <a:rPr sz="3600" b="1" spc="-10" dirty="0">
                <a:solidFill>
                  <a:srgbClr val="FF0000"/>
                </a:solidFill>
                <a:latin typeface="Times New Roman" panose="02020603050405020304" pitchFamily="18" charset="0"/>
                <a:cs typeface="Times New Roman" panose="02020603050405020304" pitchFamily="18" charset="0"/>
              </a:rPr>
              <a:t>References</a:t>
            </a:r>
          </a:p>
        </p:txBody>
      </p:sp>
      <p:sp>
        <p:nvSpPr>
          <p:cNvPr id="7" name="object 3">
            <a:extLst>
              <a:ext uri="{FF2B5EF4-FFF2-40B4-BE49-F238E27FC236}">
                <a16:creationId xmlns:a16="http://schemas.microsoft.com/office/drawing/2014/main" id="{1D59E875-7953-705B-5CB6-8202EFF7E5BC}"/>
              </a:ext>
            </a:extLst>
          </p:cNvPr>
          <p:cNvSpPr txBox="1"/>
          <p:nvPr/>
        </p:nvSpPr>
        <p:spPr>
          <a:xfrm flipV="1">
            <a:off x="2640476" y="4183354"/>
            <a:ext cx="5953722" cy="45719"/>
          </a:xfrm>
          <a:prstGeom prst="rect">
            <a:avLst/>
          </a:prstGeom>
        </p:spPr>
        <p:txBody>
          <a:bodyPr vert="horz" wrap="square" lIns="0" tIns="88265" rIns="0" bIns="0" rtlCol="0">
            <a:spAutoFit/>
          </a:bodyPr>
          <a:lstStyle/>
          <a:p>
            <a:pPr marL="356870" indent="-344805">
              <a:lnSpc>
                <a:spcPct val="100000"/>
              </a:lnSpc>
              <a:spcBef>
                <a:spcPts val="695"/>
              </a:spcBef>
              <a:buClr>
                <a:srgbClr val="D24717"/>
              </a:buClr>
              <a:buSzPct val="93750"/>
              <a:buFont typeface="Segoe UI Symbol"/>
              <a:buChar char="⚫"/>
              <a:tabLst>
                <a:tab pos="356870" algn="l"/>
                <a:tab pos="357505" algn="l"/>
              </a:tabLst>
            </a:pPr>
            <a:endParaRPr sz="2000" dirty="0">
              <a:solidFill>
                <a:srgbClr val="0070C0"/>
              </a:solidFill>
              <a:latin typeface="Arial MT"/>
              <a:cs typeface="Arial MT"/>
            </a:endParaRPr>
          </a:p>
        </p:txBody>
      </p:sp>
      <p:sp>
        <p:nvSpPr>
          <p:cNvPr id="8" name="Rectangle 3">
            <a:extLst>
              <a:ext uri="{FF2B5EF4-FFF2-40B4-BE49-F238E27FC236}">
                <a16:creationId xmlns:a16="http://schemas.microsoft.com/office/drawing/2014/main" id="{9CBBDDFB-2F41-ACA5-69D3-A7CE2DC39106}"/>
              </a:ext>
            </a:extLst>
          </p:cNvPr>
          <p:cNvSpPr>
            <a:spLocks noChangeArrowheads="1"/>
          </p:cNvSpPr>
          <p:nvPr/>
        </p:nvSpPr>
        <p:spPr bwMode="auto">
          <a:xfrm>
            <a:off x="877875" y="1818446"/>
            <a:ext cx="9965588"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Artificial Intelligence Technology in the Agricultural Sector: A Systematic Literature Review (2022)</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Ersin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Elbasi</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Nour Mostafa, Zakwan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Alarnaout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et al., IEEE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AgTech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Volatility Prediction for Agricultural Commodity Exchange Trading Applied Deep Learning (2024)</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Ngoc-Bao-Van Le, Yeong-Seok Seo, Jun-Ho Huh, IEEE</a:t>
            </a:r>
          </a:p>
          <a:p>
            <a:pPr marR="0" lvl="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Forecasting Agricultural Commodity Prices Using Model Selection Framework With Time Series Features and Forecast Horizons (2020)</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Dabin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Zhang,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Shanying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Chen,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Liwen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Ling, Qiang Xia, IEEE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7757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8BB980-F89D-D551-1B69-C4D15A46B874}"/>
            </a:ext>
          </a:extLst>
        </p:cNvPr>
        <p:cNvGrpSpPr/>
        <p:nvPr/>
      </p:nvGrpSpPr>
      <p:grpSpPr>
        <a:xfrm>
          <a:off x="0" y="0"/>
          <a:ext cx="0" cy="0"/>
          <a:chOff x="0" y="0"/>
          <a:chExt cx="0" cy="0"/>
        </a:xfrm>
      </p:grpSpPr>
      <p:sp>
        <p:nvSpPr>
          <p:cNvPr id="6" name="object 2">
            <a:extLst>
              <a:ext uri="{FF2B5EF4-FFF2-40B4-BE49-F238E27FC236}">
                <a16:creationId xmlns:a16="http://schemas.microsoft.com/office/drawing/2014/main" id="{79600CB5-0342-E5C2-5AC2-8260C43A1CC8}"/>
              </a:ext>
            </a:extLst>
          </p:cNvPr>
          <p:cNvSpPr txBox="1">
            <a:spLocks noGrp="1"/>
          </p:cNvSpPr>
          <p:nvPr>
            <p:ph type="title"/>
          </p:nvPr>
        </p:nvSpPr>
        <p:spPr>
          <a:xfrm>
            <a:off x="993444" y="661769"/>
            <a:ext cx="4377690" cy="568104"/>
          </a:xfrm>
          <a:prstGeom prst="rect">
            <a:avLst/>
          </a:prstGeom>
        </p:spPr>
        <p:txBody>
          <a:bodyPr vert="horz" wrap="square" lIns="0" tIns="13970" rIns="0" bIns="0" rtlCol="0">
            <a:spAutoFit/>
          </a:bodyPr>
          <a:lstStyle/>
          <a:p>
            <a:pPr marL="12700">
              <a:lnSpc>
                <a:spcPct val="100000"/>
              </a:lnSpc>
              <a:spcBef>
                <a:spcPts val="110"/>
              </a:spcBef>
            </a:pPr>
            <a:r>
              <a:rPr lang="en-IN" sz="3600" b="1" spc="-20" dirty="0">
                <a:solidFill>
                  <a:srgbClr val="FF0000"/>
                </a:solidFill>
                <a:latin typeface="Times New Roman" panose="02020603050405020304" pitchFamily="18" charset="0"/>
                <a:cs typeface="Times New Roman" panose="02020603050405020304" pitchFamily="18" charset="0"/>
              </a:rPr>
              <a:t>Course Completion</a:t>
            </a:r>
            <a:endParaRPr sz="3600" b="1" spc="-20" dirty="0">
              <a:solidFill>
                <a:srgbClr val="FF0000"/>
              </a:solidFill>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012FE8EC-9DEE-2872-6DE0-7E2CE7D5B16F}"/>
              </a:ext>
            </a:extLst>
          </p:cNvPr>
          <p:cNvGraphicFramePr>
            <a:graphicFrameLocks noGrp="1"/>
          </p:cNvGraphicFramePr>
          <p:nvPr/>
        </p:nvGraphicFramePr>
        <p:xfrm>
          <a:off x="1397000" y="1776424"/>
          <a:ext cx="10426700" cy="3305151"/>
        </p:xfrm>
        <a:graphic>
          <a:graphicData uri="http://schemas.openxmlformats.org/drawingml/2006/table">
            <a:tbl>
              <a:tblPr/>
              <a:tblGrid>
                <a:gridCol w="1892300">
                  <a:extLst>
                    <a:ext uri="{9D8B030D-6E8A-4147-A177-3AD203B41FA5}">
                      <a16:colId xmlns:a16="http://schemas.microsoft.com/office/drawing/2014/main" val="667182811"/>
                    </a:ext>
                  </a:extLst>
                </a:gridCol>
                <a:gridCol w="8534400">
                  <a:extLst>
                    <a:ext uri="{9D8B030D-6E8A-4147-A177-3AD203B41FA5}">
                      <a16:colId xmlns:a16="http://schemas.microsoft.com/office/drawing/2014/main" val="4096597055"/>
                    </a:ext>
                  </a:extLst>
                </a:gridCol>
              </a:tblGrid>
              <a:tr h="430677">
                <a:tc>
                  <a:txBody>
                    <a:bodyPr/>
                    <a:lstStyle/>
                    <a:p>
                      <a:endParaRPr lang="en-IN" sz="2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endParaRPr lang="en-IN" sz="2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extLst>
                  <a:ext uri="{0D108BD9-81ED-4DB2-BD59-A6C34878D82A}">
                    <a16:rowId xmlns:a16="http://schemas.microsoft.com/office/drawing/2014/main" val="283183980"/>
                  </a:ext>
                </a:extLst>
              </a:tr>
              <a:tr h="610723">
                <a:tc>
                  <a:txBody>
                    <a:bodyPr/>
                    <a:lstStyle/>
                    <a:p>
                      <a:endParaRPr lang="en-IN" sz="2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endParaRPr lang="en-US" sz="240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extLst>
                  <a:ext uri="{0D108BD9-81ED-4DB2-BD59-A6C34878D82A}">
                    <a16:rowId xmlns:a16="http://schemas.microsoft.com/office/drawing/2014/main" val="1356944431"/>
                  </a:ext>
                </a:extLst>
              </a:tr>
              <a:tr h="787618">
                <a:tc>
                  <a:txBody>
                    <a:bodyPr/>
                    <a:lstStyle/>
                    <a:p>
                      <a:endParaRPr lang="en-IN" sz="2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endParaRPr lang="en-US" sz="2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extLst>
                  <a:ext uri="{0D108BD9-81ED-4DB2-BD59-A6C34878D82A}">
                    <a16:rowId xmlns:a16="http://schemas.microsoft.com/office/drawing/2014/main" val="2968275124"/>
                  </a:ext>
                </a:extLst>
              </a:tr>
              <a:tr h="724805">
                <a:tc>
                  <a:txBody>
                    <a:bodyPr/>
                    <a:lstStyle/>
                    <a:p>
                      <a:endParaRPr lang="en-IN" sz="2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endParaRPr lang="en-US" sz="2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extLst>
                  <a:ext uri="{0D108BD9-81ED-4DB2-BD59-A6C34878D82A}">
                    <a16:rowId xmlns:a16="http://schemas.microsoft.com/office/drawing/2014/main" val="3275155457"/>
                  </a:ext>
                </a:extLst>
              </a:tr>
              <a:tr h="724805">
                <a:tc>
                  <a:txBody>
                    <a:bodyPr/>
                    <a:lstStyle/>
                    <a:p>
                      <a:endParaRPr lang="en-IN" sz="2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endParaRPr lang="en-US" sz="2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extLst>
                  <a:ext uri="{0D108BD9-81ED-4DB2-BD59-A6C34878D82A}">
                    <a16:rowId xmlns:a16="http://schemas.microsoft.com/office/drawing/2014/main" val="929637464"/>
                  </a:ext>
                </a:extLst>
              </a:tr>
            </a:tbl>
          </a:graphicData>
        </a:graphic>
      </p:graphicFrame>
      <p:graphicFrame>
        <p:nvGraphicFramePr>
          <p:cNvPr id="2" name="Table 1">
            <a:extLst>
              <a:ext uri="{FF2B5EF4-FFF2-40B4-BE49-F238E27FC236}">
                <a16:creationId xmlns:a16="http://schemas.microsoft.com/office/drawing/2014/main" id="{A29A18C7-39AF-40B3-5BAD-6AFB7B2CBF51}"/>
              </a:ext>
            </a:extLst>
          </p:cNvPr>
          <p:cNvGraphicFramePr>
            <a:graphicFrameLocks noGrp="1"/>
          </p:cNvGraphicFramePr>
          <p:nvPr>
            <p:extLst>
              <p:ext uri="{D42A27DB-BD31-4B8C-83A1-F6EECF244321}">
                <p14:modId xmlns:p14="http://schemas.microsoft.com/office/powerpoint/2010/main" val="3223666725"/>
              </p:ext>
            </p:extLst>
          </p:nvPr>
        </p:nvGraphicFramePr>
        <p:xfrm>
          <a:off x="1405813" y="1982236"/>
          <a:ext cx="9389187" cy="3452436"/>
        </p:xfrm>
        <a:graphic>
          <a:graphicData uri="http://schemas.openxmlformats.org/drawingml/2006/table">
            <a:tbl>
              <a:tblPr firstRow="1" bandRow="1">
                <a:tableStyleId>{7DF18680-E054-41AD-8BC1-D1AEF772440D}</a:tableStyleId>
              </a:tblPr>
              <a:tblGrid>
                <a:gridCol w="2346885">
                  <a:extLst>
                    <a:ext uri="{9D8B030D-6E8A-4147-A177-3AD203B41FA5}">
                      <a16:colId xmlns:a16="http://schemas.microsoft.com/office/drawing/2014/main" val="390952812"/>
                    </a:ext>
                  </a:extLst>
                </a:gridCol>
                <a:gridCol w="3194751">
                  <a:extLst>
                    <a:ext uri="{9D8B030D-6E8A-4147-A177-3AD203B41FA5}">
                      <a16:colId xmlns:a16="http://schemas.microsoft.com/office/drawing/2014/main" val="2699788972"/>
                    </a:ext>
                  </a:extLst>
                </a:gridCol>
                <a:gridCol w="1948503">
                  <a:extLst>
                    <a:ext uri="{9D8B030D-6E8A-4147-A177-3AD203B41FA5}">
                      <a16:colId xmlns:a16="http://schemas.microsoft.com/office/drawing/2014/main" val="3070996017"/>
                    </a:ext>
                  </a:extLst>
                </a:gridCol>
                <a:gridCol w="1899048">
                  <a:extLst>
                    <a:ext uri="{9D8B030D-6E8A-4147-A177-3AD203B41FA5}">
                      <a16:colId xmlns:a16="http://schemas.microsoft.com/office/drawing/2014/main" val="3558648283"/>
                    </a:ext>
                  </a:extLst>
                </a:gridCol>
              </a:tblGrid>
              <a:tr h="419883">
                <a:tc>
                  <a:txBody>
                    <a:bodyPr/>
                    <a:lstStyle/>
                    <a:p>
                      <a:r>
                        <a:rPr lang="en-IN" sz="2000" dirty="0">
                          <a:latin typeface="Times New Roman" panose="02020603050405020304" pitchFamily="18" charset="0"/>
                          <a:cs typeface="Times New Roman" panose="02020603050405020304" pitchFamily="18" charset="0"/>
                        </a:rPr>
                        <a:t> Student Name </a:t>
                      </a:r>
                    </a:p>
                  </a:txBody>
                  <a:tcPr/>
                </a:tc>
                <a:tc>
                  <a:txBody>
                    <a:bodyPr/>
                    <a:lstStyle/>
                    <a:p>
                      <a:r>
                        <a:rPr lang="en-IN" sz="2000" dirty="0">
                          <a:latin typeface="Times New Roman" panose="02020603050405020304" pitchFamily="18" charset="0"/>
                          <a:cs typeface="Times New Roman" panose="02020603050405020304" pitchFamily="18" charset="0"/>
                        </a:rPr>
                        <a:t>Course Title</a:t>
                      </a:r>
                    </a:p>
                  </a:txBody>
                  <a:tcPr/>
                </a:tc>
                <a:tc>
                  <a:txBody>
                    <a:bodyPr/>
                    <a:lstStyle/>
                    <a:p>
                      <a:r>
                        <a:rPr lang="en-IN" sz="2000" dirty="0" err="1">
                          <a:latin typeface="Times New Roman" panose="02020603050405020304" pitchFamily="18" charset="0"/>
                          <a:cs typeface="Times New Roman" panose="02020603050405020304" pitchFamily="18" charset="0"/>
                        </a:rPr>
                        <a:t>Plateform</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2000" dirty="0">
                          <a:latin typeface="Times New Roman" panose="02020603050405020304" pitchFamily="18" charset="0"/>
                          <a:cs typeface="Times New Roman" panose="02020603050405020304" pitchFamily="18" charset="0"/>
                        </a:rPr>
                        <a:t>Status </a:t>
                      </a:r>
                    </a:p>
                  </a:txBody>
                  <a:tcPr/>
                </a:tc>
                <a:extLst>
                  <a:ext uri="{0D108BD9-81ED-4DB2-BD59-A6C34878D82A}">
                    <a16:rowId xmlns:a16="http://schemas.microsoft.com/office/drawing/2014/main" val="2654899856"/>
                  </a:ext>
                </a:extLst>
              </a:tr>
              <a:tr h="918671">
                <a:tc>
                  <a:txBody>
                    <a:bodyPr/>
                    <a:lstStyle/>
                    <a:p>
                      <a:r>
                        <a:rPr lang="en-IN" sz="2000" dirty="0">
                          <a:latin typeface="Times New Roman" panose="02020603050405020304" pitchFamily="18" charset="0"/>
                          <a:cs typeface="Times New Roman" panose="02020603050405020304" pitchFamily="18" charset="0"/>
                        </a:rPr>
                        <a:t>Sharanya T</a:t>
                      </a:r>
                    </a:p>
                  </a:txBody>
                  <a:tcPr/>
                </a:tc>
                <a:tc>
                  <a:txBody>
                    <a:bodyPr/>
                    <a:lstStyle/>
                    <a:p>
                      <a:r>
                        <a:rPr lang="en-IN" sz="2000" dirty="0">
                          <a:latin typeface="Times New Roman" panose="02020603050405020304" pitchFamily="18" charset="0"/>
                          <a:cs typeface="Times New Roman" panose="02020603050405020304" pitchFamily="18" charset="0"/>
                        </a:rPr>
                        <a:t>Machine Learning &amp; AI</a:t>
                      </a:r>
                    </a:p>
                  </a:txBody>
                  <a:tcPr/>
                </a:tc>
                <a:tc>
                  <a:txBody>
                    <a:bodyPr/>
                    <a:lstStyle/>
                    <a:p>
                      <a:r>
                        <a:rPr lang="en-IN" sz="2000" dirty="0" err="1">
                          <a:latin typeface="Times New Roman" panose="02020603050405020304" pitchFamily="18" charset="0"/>
                          <a:cs typeface="Times New Roman" panose="02020603050405020304" pitchFamily="18" charset="0"/>
                        </a:rPr>
                        <a:t>PrepInsta</a:t>
                      </a:r>
                      <a:r>
                        <a:rPr lang="en-IN" sz="2000" dirty="0">
                          <a:latin typeface="Times New Roman" panose="02020603050405020304" pitchFamily="18" charset="0"/>
                          <a:cs typeface="Times New Roman" panose="02020603050405020304" pitchFamily="18" charset="0"/>
                        </a:rPr>
                        <a:t> Prime</a:t>
                      </a:r>
                    </a:p>
                  </a:txBody>
                  <a:tcPr/>
                </a:tc>
                <a:tc>
                  <a:txBody>
                    <a:bodyPr/>
                    <a:lstStyle/>
                    <a:p>
                      <a:r>
                        <a:rPr lang="en-IN" sz="2000" dirty="0">
                          <a:latin typeface="Times New Roman" panose="02020603050405020304" pitchFamily="18" charset="0"/>
                          <a:cs typeface="Times New Roman" panose="02020603050405020304" pitchFamily="18" charset="0"/>
                        </a:rPr>
                        <a:t>100% completed</a:t>
                      </a:r>
                    </a:p>
                  </a:txBody>
                  <a:tcPr/>
                </a:tc>
                <a:extLst>
                  <a:ext uri="{0D108BD9-81ED-4DB2-BD59-A6C34878D82A}">
                    <a16:rowId xmlns:a16="http://schemas.microsoft.com/office/drawing/2014/main" val="1216402435"/>
                  </a:ext>
                </a:extLst>
              </a:tr>
              <a:tr h="912543">
                <a:tc>
                  <a:txBody>
                    <a:bodyPr/>
                    <a:lstStyle/>
                    <a:p>
                      <a:r>
                        <a:rPr lang="en-IN" sz="2000" dirty="0">
                          <a:latin typeface="Times New Roman" panose="02020603050405020304" pitchFamily="18" charset="0"/>
                          <a:cs typeface="Times New Roman" panose="02020603050405020304" pitchFamily="18" charset="0"/>
                        </a:rPr>
                        <a:t>Santhosh 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Machine Learning &amp; AI</a:t>
                      </a:r>
                    </a:p>
                    <a:p>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err="1">
                          <a:latin typeface="Times New Roman" panose="02020603050405020304" pitchFamily="18" charset="0"/>
                          <a:cs typeface="Times New Roman" panose="02020603050405020304" pitchFamily="18" charset="0"/>
                        </a:rPr>
                        <a:t>PrepInsta</a:t>
                      </a:r>
                      <a:r>
                        <a:rPr lang="en-IN" sz="2000" dirty="0">
                          <a:latin typeface="Times New Roman" panose="02020603050405020304" pitchFamily="18" charset="0"/>
                          <a:cs typeface="Times New Roman" panose="02020603050405020304" pitchFamily="18" charset="0"/>
                        </a:rPr>
                        <a:t> Prime</a:t>
                      </a:r>
                    </a:p>
                    <a:p>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100% completed</a:t>
                      </a:r>
                    </a:p>
                    <a:p>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42107166"/>
                  </a:ext>
                </a:extLst>
              </a:tr>
              <a:tr h="1201339">
                <a:tc>
                  <a:txBody>
                    <a:bodyPr/>
                    <a:lstStyle/>
                    <a:p>
                      <a:r>
                        <a:rPr lang="en-IN" sz="2000" dirty="0">
                          <a:latin typeface="Times New Roman" panose="02020603050405020304" pitchFamily="18" charset="0"/>
                          <a:cs typeface="Times New Roman" panose="02020603050405020304" pitchFamily="18" charset="0"/>
                        </a:rPr>
                        <a:t>Aashif Shadin K 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Machine Learning &amp; AI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err="1">
                          <a:latin typeface="Times New Roman" panose="02020603050405020304" pitchFamily="18" charset="0"/>
                          <a:cs typeface="Times New Roman" panose="02020603050405020304" pitchFamily="18" charset="0"/>
                        </a:rPr>
                        <a:t>PrepInsta</a:t>
                      </a:r>
                      <a:r>
                        <a:rPr lang="en-IN" sz="2000" dirty="0">
                          <a:latin typeface="Times New Roman" panose="02020603050405020304" pitchFamily="18" charset="0"/>
                          <a:cs typeface="Times New Roman" panose="02020603050405020304" pitchFamily="18" charset="0"/>
                        </a:rPr>
                        <a:t> Prime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100% completed</a:t>
                      </a:r>
                    </a:p>
                  </a:txBody>
                  <a:tcPr/>
                </a:tc>
                <a:extLst>
                  <a:ext uri="{0D108BD9-81ED-4DB2-BD59-A6C34878D82A}">
                    <a16:rowId xmlns:a16="http://schemas.microsoft.com/office/drawing/2014/main" val="840343608"/>
                  </a:ext>
                </a:extLst>
              </a:tr>
            </a:tbl>
          </a:graphicData>
        </a:graphic>
      </p:graphicFrame>
    </p:spTree>
    <p:extLst>
      <p:ext uri="{BB962C8B-B14F-4D97-AF65-F5344CB8AC3E}">
        <p14:creationId xmlns:p14="http://schemas.microsoft.com/office/powerpoint/2010/main" val="4051836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55C8A0-8996-A751-62EE-5A7111EFA35C}"/>
            </a:ext>
          </a:extLst>
        </p:cNvPr>
        <p:cNvGrpSpPr/>
        <p:nvPr/>
      </p:nvGrpSpPr>
      <p:grpSpPr>
        <a:xfrm>
          <a:off x="0" y="0"/>
          <a:ext cx="0" cy="0"/>
          <a:chOff x="0" y="0"/>
          <a:chExt cx="0" cy="0"/>
        </a:xfrm>
      </p:grpSpPr>
      <p:sp>
        <p:nvSpPr>
          <p:cNvPr id="6" name="object 2">
            <a:extLst>
              <a:ext uri="{FF2B5EF4-FFF2-40B4-BE49-F238E27FC236}">
                <a16:creationId xmlns:a16="http://schemas.microsoft.com/office/drawing/2014/main" id="{E2661D7C-CFA6-B046-9865-2BA0AC91318D}"/>
              </a:ext>
            </a:extLst>
          </p:cNvPr>
          <p:cNvSpPr txBox="1">
            <a:spLocks noGrp="1"/>
          </p:cNvSpPr>
          <p:nvPr>
            <p:ph type="title"/>
          </p:nvPr>
        </p:nvSpPr>
        <p:spPr>
          <a:xfrm>
            <a:off x="993444" y="661769"/>
            <a:ext cx="4377690" cy="568104"/>
          </a:xfrm>
          <a:prstGeom prst="rect">
            <a:avLst/>
          </a:prstGeom>
        </p:spPr>
        <p:txBody>
          <a:bodyPr vert="horz" wrap="square" lIns="0" tIns="13970" rIns="0" bIns="0" rtlCol="0">
            <a:spAutoFit/>
          </a:bodyPr>
          <a:lstStyle/>
          <a:p>
            <a:pPr marL="12700">
              <a:lnSpc>
                <a:spcPct val="100000"/>
              </a:lnSpc>
              <a:spcBef>
                <a:spcPts val="110"/>
              </a:spcBef>
            </a:pPr>
            <a:r>
              <a:rPr lang="en-IN" sz="3600" b="1" spc="-20" dirty="0">
                <a:solidFill>
                  <a:srgbClr val="FF0000"/>
                </a:solidFill>
                <a:latin typeface="Times New Roman" panose="02020603050405020304" pitchFamily="18" charset="0"/>
                <a:cs typeface="Times New Roman" panose="02020603050405020304" pitchFamily="18" charset="0"/>
              </a:rPr>
              <a:t>Certificate</a:t>
            </a:r>
            <a:endParaRPr sz="3600" b="1" spc="-20"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0DE263B-46A6-F10D-C068-1C6F770C34DA}"/>
              </a:ext>
            </a:extLst>
          </p:cNvPr>
          <p:cNvPicPr>
            <a:picLocks noChangeAspect="1"/>
          </p:cNvPicPr>
          <p:nvPr/>
        </p:nvPicPr>
        <p:blipFill>
          <a:blip r:embed="rId2"/>
          <a:stretch>
            <a:fillRect/>
          </a:stretch>
        </p:blipFill>
        <p:spPr>
          <a:xfrm>
            <a:off x="1785620" y="1359113"/>
            <a:ext cx="8620760" cy="4817110"/>
          </a:xfrm>
          <a:prstGeom prst="rect">
            <a:avLst/>
          </a:prstGeom>
        </p:spPr>
      </p:pic>
    </p:spTree>
    <p:extLst>
      <p:ext uri="{BB962C8B-B14F-4D97-AF65-F5344CB8AC3E}">
        <p14:creationId xmlns:p14="http://schemas.microsoft.com/office/powerpoint/2010/main" val="3345908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2E8AB2D-9CB4-7AB9-52A5-A55D0D761644}"/>
              </a:ext>
            </a:extLst>
          </p:cNvPr>
          <p:cNvSpPr>
            <a:spLocks noGrp="1"/>
          </p:cNvSpPr>
          <p:nvPr>
            <p:ph type="ftr" sz="quarter" idx="11"/>
          </p:nvPr>
        </p:nvSpPr>
        <p:spPr/>
        <p:txBody>
          <a:bodyPr/>
          <a:lstStyle/>
          <a:p>
            <a:r>
              <a:rPr lang="en-IN"/>
              <a:t>Brain Tumor Detection</a:t>
            </a:r>
            <a:endParaRPr lang="en-IN" dirty="0"/>
          </a:p>
        </p:txBody>
      </p:sp>
      <p:sp>
        <p:nvSpPr>
          <p:cNvPr id="3" name="Slide Number Placeholder 2">
            <a:extLst>
              <a:ext uri="{FF2B5EF4-FFF2-40B4-BE49-F238E27FC236}">
                <a16:creationId xmlns:a16="http://schemas.microsoft.com/office/drawing/2014/main" id="{E4202109-2ACC-95D3-ADFD-EBE1DF5015AE}"/>
              </a:ext>
            </a:extLst>
          </p:cNvPr>
          <p:cNvSpPr>
            <a:spLocks noGrp="1"/>
          </p:cNvSpPr>
          <p:nvPr>
            <p:ph type="sldNum" sz="quarter" idx="12"/>
          </p:nvPr>
        </p:nvSpPr>
        <p:spPr/>
        <p:txBody>
          <a:bodyPr/>
          <a:lstStyle/>
          <a:p>
            <a:fld id="{FFF20539-7144-4945-B20A-62B30D853D34}" type="slidenum">
              <a:rPr lang="en-IN" smtClean="0"/>
              <a:pPr/>
              <a:t>2</a:t>
            </a:fld>
            <a:endParaRPr lang="en-IN" dirty="0"/>
          </a:p>
        </p:txBody>
      </p:sp>
      <p:sp>
        <p:nvSpPr>
          <p:cNvPr id="5" name="TextBox 4">
            <a:extLst>
              <a:ext uri="{FF2B5EF4-FFF2-40B4-BE49-F238E27FC236}">
                <a16:creationId xmlns:a16="http://schemas.microsoft.com/office/drawing/2014/main" id="{2F420F2C-DB9D-2787-6AEB-201D857EC2DB}"/>
              </a:ext>
            </a:extLst>
          </p:cNvPr>
          <p:cNvSpPr txBox="1"/>
          <p:nvPr/>
        </p:nvSpPr>
        <p:spPr>
          <a:xfrm>
            <a:off x="1959673" y="2932325"/>
            <a:ext cx="8272653" cy="1077218"/>
          </a:xfrm>
          <a:prstGeom prst="rect">
            <a:avLst/>
          </a:prstGeom>
          <a:noFill/>
        </p:spPr>
        <p:txBody>
          <a:bodyPr wrap="square">
            <a:spAutoFit/>
          </a:bodyPr>
          <a:lstStyle/>
          <a:p>
            <a:pPr algn="ctr">
              <a:defRPr/>
            </a:pPr>
            <a:r>
              <a:rPr lang="en-US" sz="3200" dirty="0">
                <a:latin typeface="Times New Roman" pitchFamily="18" charset="0"/>
                <a:cs typeface="Times New Roman" pitchFamily="18" charset="0"/>
              </a:rPr>
              <a:t>AI Based Model for Predicting Agri-horticultural Commodities</a:t>
            </a:r>
          </a:p>
        </p:txBody>
      </p:sp>
      <p:sp>
        <p:nvSpPr>
          <p:cNvPr id="7" name="TextBox 6">
            <a:extLst>
              <a:ext uri="{FF2B5EF4-FFF2-40B4-BE49-F238E27FC236}">
                <a16:creationId xmlns:a16="http://schemas.microsoft.com/office/drawing/2014/main" id="{C36AC4C3-A7A5-9A77-A792-B4799CB90802}"/>
              </a:ext>
            </a:extLst>
          </p:cNvPr>
          <p:cNvSpPr txBox="1"/>
          <p:nvPr/>
        </p:nvSpPr>
        <p:spPr>
          <a:xfrm>
            <a:off x="3048762" y="2204151"/>
            <a:ext cx="6094476" cy="523220"/>
          </a:xfrm>
          <a:prstGeom prst="rect">
            <a:avLst/>
          </a:prstGeom>
          <a:noFill/>
        </p:spPr>
        <p:txBody>
          <a:bodyPr wrap="square">
            <a:spAutoFit/>
          </a:bodyPr>
          <a:lstStyle/>
          <a:p>
            <a:pPr algn="ctr">
              <a:defRPr/>
            </a:pPr>
            <a:r>
              <a:rPr lang="en-IN" sz="2800" dirty="0">
                <a:solidFill>
                  <a:srgbClr val="FF0000"/>
                </a:solidFill>
                <a:latin typeface="Times New Roman" pitchFamily="18" charset="0"/>
                <a:cs typeface="Times New Roman" pitchFamily="18" charset="0"/>
              </a:rPr>
              <a:t>Title</a:t>
            </a:r>
            <a:endParaRPr lang="en-US" sz="28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6773452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100A8C-6302-EB20-6AB4-0B52CB492617}"/>
            </a:ext>
          </a:extLst>
        </p:cNvPr>
        <p:cNvGrpSpPr/>
        <p:nvPr/>
      </p:nvGrpSpPr>
      <p:grpSpPr>
        <a:xfrm>
          <a:off x="0" y="0"/>
          <a:ext cx="0" cy="0"/>
          <a:chOff x="0" y="0"/>
          <a:chExt cx="0" cy="0"/>
        </a:xfrm>
      </p:grpSpPr>
      <p:sp>
        <p:nvSpPr>
          <p:cNvPr id="6" name="object 2">
            <a:extLst>
              <a:ext uri="{FF2B5EF4-FFF2-40B4-BE49-F238E27FC236}">
                <a16:creationId xmlns:a16="http://schemas.microsoft.com/office/drawing/2014/main" id="{975B401A-5F67-0F59-526C-75F1C202A09B}"/>
              </a:ext>
            </a:extLst>
          </p:cNvPr>
          <p:cNvSpPr txBox="1">
            <a:spLocks noGrp="1"/>
          </p:cNvSpPr>
          <p:nvPr>
            <p:ph type="title"/>
          </p:nvPr>
        </p:nvSpPr>
        <p:spPr>
          <a:xfrm>
            <a:off x="993444" y="661769"/>
            <a:ext cx="4377690" cy="568104"/>
          </a:xfrm>
          <a:prstGeom prst="rect">
            <a:avLst/>
          </a:prstGeom>
        </p:spPr>
        <p:txBody>
          <a:bodyPr vert="horz" wrap="square" lIns="0" tIns="13970" rIns="0" bIns="0" rtlCol="0">
            <a:spAutoFit/>
          </a:bodyPr>
          <a:lstStyle/>
          <a:p>
            <a:pPr marL="12700">
              <a:lnSpc>
                <a:spcPct val="100000"/>
              </a:lnSpc>
              <a:spcBef>
                <a:spcPts val="110"/>
              </a:spcBef>
            </a:pPr>
            <a:r>
              <a:rPr lang="en-IN" sz="3600" b="1" spc="-20" dirty="0">
                <a:solidFill>
                  <a:srgbClr val="FF0000"/>
                </a:solidFill>
                <a:latin typeface="Times New Roman" panose="02020603050405020304" pitchFamily="18" charset="0"/>
                <a:cs typeface="Times New Roman" panose="02020603050405020304" pitchFamily="18" charset="0"/>
              </a:rPr>
              <a:t>Certificate</a:t>
            </a:r>
            <a:endParaRPr sz="3600" b="1" spc="-20"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C8AB46D-B570-425B-F856-DCD879D6F299}"/>
              </a:ext>
            </a:extLst>
          </p:cNvPr>
          <p:cNvPicPr>
            <a:picLocks noChangeAspect="1"/>
          </p:cNvPicPr>
          <p:nvPr/>
        </p:nvPicPr>
        <p:blipFill>
          <a:blip r:embed="rId2"/>
          <a:stretch>
            <a:fillRect/>
          </a:stretch>
        </p:blipFill>
        <p:spPr>
          <a:xfrm>
            <a:off x="1745297" y="1313068"/>
            <a:ext cx="8701405" cy="4909185"/>
          </a:xfrm>
          <a:prstGeom prst="rect">
            <a:avLst/>
          </a:prstGeom>
        </p:spPr>
      </p:pic>
    </p:spTree>
    <p:extLst>
      <p:ext uri="{BB962C8B-B14F-4D97-AF65-F5344CB8AC3E}">
        <p14:creationId xmlns:p14="http://schemas.microsoft.com/office/powerpoint/2010/main" val="1402221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0385BB-E2AE-473E-6862-8C75DF4742D6}"/>
            </a:ext>
          </a:extLst>
        </p:cNvPr>
        <p:cNvGrpSpPr/>
        <p:nvPr/>
      </p:nvGrpSpPr>
      <p:grpSpPr>
        <a:xfrm>
          <a:off x="0" y="0"/>
          <a:ext cx="0" cy="0"/>
          <a:chOff x="0" y="0"/>
          <a:chExt cx="0" cy="0"/>
        </a:xfrm>
      </p:grpSpPr>
      <p:sp>
        <p:nvSpPr>
          <p:cNvPr id="6" name="object 2">
            <a:extLst>
              <a:ext uri="{FF2B5EF4-FFF2-40B4-BE49-F238E27FC236}">
                <a16:creationId xmlns:a16="http://schemas.microsoft.com/office/drawing/2014/main" id="{73F83898-2645-4026-0EB4-A7BAF630B2BA}"/>
              </a:ext>
            </a:extLst>
          </p:cNvPr>
          <p:cNvSpPr txBox="1">
            <a:spLocks noGrp="1"/>
          </p:cNvSpPr>
          <p:nvPr>
            <p:ph type="title"/>
          </p:nvPr>
        </p:nvSpPr>
        <p:spPr>
          <a:xfrm>
            <a:off x="993444" y="661769"/>
            <a:ext cx="4377690" cy="568104"/>
          </a:xfrm>
          <a:prstGeom prst="rect">
            <a:avLst/>
          </a:prstGeom>
        </p:spPr>
        <p:txBody>
          <a:bodyPr vert="horz" wrap="square" lIns="0" tIns="13970" rIns="0" bIns="0" rtlCol="0">
            <a:spAutoFit/>
          </a:bodyPr>
          <a:lstStyle/>
          <a:p>
            <a:pPr marL="12700">
              <a:lnSpc>
                <a:spcPct val="100000"/>
              </a:lnSpc>
              <a:spcBef>
                <a:spcPts val="110"/>
              </a:spcBef>
            </a:pPr>
            <a:r>
              <a:rPr lang="en-IN" sz="3600" b="1" spc="-20" dirty="0">
                <a:solidFill>
                  <a:srgbClr val="FF0000"/>
                </a:solidFill>
                <a:latin typeface="Times New Roman" panose="02020603050405020304" pitchFamily="18" charset="0"/>
                <a:cs typeface="Times New Roman" panose="02020603050405020304" pitchFamily="18" charset="0"/>
              </a:rPr>
              <a:t>Certificate</a:t>
            </a:r>
            <a:endParaRPr sz="3600" b="1" spc="-20" dirty="0">
              <a:solidFill>
                <a:srgbClr val="FF0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B67E790-1E99-FA56-7D56-C7EB8C72704D}"/>
              </a:ext>
            </a:extLst>
          </p:cNvPr>
          <p:cNvPicPr>
            <a:picLocks noChangeAspect="1"/>
          </p:cNvPicPr>
          <p:nvPr/>
        </p:nvPicPr>
        <p:blipFill>
          <a:blip r:embed="rId2"/>
          <a:stretch>
            <a:fillRect/>
          </a:stretch>
        </p:blipFill>
        <p:spPr>
          <a:xfrm>
            <a:off x="1802130" y="1334975"/>
            <a:ext cx="8587740" cy="4865370"/>
          </a:xfrm>
          <a:prstGeom prst="rect">
            <a:avLst/>
          </a:prstGeom>
        </p:spPr>
      </p:pic>
    </p:spTree>
    <p:extLst>
      <p:ext uri="{BB962C8B-B14F-4D97-AF65-F5344CB8AC3E}">
        <p14:creationId xmlns:p14="http://schemas.microsoft.com/office/powerpoint/2010/main" val="2590652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88,300+ Thank You Text Stock Photos, Pictures &amp; Royalty-Free Images -  iStock | Thank you text vector, Thank you text message, Thank you text  bubble">
            <a:extLst>
              <a:ext uri="{FF2B5EF4-FFF2-40B4-BE49-F238E27FC236}">
                <a16:creationId xmlns:a16="http://schemas.microsoft.com/office/drawing/2014/main" id="{CD097646-4982-404C-3523-5BA849C017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1350" y="1876425"/>
            <a:ext cx="5829300" cy="31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9226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027A181D-EBAD-0414-FD4D-6B59F6DB7DCD}"/>
              </a:ext>
            </a:extLst>
          </p:cNvPr>
          <p:cNvSpPr txBox="1">
            <a:spLocks noGrp="1"/>
          </p:cNvSpPr>
          <p:nvPr>
            <p:ph type="title"/>
          </p:nvPr>
        </p:nvSpPr>
        <p:spPr>
          <a:xfrm>
            <a:off x="675944" y="677637"/>
            <a:ext cx="2766706" cy="506549"/>
          </a:xfrm>
          <a:prstGeom prst="rect">
            <a:avLst/>
          </a:prstGeom>
        </p:spPr>
        <p:txBody>
          <a:bodyPr vert="horz" wrap="square" lIns="0" tIns="13970" rIns="0" bIns="0" rtlCol="0">
            <a:spAutoFit/>
          </a:bodyPr>
          <a:lstStyle/>
          <a:p>
            <a:pPr marL="12700">
              <a:lnSpc>
                <a:spcPct val="100000"/>
              </a:lnSpc>
              <a:spcBef>
                <a:spcPts val="110"/>
              </a:spcBef>
            </a:pPr>
            <a:r>
              <a:rPr sz="3200" b="1" spc="-10" dirty="0">
                <a:solidFill>
                  <a:srgbClr val="FF0000"/>
                </a:solidFill>
                <a:latin typeface="Times New Roman" pitchFamily="18" charset="0"/>
                <a:cs typeface="Times New Roman" pitchFamily="18" charset="0"/>
              </a:rPr>
              <a:t>Conte</a:t>
            </a:r>
            <a:r>
              <a:rPr lang="en-US" sz="3200" b="1" spc="-10" dirty="0">
                <a:solidFill>
                  <a:srgbClr val="FF0000"/>
                </a:solidFill>
                <a:latin typeface="Times New Roman" pitchFamily="18" charset="0"/>
                <a:cs typeface="Times New Roman" pitchFamily="18" charset="0"/>
              </a:rPr>
              <a:t>nt</a:t>
            </a:r>
            <a:r>
              <a:rPr sz="3200" b="1" spc="-10" dirty="0">
                <a:solidFill>
                  <a:srgbClr val="FF0000"/>
                </a:solidFill>
                <a:latin typeface="Times New Roman" pitchFamily="18" charset="0"/>
                <a:cs typeface="Times New Roman" pitchFamily="18" charset="0"/>
              </a:rPr>
              <a:t>s</a:t>
            </a:r>
          </a:p>
        </p:txBody>
      </p:sp>
      <p:sp>
        <p:nvSpPr>
          <p:cNvPr id="6" name="object 3">
            <a:extLst>
              <a:ext uri="{FF2B5EF4-FFF2-40B4-BE49-F238E27FC236}">
                <a16:creationId xmlns:a16="http://schemas.microsoft.com/office/drawing/2014/main" id="{3556A106-A493-7A7B-A32A-55F5FB1FA223}"/>
              </a:ext>
            </a:extLst>
          </p:cNvPr>
          <p:cNvSpPr txBox="1"/>
          <p:nvPr/>
        </p:nvSpPr>
        <p:spPr>
          <a:xfrm>
            <a:off x="1102156" y="1184186"/>
            <a:ext cx="6455868" cy="4817794"/>
          </a:xfrm>
          <a:prstGeom prst="rect">
            <a:avLst/>
          </a:prstGeom>
        </p:spPr>
        <p:txBody>
          <a:bodyPr vert="horz" wrap="square" lIns="0" tIns="88900" rIns="0" bIns="0" rtlCol="0">
            <a:spAutoFit/>
          </a:bodyPr>
          <a:lstStyle/>
          <a:p>
            <a:pPr marL="356870" indent="-344805">
              <a:lnSpc>
                <a:spcPct val="150000"/>
              </a:lnSpc>
              <a:spcBef>
                <a:spcPts val="700"/>
              </a:spcBef>
              <a:buSzPct val="45000"/>
              <a:buFont typeface="Segoe UI Symbol"/>
              <a:buChar char="⚫"/>
              <a:tabLst>
                <a:tab pos="356870" algn="l"/>
                <a:tab pos="357505" algn="l"/>
              </a:tabLst>
            </a:pPr>
            <a:r>
              <a:rPr lang="en-US" sz="2000" dirty="0">
                <a:latin typeface="Times New Roman" pitchFamily="18" charset="0"/>
                <a:cs typeface="Times New Roman" pitchFamily="18" charset="0"/>
              </a:rPr>
              <a:t>Introduction</a:t>
            </a:r>
          </a:p>
          <a:p>
            <a:pPr marL="356870" indent="-344805">
              <a:lnSpc>
                <a:spcPct val="150000"/>
              </a:lnSpc>
              <a:spcBef>
                <a:spcPts val="700"/>
              </a:spcBef>
              <a:buSzPct val="45000"/>
              <a:buFont typeface="Segoe UI Symbol"/>
              <a:buChar char="⚫"/>
              <a:tabLst>
                <a:tab pos="356870" algn="l"/>
                <a:tab pos="357505" algn="l"/>
              </a:tabLst>
            </a:pPr>
            <a:r>
              <a:rPr sz="2000" dirty="0">
                <a:latin typeface="Times New Roman" pitchFamily="18" charset="0"/>
                <a:cs typeface="Times New Roman" pitchFamily="18" charset="0"/>
              </a:rPr>
              <a:t>Problem</a:t>
            </a:r>
            <a:r>
              <a:rPr sz="2000" spc="-65" dirty="0">
                <a:latin typeface="Times New Roman" pitchFamily="18" charset="0"/>
                <a:cs typeface="Times New Roman" pitchFamily="18" charset="0"/>
              </a:rPr>
              <a:t> </a:t>
            </a:r>
            <a:r>
              <a:rPr sz="2000" spc="-10" dirty="0">
                <a:latin typeface="Times New Roman" pitchFamily="18" charset="0"/>
                <a:cs typeface="Times New Roman" pitchFamily="18" charset="0"/>
              </a:rPr>
              <a:t>Statement</a:t>
            </a:r>
            <a:endParaRPr sz="2000" dirty="0">
              <a:latin typeface="Times New Roman" pitchFamily="18" charset="0"/>
              <a:cs typeface="Times New Roman" pitchFamily="18" charset="0"/>
            </a:endParaRPr>
          </a:p>
          <a:p>
            <a:pPr marL="356870" indent="-344805">
              <a:lnSpc>
                <a:spcPct val="150000"/>
              </a:lnSpc>
              <a:spcBef>
                <a:spcPts val="605"/>
              </a:spcBef>
              <a:buSzPct val="45000"/>
              <a:buFont typeface="Segoe UI Symbol"/>
              <a:buChar char="⚫"/>
              <a:tabLst>
                <a:tab pos="356870" algn="l"/>
                <a:tab pos="357505" algn="l"/>
              </a:tabLst>
            </a:pPr>
            <a:r>
              <a:rPr sz="2000" dirty="0">
                <a:latin typeface="Times New Roman" pitchFamily="18" charset="0"/>
                <a:cs typeface="Times New Roman" pitchFamily="18" charset="0"/>
              </a:rPr>
              <a:t>Literature</a:t>
            </a:r>
            <a:r>
              <a:rPr sz="2000" spc="-70" dirty="0">
                <a:latin typeface="Times New Roman" pitchFamily="18" charset="0"/>
                <a:cs typeface="Times New Roman" pitchFamily="18" charset="0"/>
              </a:rPr>
              <a:t> </a:t>
            </a:r>
            <a:r>
              <a:rPr sz="2000" dirty="0">
                <a:latin typeface="Times New Roman" pitchFamily="18" charset="0"/>
                <a:cs typeface="Times New Roman" pitchFamily="18" charset="0"/>
              </a:rPr>
              <a:t>Identified</a:t>
            </a:r>
            <a:r>
              <a:rPr sz="2000" spc="-70" dirty="0">
                <a:latin typeface="Times New Roman" pitchFamily="18" charset="0"/>
                <a:cs typeface="Times New Roman" pitchFamily="18" charset="0"/>
              </a:rPr>
              <a:t> </a:t>
            </a:r>
            <a:r>
              <a:rPr sz="2000" dirty="0">
                <a:latin typeface="Times New Roman" pitchFamily="18" charset="0"/>
                <a:cs typeface="Times New Roman" pitchFamily="18" charset="0"/>
              </a:rPr>
              <a:t>and</a:t>
            </a:r>
            <a:r>
              <a:rPr sz="2000" spc="-65" dirty="0">
                <a:latin typeface="Times New Roman" pitchFamily="18" charset="0"/>
                <a:cs typeface="Times New Roman" pitchFamily="18" charset="0"/>
              </a:rPr>
              <a:t> </a:t>
            </a:r>
            <a:r>
              <a:rPr sz="2000" spc="-10" dirty="0">
                <a:latin typeface="Times New Roman" pitchFamily="18" charset="0"/>
                <a:cs typeface="Times New Roman" pitchFamily="18" charset="0"/>
              </a:rPr>
              <a:t>Findings</a:t>
            </a:r>
            <a:endParaRPr sz="2000" dirty="0">
              <a:latin typeface="Times New Roman" pitchFamily="18" charset="0"/>
              <a:cs typeface="Times New Roman" pitchFamily="18" charset="0"/>
            </a:endParaRPr>
          </a:p>
          <a:p>
            <a:pPr marL="356870" indent="-344805">
              <a:lnSpc>
                <a:spcPct val="150000"/>
              </a:lnSpc>
              <a:spcBef>
                <a:spcPts val="600"/>
              </a:spcBef>
              <a:buSzPct val="45000"/>
              <a:buFont typeface="Segoe UI Symbol"/>
              <a:buChar char="⚫"/>
              <a:tabLst>
                <a:tab pos="356870" algn="l"/>
                <a:tab pos="357505" algn="l"/>
              </a:tabLst>
            </a:pPr>
            <a:r>
              <a:rPr lang="en-IN" sz="2000" spc="-10" dirty="0">
                <a:latin typeface="Times New Roman" pitchFamily="18" charset="0"/>
                <a:cs typeface="Times New Roman" pitchFamily="18" charset="0"/>
              </a:rPr>
              <a:t>Algorithm used</a:t>
            </a:r>
            <a:endParaRPr sz="2000" dirty="0">
              <a:latin typeface="Times New Roman" pitchFamily="18" charset="0"/>
              <a:cs typeface="Times New Roman" pitchFamily="18" charset="0"/>
            </a:endParaRPr>
          </a:p>
          <a:p>
            <a:pPr marL="356870" indent="-344805">
              <a:lnSpc>
                <a:spcPct val="150000"/>
              </a:lnSpc>
              <a:spcBef>
                <a:spcPts val="600"/>
              </a:spcBef>
              <a:buSzPct val="45000"/>
              <a:buFont typeface="Segoe UI Symbol"/>
              <a:buChar char="⚫"/>
              <a:tabLst>
                <a:tab pos="356870" algn="l"/>
                <a:tab pos="357505" algn="l"/>
              </a:tabLst>
            </a:pPr>
            <a:r>
              <a:rPr lang="en-US" sz="2000" dirty="0">
                <a:latin typeface="Times New Roman" pitchFamily="18" charset="0"/>
                <a:cs typeface="Times New Roman" pitchFamily="18" charset="0"/>
              </a:rPr>
              <a:t>Proposed Flow Chart</a:t>
            </a:r>
          </a:p>
          <a:p>
            <a:pPr marL="356870" indent="-344805">
              <a:lnSpc>
                <a:spcPct val="150000"/>
              </a:lnSpc>
              <a:spcBef>
                <a:spcPts val="600"/>
              </a:spcBef>
              <a:buSzPct val="45000"/>
              <a:buFont typeface="Segoe UI Symbol"/>
              <a:buChar char="⚫"/>
              <a:tabLst>
                <a:tab pos="356870" algn="l"/>
                <a:tab pos="357505" algn="l"/>
              </a:tabLst>
            </a:pPr>
            <a:r>
              <a:rPr lang="en-US" sz="2000" dirty="0">
                <a:latin typeface="Times New Roman" pitchFamily="18" charset="0"/>
                <a:cs typeface="Times New Roman" pitchFamily="18" charset="0"/>
              </a:rPr>
              <a:t>Module Description</a:t>
            </a:r>
          </a:p>
          <a:p>
            <a:pPr marL="356870" indent="-344805">
              <a:lnSpc>
                <a:spcPct val="150000"/>
              </a:lnSpc>
              <a:spcBef>
                <a:spcPts val="600"/>
              </a:spcBef>
              <a:buSzPct val="45000"/>
              <a:buFont typeface="Segoe UI Symbol"/>
              <a:buChar char="⚫"/>
              <a:tabLst>
                <a:tab pos="356870" algn="l"/>
                <a:tab pos="357505" algn="l"/>
              </a:tabLst>
            </a:pPr>
            <a:r>
              <a:rPr sz="2000" dirty="0">
                <a:latin typeface="Times New Roman" pitchFamily="18" charset="0"/>
                <a:cs typeface="Times New Roman" pitchFamily="18" charset="0"/>
              </a:rPr>
              <a:t>Software</a:t>
            </a:r>
            <a:r>
              <a:rPr sz="2000" spc="-50" dirty="0">
                <a:latin typeface="Times New Roman" pitchFamily="18" charset="0"/>
                <a:cs typeface="Times New Roman" pitchFamily="18" charset="0"/>
              </a:rPr>
              <a:t> </a:t>
            </a:r>
            <a:r>
              <a:rPr sz="2000" spc="-10" dirty="0">
                <a:latin typeface="Times New Roman" pitchFamily="18" charset="0"/>
                <a:cs typeface="Times New Roman" pitchFamily="18" charset="0"/>
              </a:rPr>
              <a:t>Requirements</a:t>
            </a:r>
            <a:endParaRPr sz="2000" dirty="0">
              <a:latin typeface="Times New Roman" pitchFamily="18" charset="0"/>
              <a:cs typeface="Times New Roman" pitchFamily="18" charset="0"/>
            </a:endParaRPr>
          </a:p>
          <a:p>
            <a:pPr marL="356870" indent="-344805">
              <a:lnSpc>
                <a:spcPct val="150000"/>
              </a:lnSpc>
              <a:spcBef>
                <a:spcPts val="600"/>
              </a:spcBef>
              <a:buSzPct val="45000"/>
              <a:buFont typeface="Segoe UI Symbol"/>
              <a:buChar char="⚫"/>
              <a:tabLst>
                <a:tab pos="356870" algn="l"/>
                <a:tab pos="357505" algn="l"/>
              </a:tabLst>
            </a:pPr>
            <a:r>
              <a:rPr sz="2000" spc="-10" dirty="0">
                <a:latin typeface="Times New Roman" pitchFamily="18" charset="0"/>
                <a:cs typeface="Times New Roman" pitchFamily="18" charset="0"/>
              </a:rPr>
              <a:t>References</a:t>
            </a:r>
            <a:endParaRPr lang="en-IN" sz="2000" spc="-10" dirty="0">
              <a:latin typeface="Times New Roman" pitchFamily="18" charset="0"/>
              <a:cs typeface="Times New Roman" pitchFamily="18" charset="0"/>
            </a:endParaRPr>
          </a:p>
          <a:p>
            <a:pPr marL="356870" indent="-344805">
              <a:lnSpc>
                <a:spcPct val="150000"/>
              </a:lnSpc>
              <a:spcBef>
                <a:spcPts val="600"/>
              </a:spcBef>
              <a:buSzPct val="45000"/>
              <a:buFont typeface="Segoe UI Symbol"/>
              <a:buChar char="⚫"/>
              <a:tabLst>
                <a:tab pos="356870" algn="l"/>
                <a:tab pos="357505" algn="l"/>
              </a:tabLst>
            </a:pPr>
            <a:r>
              <a:rPr lang="en-IN" sz="2000" spc="-10" dirty="0">
                <a:latin typeface="Times New Roman" pitchFamily="18" charset="0"/>
                <a:cs typeface="Times New Roman" pitchFamily="18" charset="0"/>
              </a:rPr>
              <a:t>Certification</a:t>
            </a:r>
            <a:endParaRPr sz="2000" dirty="0">
              <a:latin typeface="Times New Roman" pitchFamily="18" charset="0"/>
              <a:cs typeface="Times New Roman" pitchFamily="18" charset="0"/>
            </a:endParaRPr>
          </a:p>
        </p:txBody>
      </p:sp>
      <p:sp>
        <p:nvSpPr>
          <p:cNvPr id="8" name="Slide Number Placeholder 7">
            <a:extLst>
              <a:ext uri="{FF2B5EF4-FFF2-40B4-BE49-F238E27FC236}">
                <a16:creationId xmlns:a16="http://schemas.microsoft.com/office/drawing/2014/main" id="{44311EEA-C58B-85F5-DDDC-15D3AFA00E7F}"/>
              </a:ext>
            </a:extLst>
          </p:cNvPr>
          <p:cNvSpPr>
            <a:spLocks noGrp="1"/>
          </p:cNvSpPr>
          <p:nvPr>
            <p:ph type="sldNum" sz="quarter" idx="12"/>
          </p:nvPr>
        </p:nvSpPr>
        <p:spPr/>
        <p:txBody>
          <a:bodyPr/>
          <a:lstStyle/>
          <a:p>
            <a:fld id="{FFF20539-7144-4945-B20A-62B30D853D34}" type="slidenum">
              <a:rPr lang="en-IN" smtClean="0"/>
              <a:pPr/>
              <a:t>3</a:t>
            </a:fld>
            <a:endParaRPr lang="en-IN" dirty="0"/>
          </a:p>
        </p:txBody>
      </p:sp>
    </p:spTree>
    <p:extLst>
      <p:ext uri="{BB962C8B-B14F-4D97-AF65-F5344CB8AC3E}">
        <p14:creationId xmlns:p14="http://schemas.microsoft.com/office/powerpoint/2010/main" val="2435358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F5F69DD-0C9C-702F-E1F3-E90AD22F74FB}"/>
              </a:ext>
            </a:extLst>
          </p:cNvPr>
          <p:cNvSpPr>
            <a:spLocks noChangeArrowheads="1"/>
          </p:cNvSpPr>
          <p:nvPr/>
        </p:nvSpPr>
        <p:spPr bwMode="auto">
          <a:xfrm>
            <a:off x="1340611" y="1748507"/>
            <a:ext cx="9510777" cy="3360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Agricultural commodity prices are highly volatile and because of this, traditional forecasting models often fail to provide accurate predictions, leading to inefficient buffer stock management and ineffective market interventions. This project leverages deep learning to develop a robust price prediction model that enhances forecasting accuracy while supporting strategic decision-making. By integrating AI-driven real-time data analysis, the solution aims to improve price stability, optimize government interventions, and reduce economic uncertainty in the agricultural sector.</a:t>
            </a:r>
          </a:p>
        </p:txBody>
      </p:sp>
      <p:sp>
        <p:nvSpPr>
          <p:cNvPr id="10" name="TextBox 9">
            <a:extLst>
              <a:ext uri="{FF2B5EF4-FFF2-40B4-BE49-F238E27FC236}">
                <a16:creationId xmlns:a16="http://schemas.microsoft.com/office/drawing/2014/main" id="{5503E94D-5775-6AE8-3EE8-D05099A99259}"/>
              </a:ext>
            </a:extLst>
          </p:cNvPr>
          <p:cNvSpPr txBox="1"/>
          <p:nvPr/>
        </p:nvSpPr>
        <p:spPr>
          <a:xfrm>
            <a:off x="581025" y="628134"/>
            <a:ext cx="6140450" cy="584775"/>
          </a:xfrm>
          <a:prstGeom prst="rect">
            <a:avLst/>
          </a:prstGeom>
          <a:noFill/>
        </p:spPr>
        <p:txBody>
          <a:bodyPr wrap="square">
            <a:spAutoFit/>
          </a:bodyPr>
          <a:lstStyle/>
          <a:p>
            <a:r>
              <a:rPr lang="en-IN" sz="3200" b="1" dirty="0">
                <a:solidFill>
                  <a:srgbClr val="FF0000"/>
                </a:solidFill>
                <a:latin typeface="Times New Roman" panose="02020603050405020304" pitchFamily="18" charset="0"/>
                <a:cs typeface="Times New Roman" panose="02020603050405020304" pitchFamily="18" charset="0"/>
              </a:rPr>
              <a:t>Problem Statement</a:t>
            </a:r>
          </a:p>
        </p:txBody>
      </p:sp>
    </p:spTree>
    <p:extLst>
      <p:ext uri="{BB962C8B-B14F-4D97-AF65-F5344CB8AC3E}">
        <p14:creationId xmlns:p14="http://schemas.microsoft.com/office/powerpoint/2010/main" val="39124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0">
            <a:extLst>
              <a:ext uri="{FF2B5EF4-FFF2-40B4-BE49-F238E27FC236}">
                <a16:creationId xmlns:a16="http://schemas.microsoft.com/office/drawing/2014/main" id="{A1B29FE0-0C10-A1F5-80FE-21AA886CCA9D}"/>
              </a:ext>
            </a:extLst>
          </p:cNvPr>
          <p:cNvSpPr>
            <a:spLocks noGrp="1"/>
          </p:cNvSpPr>
          <p:nvPr>
            <p:ph type="title"/>
          </p:nvPr>
        </p:nvSpPr>
        <p:spPr>
          <a:xfrm>
            <a:off x="698500" y="428625"/>
            <a:ext cx="10575415" cy="981075"/>
          </a:xfrm>
        </p:spPr>
        <p:txBody>
          <a:bodyPr>
            <a:normAutofit/>
          </a:bodyPr>
          <a:lstStyle/>
          <a:p>
            <a:r>
              <a:rPr lang="en-US" sz="3200" b="1" dirty="0">
                <a:solidFill>
                  <a:srgbClr val="FF0000"/>
                </a:solidFill>
                <a:latin typeface="Times New Roman" panose="02020603050405020304" pitchFamily="18" charset="0"/>
                <a:cs typeface="Times New Roman" panose="02020603050405020304" pitchFamily="18" charset="0"/>
              </a:rPr>
              <a:t>Literatures Identified and Findings</a:t>
            </a:r>
            <a:endParaRPr lang="en-IN" sz="3200" dirty="0">
              <a:solidFill>
                <a:srgbClr val="FF0000"/>
              </a:solidFill>
            </a:endParaRPr>
          </a:p>
        </p:txBody>
      </p:sp>
      <p:sp>
        <p:nvSpPr>
          <p:cNvPr id="17" name="TextBox 16">
            <a:extLst>
              <a:ext uri="{FF2B5EF4-FFF2-40B4-BE49-F238E27FC236}">
                <a16:creationId xmlns:a16="http://schemas.microsoft.com/office/drawing/2014/main" id="{4C0A241C-C18B-AD87-BF63-E0CA3A9919CB}"/>
              </a:ext>
            </a:extLst>
          </p:cNvPr>
          <p:cNvSpPr txBox="1"/>
          <p:nvPr/>
        </p:nvSpPr>
        <p:spPr>
          <a:xfrm>
            <a:off x="1505139" y="1409700"/>
            <a:ext cx="8962136" cy="4653646"/>
          </a:xfrm>
          <a:prstGeom prst="rect">
            <a:avLst/>
          </a:prstGeom>
          <a:noFill/>
        </p:spPr>
        <p:txBody>
          <a:bodyPr wrap="square">
            <a:spAutoFit/>
          </a:bodyPr>
          <a:lstStyle/>
          <a:p>
            <a:pPr algn="ctr">
              <a:lnSpc>
                <a:spcPct val="150000"/>
              </a:lnSpc>
            </a:pPr>
            <a:r>
              <a:rPr lang="en-US" sz="2000" b="1" dirty="0">
                <a:latin typeface="Times New Roman" panose="02020603050405020304" pitchFamily="18" charset="0"/>
                <a:cs typeface="Times New Roman" panose="02020603050405020304" pitchFamily="18" charset="0"/>
              </a:rPr>
              <a:t>“Agricultural Commodity Price Prediction Model: A Machine Learning Framework”(2023) Manas Kumar Mohanty, Parag Kumar Guha </a:t>
            </a:r>
            <a:r>
              <a:rPr lang="en-US" sz="2000" b="1" dirty="0" err="1">
                <a:latin typeface="Times New Roman" panose="02020603050405020304" pitchFamily="18" charset="0"/>
                <a:cs typeface="Times New Roman" panose="02020603050405020304" pitchFamily="18" charset="0"/>
              </a:rPr>
              <a:t>Thakurta</a:t>
            </a:r>
            <a:r>
              <a:rPr lang="en-US" sz="2000" b="1" dirty="0">
                <a:latin typeface="Times New Roman" panose="02020603050405020304" pitchFamily="18" charset="0"/>
                <a:cs typeface="Times New Roman" panose="02020603050405020304" pitchFamily="18" charset="0"/>
              </a:rPr>
              <a:t>, Samarjit Kar</a:t>
            </a:r>
          </a:p>
          <a:p>
            <a:pPr>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b="1" dirty="0">
                <a:latin typeface="Times New Roman" panose="02020603050405020304" pitchFamily="18" charset="0"/>
                <a:cs typeface="Times New Roman" panose="02020603050405020304" pitchFamily="18" charset="0"/>
              </a:rPr>
              <a:t>Time Series Algorithms : </a:t>
            </a:r>
            <a:r>
              <a:rPr lang="en-US" sz="2000" dirty="0">
                <a:latin typeface="Times New Roman" panose="02020603050405020304" pitchFamily="18" charset="0"/>
                <a:cs typeface="Times New Roman" panose="02020603050405020304" pitchFamily="18" charset="0"/>
              </a:rPr>
              <a:t>This paper presents a machine learning framework designed to predict crop prices by integrating factors such as crop yield, supply, and demand. The study employs various time series algorithms and identifies the decision tree regressor as the most effective model for price prediction. The framework aims to assist farmers in making informed decisions regarding their produce by providing accurate price forecasts.</a:t>
            </a:r>
          </a:p>
        </p:txBody>
      </p:sp>
    </p:spTree>
    <p:extLst>
      <p:ext uri="{BB962C8B-B14F-4D97-AF65-F5344CB8AC3E}">
        <p14:creationId xmlns:p14="http://schemas.microsoft.com/office/powerpoint/2010/main" val="790080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6BAC5D-C024-8969-47C4-E6A37AAF43F9}"/>
            </a:ext>
          </a:extLst>
        </p:cNvPr>
        <p:cNvGrpSpPr/>
        <p:nvPr/>
      </p:nvGrpSpPr>
      <p:grpSpPr>
        <a:xfrm>
          <a:off x="0" y="0"/>
          <a:ext cx="0" cy="0"/>
          <a:chOff x="0" y="0"/>
          <a:chExt cx="0" cy="0"/>
        </a:xfrm>
      </p:grpSpPr>
      <p:sp>
        <p:nvSpPr>
          <p:cNvPr id="16" name="Title 10">
            <a:extLst>
              <a:ext uri="{FF2B5EF4-FFF2-40B4-BE49-F238E27FC236}">
                <a16:creationId xmlns:a16="http://schemas.microsoft.com/office/drawing/2014/main" id="{B3A69334-7004-5A91-2995-851090224006}"/>
              </a:ext>
            </a:extLst>
          </p:cNvPr>
          <p:cNvSpPr>
            <a:spLocks noGrp="1"/>
          </p:cNvSpPr>
          <p:nvPr>
            <p:ph type="title"/>
          </p:nvPr>
        </p:nvSpPr>
        <p:spPr>
          <a:xfrm>
            <a:off x="698500" y="428625"/>
            <a:ext cx="10575415" cy="981075"/>
          </a:xfrm>
        </p:spPr>
        <p:txBody>
          <a:bodyPr>
            <a:normAutofit/>
          </a:bodyPr>
          <a:lstStyle/>
          <a:p>
            <a:r>
              <a:rPr lang="en-US" sz="3200" b="1" dirty="0">
                <a:solidFill>
                  <a:srgbClr val="FF0000"/>
                </a:solidFill>
                <a:latin typeface="Times New Roman" panose="02020603050405020304" pitchFamily="18" charset="0"/>
                <a:cs typeface="Times New Roman" panose="02020603050405020304" pitchFamily="18" charset="0"/>
              </a:rPr>
              <a:t>Literatures Identified and Findings</a:t>
            </a:r>
            <a:endParaRPr lang="en-IN" sz="3200" dirty="0">
              <a:solidFill>
                <a:srgbClr val="FF0000"/>
              </a:solidFill>
            </a:endParaRPr>
          </a:p>
        </p:txBody>
      </p:sp>
      <p:sp>
        <p:nvSpPr>
          <p:cNvPr id="17" name="TextBox 16">
            <a:extLst>
              <a:ext uri="{FF2B5EF4-FFF2-40B4-BE49-F238E27FC236}">
                <a16:creationId xmlns:a16="http://schemas.microsoft.com/office/drawing/2014/main" id="{46D7D84F-4E4F-093F-C224-5618BBDE1AE3}"/>
              </a:ext>
            </a:extLst>
          </p:cNvPr>
          <p:cNvSpPr txBox="1"/>
          <p:nvPr/>
        </p:nvSpPr>
        <p:spPr>
          <a:xfrm>
            <a:off x="1505139" y="1409700"/>
            <a:ext cx="8962136" cy="4191981"/>
          </a:xfrm>
          <a:prstGeom prst="rect">
            <a:avLst/>
          </a:prstGeom>
          <a:noFill/>
        </p:spPr>
        <p:txBody>
          <a:bodyPr wrap="square">
            <a:spAutoFit/>
          </a:bodyPr>
          <a:lstStyle/>
          <a:p>
            <a:pPr algn="ctr">
              <a:lnSpc>
                <a:spcPct val="150000"/>
              </a:lnSpc>
            </a:pPr>
            <a:r>
              <a:rPr lang="en-US" sz="2000" b="1" dirty="0">
                <a:latin typeface="Times New Roman" panose="02020603050405020304" pitchFamily="18" charset="0"/>
                <a:cs typeface="Times New Roman" panose="02020603050405020304" pitchFamily="18" charset="0"/>
              </a:rPr>
              <a:t>"Forecasting Agricultural Commodity Prices Using Model Selection Framework With Time Series Features and Forecast Horizons" (2020) </a:t>
            </a:r>
            <a:r>
              <a:rPr lang="en-US" sz="2000" b="1" dirty="0" err="1">
                <a:latin typeface="Times New Roman" panose="02020603050405020304" pitchFamily="18" charset="0"/>
                <a:cs typeface="Times New Roman" panose="02020603050405020304" pitchFamily="18" charset="0"/>
              </a:rPr>
              <a:t>Dabin</a:t>
            </a:r>
            <a:r>
              <a:rPr lang="en-US" sz="2000" b="1" dirty="0">
                <a:latin typeface="Times New Roman" panose="02020603050405020304" pitchFamily="18" charset="0"/>
                <a:cs typeface="Times New Roman" panose="02020603050405020304" pitchFamily="18" charset="0"/>
              </a:rPr>
              <a:t> Zhang, </a:t>
            </a:r>
            <a:r>
              <a:rPr lang="en-US" sz="2000" b="1" dirty="0" err="1">
                <a:latin typeface="Times New Roman" panose="02020603050405020304" pitchFamily="18" charset="0"/>
                <a:cs typeface="Times New Roman" panose="02020603050405020304" pitchFamily="18" charset="0"/>
              </a:rPr>
              <a:t>Shanying</a:t>
            </a:r>
            <a:r>
              <a:rPr lang="en-US" sz="2000" b="1" dirty="0">
                <a:latin typeface="Times New Roman" panose="02020603050405020304" pitchFamily="18" charset="0"/>
                <a:cs typeface="Times New Roman" panose="02020603050405020304" pitchFamily="18" charset="0"/>
              </a:rPr>
              <a:t> Chen, </a:t>
            </a:r>
            <a:r>
              <a:rPr lang="en-US" sz="2000" b="1" dirty="0" err="1">
                <a:latin typeface="Times New Roman" panose="02020603050405020304" pitchFamily="18" charset="0"/>
                <a:cs typeface="Times New Roman" panose="02020603050405020304" pitchFamily="18" charset="0"/>
              </a:rPr>
              <a:t>Liwen</a:t>
            </a:r>
            <a:r>
              <a:rPr lang="en-US" sz="2000" b="1" dirty="0">
                <a:latin typeface="Times New Roman" panose="02020603050405020304" pitchFamily="18" charset="0"/>
                <a:cs typeface="Times New Roman" panose="02020603050405020304" pitchFamily="18" charset="0"/>
              </a:rPr>
              <a:t> Ling, Qiang Xia</a:t>
            </a:r>
          </a:p>
          <a:p>
            <a:pPr>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b="1" dirty="0">
                <a:latin typeface="Times New Roman" panose="02020603050405020304" pitchFamily="18" charset="0"/>
                <a:cs typeface="Times New Roman" panose="02020603050405020304" pitchFamily="18" charset="0"/>
              </a:rPr>
              <a:t>Model Selection Framework:</a:t>
            </a:r>
            <a:r>
              <a:rPr lang="en-US" sz="2000" dirty="0">
                <a:latin typeface="Times New Roman" panose="02020603050405020304" pitchFamily="18" charset="0"/>
                <a:cs typeface="Times New Roman" panose="02020603050405020304" pitchFamily="18" charset="0"/>
              </a:rPr>
              <a:t> The study introduces a novel framework that selects the optimal forecasting model based on specific time series features and forecast horizons. This approach tailors the model choice to the unique characteristics of the data and the desired prediction timeframe, enhancing forecasting accuracy. </a:t>
            </a:r>
            <a:r>
              <a:rPr lang="en-US" sz="2000" dirty="0">
                <a:latin typeface="Times New Roman" panose="02020603050405020304" pitchFamily="18" charset="0"/>
                <a:cs typeface="Times New Roman" panose="02020603050405020304" pitchFamily="18" charset="0"/>
                <a:hlinkClick r:id="rId2"/>
              </a:rPr>
              <a:t>IEEE Xplore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9201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5B5B4B-25FB-28AC-94BC-068A8D01F422}"/>
            </a:ext>
          </a:extLst>
        </p:cNvPr>
        <p:cNvGrpSpPr/>
        <p:nvPr/>
      </p:nvGrpSpPr>
      <p:grpSpPr>
        <a:xfrm>
          <a:off x="0" y="0"/>
          <a:ext cx="0" cy="0"/>
          <a:chOff x="0" y="0"/>
          <a:chExt cx="0" cy="0"/>
        </a:xfrm>
      </p:grpSpPr>
      <p:sp>
        <p:nvSpPr>
          <p:cNvPr id="16" name="Title 10">
            <a:extLst>
              <a:ext uri="{FF2B5EF4-FFF2-40B4-BE49-F238E27FC236}">
                <a16:creationId xmlns:a16="http://schemas.microsoft.com/office/drawing/2014/main" id="{A12B3E1D-0360-DA8A-431F-3F19F79D43B0}"/>
              </a:ext>
            </a:extLst>
          </p:cNvPr>
          <p:cNvSpPr>
            <a:spLocks noGrp="1"/>
          </p:cNvSpPr>
          <p:nvPr>
            <p:ph type="title"/>
          </p:nvPr>
        </p:nvSpPr>
        <p:spPr>
          <a:xfrm>
            <a:off x="698500" y="428625"/>
            <a:ext cx="10575415" cy="981075"/>
          </a:xfrm>
        </p:spPr>
        <p:txBody>
          <a:bodyPr>
            <a:normAutofit/>
          </a:bodyPr>
          <a:lstStyle/>
          <a:p>
            <a:r>
              <a:rPr lang="en-US" sz="3200" b="1" dirty="0">
                <a:solidFill>
                  <a:srgbClr val="FF0000"/>
                </a:solidFill>
                <a:latin typeface="Times New Roman" panose="02020603050405020304" pitchFamily="18" charset="0"/>
                <a:cs typeface="Times New Roman" panose="02020603050405020304" pitchFamily="18" charset="0"/>
              </a:rPr>
              <a:t>Literatures Identified and Findings</a:t>
            </a:r>
            <a:endParaRPr lang="en-IN" sz="3200" dirty="0">
              <a:solidFill>
                <a:srgbClr val="FF0000"/>
              </a:solidFill>
            </a:endParaRPr>
          </a:p>
        </p:txBody>
      </p:sp>
      <p:sp>
        <p:nvSpPr>
          <p:cNvPr id="17" name="TextBox 16">
            <a:extLst>
              <a:ext uri="{FF2B5EF4-FFF2-40B4-BE49-F238E27FC236}">
                <a16:creationId xmlns:a16="http://schemas.microsoft.com/office/drawing/2014/main" id="{D5C2718B-5951-095C-631F-B147D9FFA8C2}"/>
              </a:ext>
            </a:extLst>
          </p:cNvPr>
          <p:cNvSpPr txBox="1"/>
          <p:nvPr/>
        </p:nvSpPr>
        <p:spPr>
          <a:xfrm>
            <a:off x="1505139" y="1409700"/>
            <a:ext cx="8962136" cy="4401205"/>
          </a:xfrm>
          <a:prstGeom prst="rect">
            <a:avLst/>
          </a:prstGeom>
          <a:noFill/>
        </p:spPr>
        <p:txBody>
          <a:bodyPr wrap="square">
            <a:spAutoFit/>
          </a:bodyPr>
          <a:lstStyle/>
          <a:p>
            <a:pPr algn="ctr">
              <a:lnSpc>
                <a:spcPct val="150000"/>
              </a:lnSpc>
            </a:pPr>
            <a:r>
              <a:rPr lang="en-US" sz="2000" b="1" dirty="0">
                <a:latin typeface="Times New Roman" panose="02020603050405020304" pitchFamily="18" charset="0"/>
                <a:cs typeface="Times New Roman" panose="02020603050405020304" pitchFamily="18" charset="0"/>
              </a:rPr>
              <a:t>"Forecasting Agricultural Commodity Prices Using Model Selection Framework With Time Series Features and Forecast Horizons" (2020) </a:t>
            </a:r>
            <a:r>
              <a:rPr lang="en-US" sz="2000" b="1" dirty="0" err="1">
                <a:latin typeface="Times New Roman" panose="02020603050405020304" pitchFamily="18" charset="0"/>
                <a:cs typeface="Times New Roman" panose="02020603050405020304" pitchFamily="18" charset="0"/>
              </a:rPr>
              <a:t>Dabin</a:t>
            </a:r>
            <a:r>
              <a:rPr lang="en-US" sz="2000" b="1" dirty="0">
                <a:latin typeface="Times New Roman" panose="02020603050405020304" pitchFamily="18" charset="0"/>
                <a:cs typeface="Times New Roman" panose="02020603050405020304" pitchFamily="18" charset="0"/>
              </a:rPr>
              <a:t> Zhang, </a:t>
            </a:r>
            <a:r>
              <a:rPr lang="en-US" sz="2000" b="1" dirty="0" err="1">
                <a:latin typeface="Times New Roman" panose="02020603050405020304" pitchFamily="18" charset="0"/>
                <a:cs typeface="Times New Roman" panose="02020603050405020304" pitchFamily="18" charset="0"/>
              </a:rPr>
              <a:t>Shanying</a:t>
            </a:r>
            <a:r>
              <a:rPr lang="en-US" sz="2000" b="1" dirty="0">
                <a:latin typeface="Times New Roman" panose="02020603050405020304" pitchFamily="18" charset="0"/>
                <a:cs typeface="Times New Roman" panose="02020603050405020304" pitchFamily="18" charset="0"/>
              </a:rPr>
              <a:t> Chen, </a:t>
            </a:r>
            <a:r>
              <a:rPr lang="en-US" sz="2000" b="1" dirty="0" err="1">
                <a:latin typeface="Times New Roman" panose="02020603050405020304" pitchFamily="18" charset="0"/>
                <a:cs typeface="Times New Roman" panose="02020603050405020304" pitchFamily="18" charset="0"/>
              </a:rPr>
              <a:t>Liwen</a:t>
            </a:r>
            <a:r>
              <a:rPr lang="en-US" sz="2000" b="1" dirty="0">
                <a:latin typeface="Times New Roman" panose="02020603050405020304" pitchFamily="18" charset="0"/>
                <a:cs typeface="Times New Roman" panose="02020603050405020304" pitchFamily="18" charset="0"/>
              </a:rPr>
              <a:t> Ling, Qiang Xia</a:t>
            </a:r>
          </a:p>
          <a:p>
            <a:pPr>
              <a:lnSpc>
                <a:spcPct val="150000"/>
              </a:lnSpc>
            </a:pPr>
            <a:endParaRPr lang="en-US" sz="2000" dirty="0">
              <a:latin typeface="Times New Roman" panose="02020603050405020304" pitchFamily="18" charset="0"/>
              <a:cs typeface="Times New Roman" panose="02020603050405020304" pitchFamily="18" charset="0"/>
            </a:endParaRPr>
          </a:p>
          <a:p>
            <a:pPr algn="just">
              <a:buClr>
                <a:schemeClr val="bg1"/>
              </a:buClr>
            </a:pPr>
            <a:r>
              <a:rPr lang="en-US" sz="2000" b="1" dirty="0">
                <a:latin typeface="Times New Roman" panose="02020603050405020304" pitchFamily="18" charset="0"/>
                <a:cs typeface="Times New Roman" panose="02020603050405020304" pitchFamily="18" charset="0"/>
              </a:rPr>
              <a:t>Feature Reduction:</a:t>
            </a:r>
            <a:r>
              <a:rPr lang="en-US" sz="2000" dirty="0">
                <a:latin typeface="Times New Roman" panose="02020603050405020304" pitchFamily="18" charset="0"/>
                <a:cs typeface="Times New Roman" panose="02020603050405020304" pitchFamily="18" charset="0"/>
              </a:rPr>
              <a:t> The research employs the Minimum Redundancy Maximum Relevance (MRMR) method to reduce feature redundancy. This technique selects the most informative features, improving the performance of the forecasting models by eliminating irrelevant or redundant data. </a:t>
            </a:r>
            <a:r>
              <a:rPr lang="en-US" sz="2000" dirty="0">
                <a:latin typeface="Times New Roman" panose="02020603050405020304" pitchFamily="18" charset="0"/>
                <a:cs typeface="Times New Roman" panose="02020603050405020304" pitchFamily="18" charset="0"/>
                <a:hlinkClick r:id="rId2"/>
              </a:rPr>
              <a:t>IEEE Xplore</a:t>
            </a: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Integrating these insights can enhance the precision of commodity price predictions by ensuring that the most suitable models and features are utilized for each forecasting scenario.</a:t>
            </a:r>
          </a:p>
        </p:txBody>
      </p:sp>
    </p:spTree>
    <p:extLst>
      <p:ext uri="{BB962C8B-B14F-4D97-AF65-F5344CB8AC3E}">
        <p14:creationId xmlns:p14="http://schemas.microsoft.com/office/powerpoint/2010/main" val="2025475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FDCC142-7C50-EA79-88BA-C8FEE5E4E0CF}"/>
              </a:ext>
            </a:extLst>
          </p:cNvPr>
          <p:cNvSpPr>
            <a:spLocks noGrp="1"/>
          </p:cNvSpPr>
          <p:nvPr>
            <p:ph type="title"/>
          </p:nvPr>
        </p:nvSpPr>
        <p:spPr>
          <a:xfrm>
            <a:off x="596900" y="225425"/>
            <a:ext cx="10515600" cy="1325563"/>
          </a:xfrm>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Algorithms used</a:t>
            </a:r>
          </a:p>
        </p:txBody>
      </p:sp>
      <p:sp>
        <p:nvSpPr>
          <p:cNvPr id="9" name="TextBox 8">
            <a:extLst>
              <a:ext uri="{FF2B5EF4-FFF2-40B4-BE49-F238E27FC236}">
                <a16:creationId xmlns:a16="http://schemas.microsoft.com/office/drawing/2014/main" id="{60155CDC-B172-4BE5-200A-058899028F32}"/>
              </a:ext>
            </a:extLst>
          </p:cNvPr>
          <p:cNvSpPr txBox="1"/>
          <p:nvPr/>
        </p:nvSpPr>
        <p:spPr>
          <a:xfrm>
            <a:off x="469900" y="1404684"/>
            <a:ext cx="11252200" cy="4278094"/>
          </a:xfrm>
          <a:prstGeom prst="rect">
            <a:avLst/>
          </a:prstGeom>
          <a:noFill/>
        </p:spPr>
        <p:txBody>
          <a:bodyPr wrap="square">
            <a:spAutoFit/>
          </a:bodyPr>
          <a:lstStyle/>
          <a:p>
            <a:pPr algn="just">
              <a:spcBef>
                <a:spcPts val="1200"/>
              </a:spcBef>
              <a:spcAft>
                <a:spcPts val="600"/>
              </a:spcAft>
            </a:pPr>
            <a:r>
              <a:rPr lang="en-US" sz="2200" b="1" dirty="0">
                <a:solidFill>
                  <a:srgbClr val="FF0000"/>
                </a:solidFill>
                <a:latin typeface="Times New Roman" panose="02020603050405020304" pitchFamily="18" charset="0"/>
                <a:cs typeface="Times New Roman" panose="02020603050405020304" pitchFamily="18" charset="0"/>
              </a:rPr>
              <a:t>1. </a:t>
            </a:r>
            <a:r>
              <a:rPr lang="en-US" sz="2000" b="1" dirty="0">
                <a:solidFill>
                  <a:srgbClr val="FF0000"/>
                </a:solidFill>
                <a:latin typeface="Times New Roman" panose="02020603050405020304" pitchFamily="18" charset="0"/>
                <a:cs typeface="Times New Roman" panose="02020603050405020304" pitchFamily="18" charset="0"/>
              </a:rPr>
              <a:t>Data Collection &amp; Preprocessing</a:t>
            </a:r>
          </a:p>
          <a:p>
            <a:pPr marL="342900" indent="-342900" algn="just">
              <a:spcBef>
                <a:spcPts val="1200"/>
              </a:spcBef>
              <a:spcAft>
                <a:spcPts val="600"/>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Open Government Databases </a:t>
            </a:r>
            <a:r>
              <a:rPr lang="en-US" sz="2000" dirty="0">
                <a:latin typeface="Times New Roman" panose="02020603050405020304" pitchFamily="18" charset="0"/>
                <a:cs typeface="Times New Roman" panose="02020603050405020304" pitchFamily="18" charset="0"/>
              </a:rPr>
              <a:t>– Collect real-time details of various commodities from agmarknet.gov.in and historical agricultural commodity price data from data.gov.in .</a:t>
            </a:r>
          </a:p>
          <a:p>
            <a:pPr marL="342900" indent="-342900" algn="just">
              <a:spcBef>
                <a:spcPts val="1200"/>
              </a:spcBef>
              <a:spcAft>
                <a:spcPts val="600"/>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Cleaning (Pandas)</a:t>
            </a:r>
            <a:r>
              <a:rPr lang="en-US" sz="2000" dirty="0">
                <a:latin typeface="Times New Roman" panose="02020603050405020304" pitchFamily="18" charset="0"/>
                <a:cs typeface="Times New Roman" panose="02020603050405020304" pitchFamily="18" charset="0"/>
              </a:rPr>
              <a:t> – Handle missing values, outliers, and inconsistencies.</a:t>
            </a:r>
          </a:p>
          <a:p>
            <a:pPr marL="342900" indent="-342900" algn="just">
              <a:spcBef>
                <a:spcPts val="1200"/>
              </a:spcBef>
              <a:spcAft>
                <a:spcPts val="600"/>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Feature Engineering</a:t>
            </a:r>
            <a:r>
              <a:rPr lang="en-US" sz="2000" dirty="0">
                <a:latin typeface="Times New Roman" panose="02020603050405020304" pitchFamily="18" charset="0"/>
                <a:cs typeface="Times New Roman" panose="02020603050405020304" pitchFamily="18" charset="0"/>
              </a:rPr>
              <a:t> – Extract seasonality trends, inflation impact, and market signals.</a:t>
            </a:r>
          </a:p>
          <a:p>
            <a:pPr algn="just">
              <a:lnSpc>
                <a:spcPct val="200000"/>
              </a:lnSpc>
              <a:spcBef>
                <a:spcPts val="1200"/>
              </a:spcBef>
              <a:spcAft>
                <a:spcPts val="600"/>
              </a:spcAft>
            </a:pPr>
            <a:r>
              <a:rPr lang="en-US" sz="2000" b="1" dirty="0">
                <a:solidFill>
                  <a:srgbClr val="FF0000"/>
                </a:solidFill>
                <a:latin typeface="Times New Roman" panose="02020603050405020304" pitchFamily="18" charset="0"/>
                <a:cs typeface="Times New Roman" panose="02020603050405020304" pitchFamily="18" charset="0"/>
              </a:rPr>
              <a:t>2. Price Prediction Models</a:t>
            </a:r>
          </a:p>
          <a:p>
            <a:pPr marL="342900" indent="-342900" algn="just">
              <a:spcBef>
                <a:spcPts val="1200"/>
              </a:spcBef>
              <a:spcAft>
                <a:spcPts val="600"/>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ARIMA</a:t>
            </a:r>
            <a:r>
              <a:rPr lang="en-US" sz="2000" dirty="0">
                <a:latin typeface="Times New Roman" panose="02020603050405020304" pitchFamily="18" charset="0"/>
                <a:cs typeface="Times New Roman" panose="02020603050405020304" pitchFamily="18" charset="0"/>
              </a:rPr>
              <a:t>– Traditional time series forecasting for baseline comparison.</a:t>
            </a:r>
          </a:p>
          <a:p>
            <a:pPr marL="342900" indent="-342900" algn="just">
              <a:spcBef>
                <a:spcPts val="1200"/>
              </a:spcBef>
              <a:spcAft>
                <a:spcPts val="600"/>
              </a:spcAft>
              <a:buFont typeface="Arial" panose="020B0604020202020204" pitchFamily="34" charset="0"/>
              <a:buChar char="•"/>
            </a:pPr>
            <a:r>
              <a:rPr lang="en-US" sz="2000" b="1" dirty="0" err="1">
                <a:latin typeface="Times New Roman" panose="02020603050405020304" pitchFamily="18" charset="0"/>
                <a:cs typeface="Times New Roman" panose="02020603050405020304" pitchFamily="18" charset="0"/>
              </a:rPr>
              <a:t>XGBoost</a:t>
            </a:r>
            <a:r>
              <a:rPr lang="en-US" sz="2000" b="1" dirty="0">
                <a:latin typeface="Times New Roman" panose="02020603050405020304" pitchFamily="18" charset="0"/>
                <a:cs typeface="Times New Roman" panose="02020603050405020304" pitchFamily="18" charset="0"/>
              </a:rPr>
              <a:t> / Random Forest</a:t>
            </a:r>
            <a:r>
              <a:rPr lang="en-US" sz="2000" dirty="0">
                <a:latin typeface="Times New Roman" panose="02020603050405020304" pitchFamily="18" charset="0"/>
                <a:cs typeface="Times New Roman" panose="02020603050405020304" pitchFamily="18" charset="0"/>
              </a:rPr>
              <a:t> – Enhances predictive accuracy by combining statistical features.</a:t>
            </a:r>
          </a:p>
        </p:txBody>
      </p:sp>
    </p:spTree>
    <p:extLst>
      <p:ext uri="{BB962C8B-B14F-4D97-AF65-F5344CB8AC3E}">
        <p14:creationId xmlns:p14="http://schemas.microsoft.com/office/powerpoint/2010/main" val="2465469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BD8D89C-1E54-32BD-94D2-919FC3948193}"/>
              </a:ext>
            </a:extLst>
          </p:cNvPr>
          <p:cNvSpPr>
            <a:spLocks noGrp="1"/>
          </p:cNvSpPr>
          <p:nvPr>
            <p:ph type="sldNum" sz="quarter" idx="12"/>
          </p:nvPr>
        </p:nvSpPr>
        <p:spPr/>
        <p:txBody>
          <a:bodyPr/>
          <a:lstStyle/>
          <a:p>
            <a:fld id="{FFF20539-7144-4945-B20A-62B30D853D34}" type="slidenum">
              <a:rPr lang="en-IN" smtClean="0"/>
              <a:pPr/>
              <a:t>9</a:t>
            </a:fld>
            <a:endParaRPr lang="en-IN" dirty="0"/>
          </a:p>
        </p:txBody>
      </p:sp>
      <p:sp>
        <p:nvSpPr>
          <p:cNvPr id="6" name="object 2">
            <a:extLst>
              <a:ext uri="{FF2B5EF4-FFF2-40B4-BE49-F238E27FC236}">
                <a16:creationId xmlns:a16="http://schemas.microsoft.com/office/drawing/2014/main" id="{DE51D3FA-CA01-EDE3-D38E-0351AA8EDAD1}"/>
              </a:ext>
            </a:extLst>
          </p:cNvPr>
          <p:cNvSpPr txBox="1">
            <a:spLocks/>
          </p:cNvSpPr>
          <p:nvPr/>
        </p:nvSpPr>
        <p:spPr>
          <a:xfrm>
            <a:off x="651052" y="581654"/>
            <a:ext cx="4377690" cy="506549"/>
          </a:xfrm>
          <a:prstGeom prst="rect">
            <a:avLst/>
          </a:prstGeom>
        </p:spPr>
        <p:txBody>
          <a:bodyPr vert="horz" wrap="square" lIns="0" tIns="1397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10"/>
              </a:spcBef>
            </a:pPr>
            <a:r>
              <a:rPr lang="en-IN" sz="3200" b="1" spc="-10" dirty="0">
                <a:solidFill>
                  <a:srgbClr val="FF0000"/>
                </a:solidFill>
                <a:latin typeface="Times New Roman" pitchFamily="18" charset="0"/>
                <a:cs typeface="Times New Roman" pitchFamily="18" charset="0"/>
              </a:rPr>
              <a:t>Objective</a:t>
            </a:r>
            <a:endParaRPr lang="en-IN" sz="2800" b="1" spc="-10" dirty="0">
              <a:solidFill>
                <a:srgbClr val="FF0000"/>
              </a:solidFill>
              <a:latin typeface="Times New Roman" pitchFamily="18" charset="0"/>
              <a:cs typeface="Times New Roman" pitchFamily="18" charset="0"/>
            </a:endParaRPr>
          </a:p>
        </p:txBody>
      </p:sp>
      <p:sp>
        <p:nvSpPr>
          <p:cNvPr id="7" name="object 3">
            <a:extLst>
              <a:ext uri="{FF2B5EF4-FFF2-40B4-BE49-F238E27FC236}">
                <a16:creationId xmlns:a16="http://schemas.microsoft.com/office/drawing/2014/main" id="{4A161AE3-B4FC-D9B5-BAA0-934443F4D245}"/>
              </a:ext>
            </a:extLst>
          </p:cNvPr>
          <p:cNvSpPr txBox="1"/>
          <p:nvPr/>
        </p:nvSpPr>
        <p:spPr>
          <a:xfrm>
            <a:off x="1308100" y="1703035"/>
            <a:ext cx="9568180" cy="3280835"/>
          </a:xfrm>
          <a:prstGeom prst="rect">
            <a:avLst/>
          </a:prstGeom>
        </p:spPr>
        <p:txBody>
          <a:bodyPr vert="horz" wrap="square" lIns="0" tIns="12065" rIns="0" bIns="0" rtlCol="0">
            <a:spAutoFit/>
          </a:bodyPr>
          <a:lstStyle/>
          <a:p>
            <a:pPr marL="12700" marR="5080" algn="just">
              <a:lnSpc>
                <a:spcPct val="150100"/>
              </a:lnSpc>
              <a:spcBef>
                <a:spcPts val="95"/>
              </a:spcBef>
            </a:pP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This project aims to develop an AI-driven agricultural commodity price prediction system that enhances forecasting accuracy and aids in strategic market interventions. By integrating deep learning models with real-time data, the system will analyze historical trends, seasonal patterns, and external market factors to predict price fluctuations. The goal is to provide farmers, traders, and policymakers with data-driven insights for better buffer stock management, price stability, and risk mitigation, ultimately reducing economic uncertainty in the agricultural sector.</a:t>
            </a:r>
            <a:endParaRP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42245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1477</TotalTime>
  <Words>1002</Words>
  <Application>Microsoft Office PowerPoint</Application>
  <PresentationFormat>Widescreen</PresentationFormat>
  <Paragraphs>120</Paragraphs>
  <Slides>22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 MT</vt:lpstr>
      <vt:lpstr>Calibri</vt:lpstr>
      <vt:lpstr>Calibri Light</vt:lpstr>
      <vt:lpstr>Helvetica</vt:lpstr>
      <vt:lpstr>Segoe UI Symbol</vt:lpstr>
      <vt:lpstr>Times New Roman</vt:lpstr>
      <vt:lpstr>Office Theme</vt:lpstr>
      <vt:lpstr>PowerPoint Presentation</vt:lpstr>
      <vt:lpstr>PowerPoint Presentation</vt:lpstr>
      <vt:lpstr>Contents</vt:lpstr>
      <vt:lpstr>PowerPoint Presentation</vt:lpstr>
      <vt:lpstr>Literatures Identified and Findings</vt:lpstr>
      <vt:lpstr>Literatures Identified and Findings</vt:lpstr>
      <vt:lpstr>Literatures Identified and Findings</vt:lpstr>
      <vt:lpstr>Algorithms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Software Requirements</vt:lpstr>
      <vt:lpstr>References</vt:lpstr>
      <vt:lpstr>Course Completion</vt:lpstr>
      <vt:lpstr>Certificate</vt:lpstr>
      <vt:lpstr>Certificate</vt:lpstr>
      <vt:lpstr>Certificate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m.santheepkumar107@gmail.com</dc:creator>
  <cp:lastModifiedBy>Aashif AK</cp:lastModifiedBy>
  <cp:revision>60</cp:revision>
  <dcterms:created xsi:type="dcterms:W3CDTF">2023-03-16T08:45:29Z</dcterms:created>
  <dcterms:modified xsi:type="dcterms:W3CDTF">2025-05-22T04:48:43Z</dcterms:modified>
</cp:coreProperties>
</file>