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74" r:id="rId3"/>
    <p:sldId id="257" r:id="rId4"/>
    <p:sldId id="258" r:id="rId5"/>
    <p:sldId id="260" r:id="rId6"/>
    <p:sldId id="261" r:id="rId7"/>
    <p:sldId id="263" r:id="rId8"/>
    <p:sldId id="273" r:id="rId9"/>
    <p:sldId id="272" r:id="rId10"/>
    <p:sldId id="276" r:id="rId11"/>
    <p:sldId id="275" r:id="rId12"/>
    <p:sldId id="270" r:id="rId13"/>
    <p:sldId id="268" r:id="rId14"/>
    <p:sldId id="269" r:id="rId15"/>
    <p:sldId id="262" r:id="rId16"/>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0810EF-53C0-43AC-AD82-DF72347FBF8D}">
          <p14:sldIdLst>
            <p14:sldId id="256"/>
            <p14:sldId id="274"/>
            <p14:sldId id="257"/>
            <p14:sldId id="258"/>
            <p14:sldId id="260"/>
            <p14:sldId id="261"/>
            <p14:sldId id="263"/>
            <p14:sldId id="273"/>
            <p14:sldId id="272"/>
            <p14:sldId id="276"/>
            <p14:sldId id="275"/>
            <p14:sldId id="270"/>
            <p14:sldId id="268"/>
            <p14:sldId id="269"/>
            <p14:sldId id="26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956" autoAdjust="0"/>
    <p:restoredTop sz="94660"/>
  </p:normalViewPr>
  <p:slideViewPr>
    <p:cSldViewPr snapToGrid="0">
      <p:cViewPr varScale="1">
        <p:scale>
          <a:sx n="105" d="100"/>
          <a:sy n="105" d="100"/>
        </p:scale>
        <p:origin x="54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4289A0A-592F-4579-AE78-0E63EB14E26A}" type="datetimeFigureOut">
              <a:rPr lang="en-IN" smtClean="0"/>
              <a:pPr/>
              <a:t>02-04-2025</a:t>
            </a:fld>
            <a:endParaRPr lang="en-IN"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5088AB0-1C3E-4E44-AC89-1F2440C19E66}" type="slidenum">
              <a:rPr lang="en-IN" smtClean="0"/>
              <a:pPr/>
              <a:t>‹#›</a:t>
            </a:fld>
            <a:endParaRPr lang="en-IN" dirty="0"/>
          </a:p>
        </p:txBody>
      </p:sp>
    </p:spTree>
    <p:extLst>
      <p:ext uri="{BB962C8B-B14F-4D97-AF65-F5344CB8AC3E}">
        <p14:creationId xmlns:p14="http://schemas.microsoft.com/office/powerpoint/2010/main" val="4191889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5088AB0-1C3E-4E44-AC89-1F2440C19E66}" type="slidenum">
              <a:rPr lang="en-IN" smtClean="0"/>
              <a:pPr/>
              <a:t>13</a:t>
            </a:fld>
            <a:endParaRPr lang="en-IN" dirty="0"/>
          </a:p>
        </p:txBody>
      </p:sp>
    </p:spTree>
    <p:extLst>
      <p:ext uri="{BB962C8B-B14F-4D97-AF65-F5344CB8AC3E}">
        <p14:creationId xmlns:p14="http://schemas.microsoft.com/office/powerpoint/2010/main" val="1724562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2F60-AFDA-6F9D-EDFD-B6CA1F6BC5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B8FD2C-99F7-6E39-DE12-35A2F121D3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5FB768-DF2D-4119-C21B-0B4AC5E1276D}"/>
              </a:ext>
            </a:extLst>
          </p:cNvPr>
          <p:cNvSpPr>
            <a:spLocks noGrp="1"/>
          </p:cNvSpPr>
          <p:nvPr>
            <p:ph type="dt" sz="half" idx="10"/>
          </p:nvPr>
        </p:nvSpPr>
        <p:spPr/>
        <p:txBody>
          <a:bodyPr/>
          <a:lstStyle/>
          <a:p>
            <a:fld id="{87258022-64EF-452F-8D36-0822664E8985}" type="datetime1">
              <a:rPr lang="en-IN" smtClean="0"/>
              <a:pPr/>
              <a:t>02-04-2025</a:t>
            </a:fld>
            <a:endParaRPr lang="en-IN" dirty="0"/>
          </a:p>
        </p:txBody>
      </p:sp>
      <p:sp>
        <p:nvSpPr>
          <p:cNvPr id="5" name="Footer Placeholder 4">
            <a:extLst>
              <a:ext uri="{FF2B5EF4-FFF2-40B4-BE49-F238E27FC236}">
                <a16:creationId xmlns:a16="http://schemas.microsoft.com/office/drawing/2014/main" id="{BA906A2C-9C11-9CB8-3952-D6D6C855036E}"/>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C42E62E5-EA5E-5D9F-71C0-299658447EFE}"/>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998770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A792-18D1-A836-F5A5-E70E3F7E7A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BAE985-1BC7-55DE-C90E-2709E0FE0E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B97E7D-824B-6D0D-7C29-A02640178A4D}"/>
              </a:ext>
            </a:extLst>
          </p:cNvPr>
          <p:cNvSpPr>
            <a:spLocks noGrp="1"/>
          </p:cNvSpPr>
          <p:nvPr>
            <p:ph type="dt" sz="half" idx="10"/>
          </p:nvPr>
        </p:nvSpPr>
        <p:spPr/>
        <p:txBody>
          <a:bodyPr/>
          <a:lstStyle/>
          <a:p>
            <a:fld id="{56912B54-1760-41F2-8318-530517A222A4}" type="datetime1">
              <a:rPr lang="en-IN" smtClean="0"/>
              <a:pPr/>
              <a:t>02-04-2025</a:t>
            </a:fld>
            <a:endParaRPr lang="en-IN" dirty="0"/>
          </a:p>
        </p:txBody>
      </p:sp>
      <p:sp>
        <p:nvSpPr>
          <p:cNvPr id="5" name="Footer Placeholder 4">
            <a:extLst>
              <a:ext uri="{FF2B5EF4-FFF2-40B4-BE49-F238E27FC236}">
                <a16:creationId xmlns:a16="http://schemas.microsoft.com/office/drawing/2014/main" id="{D985E4CD-49AC-7897-6730-1408663AE41F}"/>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BE182C68-6057-D205-9E55-AD8D09C9CC91}"/>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06247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F2B124-768F-395F-C031-DA5912C201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7B30FA-8240-E267-DEFA-1D263117A0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9C639B-A0CB-0BD4-E72D-0EE7C4E37986}"/>
              </a:ext>
            </a:extLst>
          </p:cNvPr>
          <p:cNvSpPr>
            <a:spLocks noGrp="1"/>
          </p:cNvSpPr>
          <p:nvPr>
            <p:ph type="dt" sz="half" idx="10"/>
          </p:nvPr>
        </p:nvSpPr>
        <p:spPr/>
        <p:txBody>
          <a:bodyPr/>
          <a:lstStyle/>
          <a:p>
            <a:fld id="{8E1F4FCE-2F2D-4C01-ACCD-36BE74E81988}" type="datetime1">
              <a:rPr lang="en-IN" smtClean="0"/>
              <a:pPr/>
              <a:t>02-04-2025</a:t>
            </a:fld>
            <a:endParaRPr lang="en-IN" dirty="0"/>
          </a:p>
        </p:txBody>
      </p:sp>
      <p:sp>
        <p:nvSpPr>
          <p:cNvPr id="5" name="Footer Placeholder 4">
            <a:extLst>
              <a:ext uri="{FF2B5EF4-FFF2-40B4-BE49-F238E27FC236}">
                <a16:creationId xmlns:a16="http://schemas.microsoft.com/office/drawing/2014/main" id="{EC7AB932-A650-3506-C695-B72532FEB7B4}"/>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97F9C298-D994-7F9B-79E7-F46B57B248F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88322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1727-0587-C93F-0A1F-54810F2E99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E5858B-7655-B37D-2A31-C7776A7E47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0D0B98-D37C-68E8-C29D-14D9893332DA}"/>
              </a:ext>
            </a:extLst>
          </p:cNvPr>
          <p:cNvSpPr>
            <a:spLocks noGrp="1"/>
          </p:cNvSpPr>
          <p:nvPr>
            <p:ph type="dt" sz="half" idx="10"/>
          </p:nvPr>
        </p:nvSpPr>
        <p:spPr/>
        <p:txBody>
          <a:bodyPr/>
          <a:lstStyle/>
          <a:p>
            <a:fld id="{2CC9E186-6116-4DA0-9085-C1235117DB6B}" type="datetime1">
              <a:rPr lang="en-IN" smtClean="0"/>
              <a:pPr/>
              <a:t>02-04-2025</a:t>
            </a:fld>
            <a:endParaRPr lang="en-IN" dirty="0"/>
          </a:p>
        </p:txBody>
      </p:sp>
      <p:sp>
        <p:nvSpPr>
          <p:cNvPr id="5" name="Footer Placeholder 4">
            <a:extLst>
              <a:ext uri="{FF2B5EF4-FFF2-40B4-BE49-F238E27FC236}">
                <a16:creationId xmlns:a16="http://schemas.microsoft.com/office/drawing/2014/main" id="{B9849B6F-1E25-BD8B-C408-C4B43528B0EB}"/>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0638C1E0-63BD-645C-5B4F-18218519B1EB}"/>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64682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8A14C-F613-7B41-7BBA-DB4F68C0B2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E62C3A-CF0F-418D-0344-5C612DCF98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8A01DD-32EC-E22F-3176-1A1111DF0374}"/>
              </a:ext>
            </a:extLst>
          </p:cNvPr>
          <p:cNvSpPr>
            <a:spLocks noGrp="1"/>
          </p:cNvSpPr>
          <p:nvPr>
            <p:ph type="dt" sz="half" idx="10"/>
          </p:nvPr>
        </p:nvSpPr>
        <p:spPr/>
        <p:txBody>
          <a:bodyPr/>
          <a:lstStyle/>
          <a:p>
            <a:fld id="{B2E76FE1-C54F-4FDD-A6FB-58FD7630B3D2}" type="datetime1">
              <a:rPr lang="en-IN" smtClean="0"/>
              <a:pPr/>
              <a:t>02-04-2025</a:t>
            </a:fld>
            <a:endParaRPr lang="en-IN" dirty="0"/>
          </a:p>
        </p:txBody>
      </p:sp>
      <p:sp>
        <p:nvSpPr>
          <p:cNvPr id="5" name="Footer Placeholder 4">
            <a:extLst>
              <a:ext uri="{FF2B5EF4-FFF2-40B4-BE49-F238E27FC236}">
                <a16:creationId xmlns:a16="http://schemas.microsoft.com/office/drawing/2014/main" id="{2DF0E9C1-31B9-80E8-83DB-127F8E58AD0B}"/>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9A1EE83D-71AB-DBCB-DEF1-EFEBB5A8B628}"/>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02515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874E-E56D-6D38-EC46-BC49BE25FC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EACDC3-A16E-5C0A-9B10-889E3D376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E16DEF-B047-7F93-6164-B866F372B2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6D9045-B626-01F9-A7DC-F111C05E8737}"/>
              </a:ext>
            </a:extLst>
          </p:cNvPr>
          <p:cNvSpPr>
            <a:spLocks noGrp="1"/>
          </p:cNvSpPr>
          <p:nvPr>
            <p:ph type="dt" sz="half" idx="10"/>
          </p:nvPr>
        </p:nvSpPr>
        <p:spPr/>
        <p:txBody>
          <a:bodyPr/>
          <a:lstStyle/>
          <a:p>
            <a:fld id="{BE77A854-7F67-4017-9F1B-EDC8264659C5}" type="datetime1">
              <a:rPr lang="en-IN" smtClean="0"/>
              <a:pPr/>
              <a:t>02-04-2025</a:t>
            </a:fld>
            <a:endParaRPr lang="en-IN" dirty="0"/>
          </a:p>
        </p:txBody>
      </p:sp>
      <p:sp>
        <p:nvSpPr>
          <p:cNvPr id="6" name="Footer Placeholder 5">
            <a:extLst>
              <a:ext uri="{FF2B5EF4-FFF2-40B4-BE49-F238E27FC236}">
                <a16:creationId xmlns:a16="http://schemas.microsoft.com/office/drawing/2014/main" id="{CFFE9830-2172-DF70-801D-4BCCFB0E73C3}"/>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823F35B6-178F-EB97-0198-DF2AF90B6CB4}"/>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281285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3F22-0FFB-DE7A-8F99-D1ADAB84D6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40843C-3EF8-9034-0086-725C7D4D75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A57A3A-422B-55D8-3836-CFBCECFBD0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F7572F-CC63-C837-C408-3E6068897B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C4691F-60A1-5FE9-5E9D-AD7C048E90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E029D7-B0AC-DA37-76B7-39649C3F2CB5}"/>
              </a:ext>
            </a:extLst>
          </p:cNvPr>
          <p:cNvSpPr>
            <a:spLocks noGrp="1"/>
          </p:cNvSpPr>
          <p:nvPr>
            <p:ph type="dt" sz="half" idx="10"/>
          </p:nvPr>
        </p:nvSpPr>
        <p:spPr/>
        <p:txBody>
          <a:bodyPr/>
          <a:lstStyle/>
          <a:p>
            <a:fld id="{D2121448-6933-4BB0-B792-C1E582F9D1FA}" type="datetime1">
              <a:rPr lang="en-IN" smtClean="0"/>
              <a:pPr/>
              <a:t>02-04-2025</a:t>
            </a:fld>
            <a:endParaRPr lang="en-IN" dirty="0"/>
          </a:p>
        </p:txBody>
      </p:sp>
      <p:sp>
        <p:nvSpPr>
          <p:cNvPr id="8" name="Footer Placeholder 7">
            <a:extLst>
              <a:ext uri="{FF2B5EF4-FFF2-40B4-BE49-F238E27FC236}">
                <a16:creationId xmlns:a16="http://schemas.microsoft.com/office/drawing/2014/main" id="{D3332AE8-E8B4-BAEE-05A0-F28B95A4E0F4}"/>
              </a:ext>
            </a:extLst>
          </p:cNvPr>
          <p:cNvSpPr>
            <a:spLocks noGrp="1"/>
          </p:cNvSpPr>
          <p:nvPr>
            <p:ph type="ftr" sz="quarter" idx="11"/>
          </p:nvPr>
        </p:nvSpPr>
        <p:spPr/>
        <p:txBody>
          <a:bodyPr/>
          <a:lstStyle/>
          <a:p>
            <a:r>
              <a:rPr lang="en-IN" dirty="0"/>
              <a:t>Brain Tumor Detection</a:t>
            </a:r>
          </a:p>
        </p:txBody>
      </p:sp>
      <p:sp>
        <p:nvSpPr>
          <p:cNvPr id="9" name="Slide Number Placeholder 8">
            <a:extLst>
              <a:ext uri="{FF2B5EF4-FFF2-40B4-BE49-F238E27FC236}">
                <a16:creationId xmlns:a16="http://schemas.microsoft.com/office/drawing/2014/main" id="{B1D5BC1F-DF7F-B933-3AEF-F0AE9472EC1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8977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D144-E72E-91CD-1D1C-6EB603DABA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C127F4-D84B-5E1E-AA33-B693166A8933}"/>
              </a:ext>
            </a:extLst>
          </p:cNvPr>
          <p:cNvSpPr>
            <a:spLocks noGrp="1"/>
          </p:cNvSpPr>
          <p:nvPr>
            <p:ph type="dt" sz="half" idx="10"/>
          </p:nvPr>
        </p:nvSpPr>
        <p:spPr/>
        <p:txBody>
          <a:bodyPr/>
          <a:lstStyle/>
          <a:p>
            <a:fld id="{15C10BDD-C7BF-4BEB-8E7F-F79F7321F5B8}" type="datetime1">
              <a:rPr lang="en-IN" smtClean="0"/>
              <a:pPr/>
              <a:t>02-04-2025</a:t>
            </a:fld>
            <a:endParaRPr lang="en-IN" dirty="0"/>
          </a:p>
        </p:txBody>
      </p:sp>
      <p:sp>
        <p:nvSpPr>
          <p:cNvPr id="4" name="Footer Placeholder 3">
            <a:extLst>
              <a:ext uri="{FF2B5EF4-FFF2-40B4-BE49-F238E27FC236}">
                <a16:creationId xmlns:a16="http://schemas.microsoft.com/office/drawing/2014/main" id="{9A705E8E-69F0-8211-A74B-81C22AC43EB5}"/>
              </a:ext>
            </a:extLst>
          </p:cNvPr>
          <p:cNvSpPr>
            <a:spLocks noGrp="1"/>
          </p:cNvSpPr>
          <p:nvPr>
            <p:ph type="ftr" sz="quarter" idx="11"/>
          </p:nvPr>
        </p:nvSpPr>
        <p:spPr/>
        <p:txBody>
          <a:bodyPr/>
          <a:lstStyle/>
          <a:p>
            <a:r>
              <a:rPr lang="en-IN" dirty="0"/>
              <a:t>Brain Tumor Detection</a:t>
            </a:r>
          </a:p>
        </p:txBody>
      </p:sp>
      <p:sp>
        <p:nvSpPr>
          <p:cNvPr id="5" name="Slide Number Placeholder 4">
            <a:extLst>
              <a:ext uri="{FF2B5EF4-FFF2-40B4-BE49-F238E27FC236}">
                <a16:creationId xmlns:a16="http://schemas.microsoft.com/office/drawing/2014/main" id="{ED06144E-558C-05FB-C410-409D9EF532AF}"/>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40543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10A82-FE88-69A2-CAD9-24ED8E6DAC4D}"/>
              </a:ext>
            </a:extLst>
          </p:cNvPr>
          <p:cNvSpPr>
            <a:spLocks noGrp="1"/>
          </p:cNvSpPr>
          <p:nvPr>
            <p:ph type="dt" sz="half" idx="10"/>
          </p:nvPr>
        </p:nvSpPr>
        <p:spPr/>
        <p:txBody>
          <a:bodyPr/>
          <a:lstStyle/>
          <a:p>
            <a:fld id="{D77E40BC-515D-4E09-A178-D303E1A3E17B}" type="datetime1">
              <a:rPr lang="en-IN" smtClean="0"/>
              <a:pPr/>
              <a:t>02-04-2025</a:t>
            </a:fld>
            <a:endParaRPr lang="en-IN" dirty="0"/>
          </a:p>
        </p:txBody>
      </p:sp>
      <p:sp>
        <p:nvSpPr>
          <p:cNvPr id="3" name="Footer Placeholder 2">
            <a:extLst>
              <a:ext uri="{FF2B5EF4-FFF2-40B4-BE49-F238E27FC236}">
                <a16:creationId xmlns:a16="http://schemas.microsoft.com/office/drawing/2014/main" id="{3D766B3F-1B21-9AD0-6A58-154CE32BA526}"/>
              </a:ext>
            </a:extLst>
          </p:cNvPr>
          <p:cNvSpPr>
            <a:spLocks noGrp="1"/>
          </p:cNvSpPr>
          <p:nvPr>
            <p:ph type="ftr" sz="quarter" idx="11"/>
          </p:nvPr>
        </p:nvSpPr>
        <p:spPr/>
        <p:txBody>
          <a:bodyPr/>
          <a:lstStyle/>
          <a:p>
            <a:r>
              <a:rPr lang="en-IN" dirty="0"/>
              <a:t>Brain Tumor Detection</a:t>
            </a:r>
          </a:p>
        </p:txBody>
      </p:sp>
      <p:sp>
        <p:nvSpPr>
          <p:cNvPr id="4" name="Slide Number Placeholder 3">
            <a:extLst>
              <a:ext uri="{FF2B5EF4-FFF2-40B4-BE49-F238E27FC236}">
                <a16:creationId xmlns:a16="http://schemas.microsoft.com/office/drawing/2014/main" id="{F094E1FA-83D4-5B49-CC4F-958BECFE064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36089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D62B-AEB2-951E-3C5A-2EA8E558D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5CD460-19E2-CDCB-F17B-DB323CDDFA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ACA72A-EAF4-FF30-5D30-4E983A672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B9A4A-ECBE-638C-8EBD-41BA4BD0E7A4}"/>
              </a:ext>
            </a:extLst>
          </p:cNvPr>
          <p:cNvSpPr>
            <a:spLocks noGrp="1"/>
          </p:cNvSpPr>
          <p:nvPr>
            <p:ph type="dt" sz="half" idx="10"/>
          </p:nvPr>
        </p:nvSpPr>
        <p:spPr/>
        <p:txBody>
          <a:bodyPr/>
          <a:lstStyle/>
          <a:p>
            <a:fld id="{C2AF0C54-21AD-4FB5-9865-70BB251358AA}" type="datetime1">
              <a:rPr lang="en-IN" smtClean="0"/>
              <a:pPr/>
              <a:t>02-04-2025</a:t>
            </a:fld>
            <a:endParaRPr lang="en-IN" dirty="0"/>
          </a:p>
        </p:txBody>
      </p:sp>
      <p:sp>
        <p:nvSpPr>
          <p:cNvPr id="6" name="Footer Placeholder 5">
            <a:extLst>
              <a:ext uri="{FF2B5EF4-FFF2-40B4-BE49-F238E27FC236}">
                <a16:creationId xmlns:a16="http://schemas.microsoft.com/office/drawing/2014/main" id="{64684685-9F13-F5E1-33AC-3B6AA8AFEAF0}"/>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DC300E65-3B9F-0731-381E-58025D8B00D7}"/>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15854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4088-8C0D-6206-B6F0-E28D68127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C6B9F8-A727-4F40-40F3-3718DAF96E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4D07272-8F1A-B142-03B4-F519D13FB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C2CBB-EA74-B9AE-4CD0-EB1D3120E879}"/>
              </a:ext>
            </a:extLst>
          </p:cNvPr>
          <p:cNvSpPr>
            <a:spLocks noGrp="1"/>
          </p:cNvSpPr>
          <p:nvPr>
            <p:ph type="dt" sz="half" idx="10"/>
          </p:nvPr>
        </p:nvSpPr>
        <p:spPr/>
        <p:txBody>
          <a:bodyPr/>
          <a:lstStyle/>
          <a:p>
            <a:fld id="{5018FA60-D1E1-456E-BA02-2BA934B9F55C}" type="datetime1">
              <a:rPr lang="en-IN" smtClean="0"/>
              <a:pPr/>
              <a:t>02-04-2025</a:t>
            </a:fld>
            <a:endParaRPr lang="en-IN" dirty="0"/>
          </a:p>
        </p:txBody>
      </p:sp>
      <p:sp>
        <p:nvSpPr>
          <p:cNvPr id="6" name="Footer Placeholder 5">
            <a:extLst>
              <a:ext uri="{FF2B5EF4-FFF2-40B4-BE49-F238E27FC236}">
                <a16:creationId xmlns:a16="http://schemas.microsoft.com/office/drawing/2014/main" id="{6BC07C20-C51D-BECD-4223-715BABD4D95E}"/>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F2E5AAAB-CCAB-8479-414C-E2BF302F2F4D}"/>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568690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B0C0EE-FE7D-7D3B-7EF9-D34804D73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785E00-6403-6214-F030-5ECD58965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9D3DE-9799-EE6D-B837-E93E6865AE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1571-2412-45EA-922C-E514E61E09A6}" type="datetime1">
              <a:rPr lang="en-IN" smtClean="0"/>
              <a:pPr/>
              <a:t>02-04-2025</a:t>
            </a:fld>
            <a:endParaRPr lang="en-IN" dirty="0"/>
          </a:p>
        </p:txBody>
      </p:sp>
      <p:sp>
        <p:nvSpPr>
          <p:cNvPr id="5" name="Footer Placeholder 4">
            <a:extLst>
              <a:ext uri="{FF2B5EF4-FFF2-40B4-BE49-F238E27FC236}">
                <a16:creationId xmlns:a16="http://schemas.microsoft.com/office/drawing/2014/main" id="{69F92753-DD29-6192-AF9C-98B2017025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Brain Tumor Detection</a:t>
            </a:r>
          </a:p>
        </p:txBody>
      </p:sp>
      <p:sp>
        <p:nvSpPr>
          <p:cNvPr id="6" name="Slide Number Placeholder 5">
            <a:extLst>
              <a:ext uri="{FF2B5EF4-FFF2-40B4-BE49-F238E27FC236}">
                <a16:creationId xmlns:a16="http://schemas.microsoft.com/office/drawing/2014/main" id="{B5E5E367-EE42-3716-6960-6F5DBF23E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344477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document/8981960/?utm_source=chatgpt.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2D54ABCD-813C-C929-4EDB-66B1AEF26A6B}"/>
              </a:ext>
            </a:extLst>
          </p:cNvPr>
          <p:cNvSpPr>
            <a:spLocks noGrp="1"/>
          </p:cNvSpPr>
          <p:nvPr>
            <p:ph type="sldNum" sz="quarter" idx="12"/>
          </p:nvPr>
        </p:nvSpPr>
        <p:spPr/>
        <p:txBody>
          <a:bodyPr/>
          <a:lstStyle/>
          <a:p>
            <a:fld id="{FFF20539-7144-4945-B20A-62B30D853D34}" type="slidenum">
              <a:rPr lang="en-IN" smtClean="0"/>
              <a:pPr/>
              <a:t>1</a:t>
            </a:fld>
            <a:endParaRPr lang="en-IN" dirty="0"/>
          </a:p>
        </p:txBody>
      </p:sp>
      <p:pic>
        <p:nvPicPr>
          <p:cNvPr id="7" name="Picture 6" descr="C:\Users\STAFFS\Desktop\MCET LOGO NEW_1 (1).jpg">
            <a:extLst>
              <a:ext uri="{FF2B5EF4-FFF2-40B4-BE49-F238E27FC236}">
                <a16:creationId xmlns:a16="http://schemas.microsoft.com/office/drawing/2014/main" id="{5AF28D87-2CCB-A06A-A65D-1B0650C6D70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6219" y="394883"/>
            <a:ext cx="1584960" cy="762000"/>
          </a:xfrm>
          <a:prstGeom prst="rect">
            <a:avLst/>
          </a:prstGeom>
          <a:noFill/>
          <a:ln>
            <a:noFill/>
          </a:ln>
        </p:spPr>
      </p:pic>
      <p:sp>
        <p:nvSpPr>
          <p:cNvPr id="8" name="Rectangle 7">
            <a:extLst>
              <a:ext uri="{FF2B5EF4-FFF2-40B4-BE49-F238E27FC236}">
                <a16:creationId xmlns:a16="http://schemas.microsoft.com/office/drawing/2014/main" id="{A38E22EC-708E-8A41-C406-4B9ACB0A32CB}"/>
              </a:ext>
            </a:extLst>
          </p:cNvPr>
          <p:cNvSpPr/>
          <p:nvPr/>
        </p:nvSpPr>
        <p:spPr>
          <a:xfrm>
            <a:off x="1821543" y="399002"/>
            <a:ext cx="8534400" cy="2246769"/>
          </a:xfrm>
          <a:prstGeom prst="rect">
            <a:avLst/>
          </a:prstGeom>
        </p:spPr>
        <p:txBody>
          <a:bodyPr>
            <a:spAutoFit/>
          </a:bodyPr>
          <a:lstStyle/>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Dr.Mahalingam College of Engineering &amp; Technology</a:t>
            </a:r>
          </a:p>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Department of Artificial Intelligence &amp; Data Science </a:t>
            </a:r>
          </a:p>
          <a:p>
            <a:pPr algn="ctr" fontAlgn="auto">
              <a:spcBef>
                <a:spcPts val="0"/>
              </a:spcBef>
              <a:spcAft>
                <a:spcPts val="0"/>
              </a:spcAft>
              <a:defRPr/>
            </a:pPr>
            <a:r>
              <a:rPr lang="en-IN" sz="2000" b="1" dirty="0">
                <a:solidFill>
                  <a:srgbClr val="FF0000"/>
                </a:solidFill>
                <a:latin typeface="Times New Roman" pitchFamily="18" charset="0"/>
                <a:cs typeface="Times New Roman" pitchFamily="18" charset="0"/>
              </a:rPr>
              <a:t>19ADPN6601 – Innovative and Creative Project</a:t>
            </a:r>
          </a:p>
          <a:p>
            <a:pPr algn="ctr" fontAlgn="auto">
              <a:spcBef>
                <a:spcPts val="0"/>
              </a:spcBef>
              <a:spcAft>
                <a:spcPts val="2400"/>
              </a:spcAft>
              <a:defRPr/>
            </a:pPr>
            <a:r>
              <a:rPr lang="en-IN" sz="2000" b="1">
                <a:solidFill>
                  <a:srgbClr val="FF0000"/>
                </a:solidFill>
                <a:latin typeface="Times New Roman" pitchFamily="18" charset="0"/>
                <a:cs typeface="Times New Roman" pitchFamily="18" charset="0"/>
              </a:rPr>
              <a:t>Second </a:t>
            </a:r>
            <a:r>
              <a:rPr lang="en-IN" sz="2000" b="1" dirty="0">
                <a:solidFill>
                  <a:srgbClr val="FF0000"/>
                </a:solidFill>
                <a:latin typeface="Times New Roman" pitchFamily="18" charset="0"/>
                <a:cs typeface="Times New Roman" pitchFamily="18" charset="0"/>
              </a:rPr>
              <a:t>Review</a:t>
            </a:r>
          </a:p>
          <a:p>
            <a:pPr algn="ctr">
              <a:defRPr/>
            </a:pPr>
            <a:r>
              <a:rPr lang="en-IN" sz="2000" dirty="0">
                <a:solidFill>
                  <a:srgbClr val="FF0000"/>
                </a:solidFill>
                <a:latin typeface="Times New Roman" pitchFamily="18" charset="0"/>
                <a:cs typeface="Times New Roman" pitchFamily="18" charset="0"/>
              </a:rPr>
              <a:t>Title</a:t>
            </a:r>
            <a:r>
              <a:rPr lang="en-IN"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AI Based Model for Predicting Agri-horticultural Commodities</a:t>
            </a:r>
          </a:p>
          <a:p>
            <a:pPr algn="ctr" fontAlgn="auto">
              <a:spcBef>
                <a:spcPts val="0"/>
              </a:spcBef>
              <a:spcAft>
                <a:spcPts val="0"/>
              </a:spcAft>
              <a:defRPr/>
            </a:pPr>
            <a:endParaRPr lang="en-IN" sz="2000" dirty="0">
              <a:solidFill>
                <a:srgbClr val="FF0000"/>
              </a:solidFill>
              <a:latin typeface="Times New Roman" pitchFamily="18" charset="0"/>
              <a:cs typeface="Times New Roman" pitchFamily="18" charset="0"/>
            </a:endParaRPr>
          </a:p>
        </p:txBody>
      </p:sp>
      <p:sp>
        <p:nvSpPr>
          <p:cNvPr id="9" name="Content Placeholder 4">
            <a:extLst>
              <a:ext uri="{FF2B5EF4-FFF2-40B4-BE49-F238E27FC236}">
                <a16:creationId xmlns:a16="http://schemas.microsoft.com/office/drawing/2014/main" id="{46ACD962-78D8-948E-0E31-48FC33FA7792}"/>
              </a:ext>
            </a:extLst>
          </p:cNvPr>
          <p:cNvSpPr txBox="1">
            <a:spLocks/>
          </p:cNvSpPr>
          <p:nvPr/>
        </p:nvSpPr>
        <p:spPr>
          <a:xfrm>
            <a:off x="1088571" y="4023360"/>
            <a:ext cx="9152709" cy="24356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indent="-274320" algn="l">
              <a:lnSpc>
                <a:spcPct val="100000"/>
              </a:lnSpc>
              <a:spcBef>
                <a:spcPts val="0"/>
              </a:spcBef>
              <a:defRPr/>
            </a:pPr>
            <a:endParaRPr lang="en-IN" dirty="0">
              <a:solidFill>
                <a:schemeClr val="tx1">
                  <a:lumMod val="95000"/>
                  <a:lumOff val="5000"/>
                </a:schemeClr>
              </a:solidFill>
              <a:latin typeface="Times New Roman" pitchFamily="18" charset="0"/>
              <a:cs typeface="Times New Roman" pitchFamily="18" charset="0"/>
            </a:endParaRPr>
          </a:p>
        </p:txBody>
      </p:sp>
      <p:graphicFrame>
        <p:nvGraphicFramePr>
          <p:cNvPr id="10" name="Table 9">
            <a:extLst>
              <a:ext uri="{FF2B5EF4-FFF2-40B4-BE49-F238E27FC236}">
                <a16:creationId xmlns:a16="http://schemas.microsoft.com/office/drawing/2014/main" id="{83524808-9876-BDCE-FE55-311189F0E27C}"/>
              </a:ext>
            </a:extLst>
          </p:cNvPr>
          <p:cNvGraphicFramePr>
            <a:graphicFrameLocks noGrp="1"/>
          </p:cNvGraphicFramePr>
          <p:nvPr>
            <p:extLst>
              <p:ext uri="{D42A27DB-BD31-4B8C-83A1-F6EECF244321}">
                <p14:modId xmlns:p14="http://schemas.microsoft.com/office/powerpoint/2010/main" val="3858947614"/>
              </p:ext>
            </p:extLst>
          </p:nvPr>
        </p:nvGraphicFramePr>
        <p:xfrm>
          <a:off x="1829527" y="2480310"/>
          <a:ext cx="8411754" cy="3840480"/>
        </p:xfrm>
        <a:graphic>
          <a:graphicData uri="http://schemas.openxmlformats.org/drawingml/2006/table">
            <a:tbl>
              <a:tblPr firstRow="1" bandRow="1">
                <a:tableStyleId>{5C22544A-7EE6-4342-B048-85BDC9FD1C3A}</a:tableStyleId>
              </a:tblPr>
              <a:tblGrid>
                <a:gridCol w="4412840">
                  <a:extLst>
                    <a:ext uri="{9D8B030D-6E8A-4147-A177-3AD203B41FA5}">
                      <a16:colId xmlns:a16="http://schemas.microsoft.com/office/drawing/2014/main" val="1367809450"/>
                    </a:ext>
                  </a:extLst>
                </a:gridCol>
                <a:gridCol w="3998914">
                  <a:extLst>
                    <a:ext uri="{9D8B030D-6E8A-4147-A177-3AD203B41FA5}">
                      <a16:colId xmlns:a16="http://schemas.microsoft.com/office/drawing/2014/main" val="3429446376"/>
                    </a:ext>
                  </a:extLst>
                </a:gridCol>
              </a:tblGrid>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FF0000"/>
                          </a:solidFill>
                          <a:latin typeface="Times New Roman" pitchFamily="18" charset="0"/>
                          <a:cs typeface="Times New Roman" pitchFamily="18" charset="0"/>
                        </a:rPr>
                        <a:t>Batch Number    </a:t>
                      </a:r>
                      <a:r>
                        <a:rPr lang="en-IN" b="1" dirty="0">
                          <a:solidFill>
                            <a:schemeClr val="tx1">
                              <a:lumMod val="95000"/>
                              <a:lumOff val="5000"/>
                            </a:schemeClr>
                          </a:solidFill>
                          <a:latin typeface="Times New Roman" pitchFamily="18" charset="0"/>
                          <a:cs typeface="Times New Roman" pitchFamily="18" charset="0"/>
                        </a:rPr>
                        <a:t>: 15</a:t>
                      </a:r>
                      <a:endParaRPr lang="en-IN" dirty="0">
                        <a:solidFill>
                          <a:srgbClr val="FF0000"/>
                        </a:solidFill>
                        <a:latin typeface="Times New Roman" pitchFamily="18" charset="0"/>
                        <a:cs typeface="Times New Roman" pitchFamily="18" charset="0"/>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55654207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Team Name        </a:t>
                      </a:r>
                      <a:r>
                        <a:rPr lang="en-IN" b="1" dirty="0">
                          <a:solidFill>
                            <a:schemeClr val="tx1">
                              <a:lumMod val="95000"/>
                              <a:lumOff val="5000"/>
                            </a:schemeClr>
                          </a:solidFill>
                          <a:latin typeface="Times New Roman" pitchFamily="18" charset="0"/>
                          <a:cs typeface="Times New Roman" pitchFamily="18" charset="0"/>
                        </a:rPr>
                        <a:t>: 23BADA15</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lumMod val="95000"/>
                            <a:lumOff val="5000"/>
                          </a:schemeClr>
                        </a:solidFill>
                        <a:latin typeface="Times New Roman" pitchFamily="18" charset="0"/>
                        <a:cs typeface="Times New Roman" pitchFamily="18" charset="0"/>
                      </a:endParaRPr>
                    </a:p>
                  </a:txBody>
                  <a:tcPr>
                    <a:noFill/>
                  </a:tcPr>
                </a:tc>
                <a:extLst>
                  <a:ext uri="{0D108BD9-81ED-4DB2-BD59-A6C34878D82A}">
                    <a16:rowId xmlns:a16="http://schemas.microsoft.com/office/drawing/2014/main" val="357782799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Domain	           </a:t>
                      </a:r>
                      <a:r>
                        <a:rPr lang="en-IN" b="1" dirty="0">
                          <a:solidFill>
                            <a:schemeClr val="tx1">
                              <a:lumMod val="95000"/>
                              <a:lumOff val="5000"/>
                            </a:schemeClr>
                          </a:solidFill>
                          <a:latin typeface="Times New Roman" pitchFamily="18" charset="0"/>
                          <a:cs typeface="Times New Roman" pitchFamily="18" charset="0"/>
                        </a:rPr>
                        <a:t>: Agriculture / Foodtech</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lumMod val="95000"/>
                            <a:lumOff val="5000"/>
                          </a:schemeClr>
                        </a:solidFill>
                        <a:latin typeface="Times New Roman" pitchFamily="18" charset="0"/>
                        <a:cs typeface="Times New Roman" pitchFamily="18" charset="0"/>
                      </a:endParaRPr>
                    </a:p>
                  </a:txBody>
                  <a:tcPr>
                    <a:noFill/>
                  </a:tcPr>
                </a:tc>
                <a:extLst>
                  <a:ext uri="{0D108BD9-81ED-4DB2-BD59-A6C34878D82A}">
                    <a16:rowId xmlns:a16="http://schemas.microsoft.com/office/drawing/2014/main" val="2607469581"/>
                  </a:ext>
                </a:extLst>
              </a:tr>
              <a:tr h="345727">
                <a:tc>
                  <a:txBody>
                    <a:bodyPr/>
                    <a:lstStyle/>
                    <a:p>
                      <a:endParaRPr lang="en-IN" dirty="0"/>
                    </a:p>
                  </a:txBody>
                  <a:tcPr>
                    <a:noFill/>
                  </a:tcPr>
                </a:tc>
                <a:tc>
                  <a:txBody>
                    <a:bodyPr/>
                    <a:lstStyle/>
                    <a:p>
                      <a:endParaRPr lang="en-IN" dirty="0"/>
                    </a:p>
                  </a:txBody>
                  <a:tcPr>
                    <a:noFill/>
                  </a:tcPr>
                </a:tc>
                <a:extLst>
                  <a:ext uri="{0D108BD9-81ED-4DB2-BD59-A6C34878D82A}">
                    <a16:rowId xmlns:a16="http://schemas.microsoft.com/office/drawing/2014/main" val="2316631882"/>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Team Members</a:t>
                      </a:r>
                      <a:endParaRPr lang="en-IN" dirty="0">
                        <a:solidFill>
                          <a:schemeClr val="tx1">
                            <a:lumMod val="95000"/>
                            <a:lumOff val="5000"/>
                          </a:schemeClr>
                        </a:solidFill>
                        <a:latin typeface="Times New Roman" pitchFamily="18" charset="0"/>
                        <a:cs typeface="Times New Roman" pitchFamily="18" charset="0"/>
                      </a:endParaRPr>
                    </a:p>
                  </a:txBody>
                  <a:tcPr>
                    <a:noFill/>
                  </a:tcPr>
                </a:tc>
                <a:tc>
                  <a:txBody>
                    <a:bodyPr/>
                    <a:lstStyle/>
                    <a:p>
                      <a:endParaRPr lang="en-IN"/>
                    </a:p>
                  </a:txBody>
                  <a:tcPr>
                    <a:noFill/>
                  </a:tcPr>
                </a:tc>
                <a:extLst>
                  <a:ext uri="{0D108BD9-81ED-4DB2-BD59-A6C34878D82A}">
                    <a16:rowId xmlns:a16="http://schemas.microsoft.com/office/drawing/2014/main" val="408762537"/>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IN" b="1" dirty="0">
                          <a:solidFill>
                            <a:schemeClr val="tx1">
                              <a:lumMod val="95000"/>
                              <a:lumOff val="5000"/>
                            </a:schemeClr>
                          </a:solidFill>
                          <a:latin typeface="Times New Roman" pitchFamily="18" charset="0"/>
                          <a:cs typeface="Times New Roman" pitchFamily="18" charset="0"/>
                        </a:rPr>
                        <a:t>        1. Sharanya T 		</a:t>
                      </a:r>
                      <a:endParaRPr lang="x-none" altLang="en-IN" dirty="0">
                        <a:solidFill>
                          <a:schemeClr val="tx1">
                            <a:lumMod val="95000"/>
                            <a:lumOff val="5000"/>
                          </a:schemeClr>
                        </a:solidFill>
                        <a:latin typeface="Times New Roman" pitchFamily="18" charset="0"/>
                        <a:cs typeface="Times New Roman" pitchFamily="18" charset="0"/>
                      </a:endParaRPr>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(727622BAD007)</a:t>
                      </a:r>
                      <a:endParaRPr lang="en-IN" dirty="0"/>
                    </a:p>
                  </a:txBody>
                  <a:tcPr>
                    <a:noFill/>
                  </a:tcPr>
                </a:tc>
                <a:extLst>
                  <a:ext uri="{0D108BD9-81ED-4DB2-BD59-A6C34878D82A}">
                    <a16:rowId xmlns:a16="http://schemas.microsoft.com/office/drawing/2014/main" val="144231087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IN" b="1" dirty="0">
                          <a:solidFill>
                            <a:schemeClr val="tx1">
                              <a:lumMod val="95000"/>
                              <a:lumOff val="5000"/>
                            </a:schemeClr>
                          </a:solidFill>
                          <a:latin typeface="Times New Roman" pitchFamily="18" charset="0"/>
                          <a:cs typeface="Times New Roman" pitchFamily="18" charset="0"/>
                        </a:rPr>
                        <a:t>        2. </a:t>
                      </a:r>
                      <a:r>
                        <a:rPr lang="en-IN" b="1" dirty="0">
                          <a:solidFill>
                            <a:srgbClr val="0C0C0C"/>
                          </a:solidFill>
                          <a:latin typeface="Times New Roman" pitchFamily="18" charset="0"/>
                          <a:ea typeface="Times New Roman"/>
                          <a:cs typeface="Times New Roman" pitchFamily="18" charset="0"/>
                          <a:sym typeface="Times New Roman"/>
                        </a:rPr>
                        <a:t>Santhosh S</a:t>
                      </a:r>
                      <a:endParaRPr lang="en-IN" dirty="0"/>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(727622BAD073)</a:t>
                      </a:r>
                      <a:endParaRPr lang="en-IN" dirty="0"/>
                    </a:p>
                  </a:txBody>
                  <a:tcPr>
                    <a:noFill/>
                  </a:tcPr>
                </a:tc>
                <a:extLst>
                  <a:ext uri="{0D108BD9-81ED-4DB2-BD59-A6C34878D82A}">
                    <a16:rowId xmlns:a16="http://schemas.microsoft.com/office/drawing/2014/main" val="2397885448"/>
                  </a:ext>
                </a:extLst>
              </a:tr>
              <a:tr h="5967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ltLang="en-IN" b="1" dirty="0">
                          <a:solidFill>
                            <a:srgbClr val="0C0C0C"/>
                          </a:solidFill>
                          <a:latin typeface="Times New Roman" pitchFamily="18" charset="0"/>
                          <a:cs typeface="Times New Roman" pitchFamily="18" charset="0"/>
                          <a:sym typeface="Times New Roman"/>
                        </a:rPr>
                        <a:t>        3. Aashif Shadin K N</a:t>
                      </a:r>
                      <a:endParaRPr lang="en-IN" dirty="0">
                        <a:solidFill>
                          <a:srgbClr val="0C0C0C"/>
                        </a:solidFill>
                        <a:latin typeface="Times New Roman" pitchFamily="18" charset="0"/>
                        <a:ea typeface="Times New Roman"/>
                        <a:cs typeface="Times New Roman" pitchFamily="18" charset="0"/>
                        <a:sym typeface="Times New Roman"/>
                      </a:endParaRPr>
                    </a:p>
                    <a:p>
                      <a:endParaRPr lang="en-IN" dirty="0"/>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(727622BAD099)</a:t>
                      </a:r>
                      <a:endParaRPr lang="en-IN" dirty="0"/>
                    </a:p>
                  </a:txBody>
                  <a:tcPr>
                    <a:noFill/>
                  </a:tcPr>
                </a:tc>
                <a:extLst>
                  <a:ext uri="{0D108BD9-81ED-4DB2-BD59-A6C34878D82A}">
                    <a16:rowId xmlns:a16="http://schemas.microsoft.com/office/drawing/2014/main" val="3067605031"/>
                  </a:ext>
                </a:extLst>
              </a:tr>
              <a:tr h="5967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Guide</a:t>
                      </a:r>
                      <a:r>
                        <a:rPr lang="en-IN" dirty="0">
                          <a:solidFill>
                            <a:schemeClr val="tx1">
                              <a:lumMod val="95000"/>
                              <a:lumOff val="5000"/>
                            </a:schemeClr>
                          </a:solidFill>
                          <a:latin typeface="Times New Roman" pitchFamily="18" charset="0"/>
                          <a:cs typeface="Times New Roman" pitchFamily="18" charset="0"/>
                        </a:rPr>
                        <a:t>: </a:t>
                      </a:r>
                      <a:r>
                        <a:rPr lang="en-IN" b="1" dirty="0">
                          <a:solidFill>
                            <a:srgbClr val="0C0C0C"/>
                          </a:solidFill>
                          <a:latin typeface="Times New Roman" pitchFamily="18" charset="0"/>
                          <a:cs typeface="Times New Roman" pitchFamily="18" charset="0"/>
                          <a:sym typeface="Times New Roman"/>
                        </a:rPr>
                        <a:t>Mr. M. Viyajakumar</a:t>
                      </a:r>
                      <a:r>
                        <a:rPr lang="en-IN" dirty="0">
                          <a:solidFill>
                            <a:srgbClr val="0C0C0C"/>
                          </a:solidFill>
                          <a:latin typeface="Times New Roman" pitchFamily="18" charset="0"/>
                          <a:ea typeface="Times New Roman"/>
                          <a:cs typeface="Times New Roman" pitchFamily="18" charset="0"/>
                          <a:sym typeface="Times New Roman"/>
                        </a:rPr>
                        <a:t>, AP/AI&amp;DS</a:t>
                      </a:r>
                      <a:endParaRPr lang="en-IN" dirty="0">
                        <a:solidFill>
                          <a:schemeClr val="tx1">
                            <a:lumMod val="95000"/>
                            <a:lumOff val="5000"/>
                          </a:schemeClr>
                        </a:solidFill>
                        <a:latin typeface="Helvetica" panose="020B0604020202020204" pitchFamily="34" charset="0"/>
                        <a:cs typeface="Helvetica" panose="020B0604020202020204" pitchFamily="34" charset="0"/>
                      </a:endParaRPr>
                    </a:p>
                    <a:p>
                      <a:endParaRPr lang="en-IN" dirty="0"/>
                    </a:p>
                  </a:txBody>
                  <a:tcPr>
                    <a:noFill/>
                  </a:tcPr>
                </a:tc>
                <a:tc>
                  <a:txBody>
                    <a:bodyPr/>
                    <a:lstStyle/>
                    <a:p>
                      <a:endParaRPr lang="en-IN" dirty="0"/>
                    </a:p>
                  </a:txBody>
                  <a:tcPr>
                    <a:noFill/>
                  </a:tcPr>
                </a:tc>
                <a:extLst>
                  <a:ext uri="{0D108BD9-81ED-4DB2-BD59-A6C34878D82A}">
                    <a16:rowId xmlns:a16="http://schemas.microsoft.com/office/drawing/2014/main" val="4000202894"/>
                  </a:ext>
                </a:extLst>
              </a:tr>
            </a:tbl>
          </a:graphicData>
        </a:graphic>
      </p:graphicFrame>
    </p:spTree>
    <p:extLst>
      <p:ext uri="{BB962C8B-B14F-4D97-AF65-F5344CB8AC3E}">
        <p14:creationId xmlns:p14="http://schemas.microsoft.com/office/powerpoint/2010/main" val="4163992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6301E1-B3A6-E34B-9273-93B379473878}"/>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1E191334-8C02-6614-28FE-6D40E9B4D873}"/>
              </a:ext>
            </a:extLst>
          </p:cNvPr>
          <p:cNvSpPr/>
          <p:nvPr/>
        </p:nvSpPr>
        <p:spPr>
          <a:xfrm>
            <a:off x="562320" y="551192"/>
            <a:ext cx="3579378"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Data Preprocessing</a:t>
            </a:r>
            <a:endParaRPr lang="en-US" sz="3200" dirty="0">
              <a:solidFill>
                <a:srgbClr val="FF0000"/>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0AAC52ED-0186-1878-423F-8250E58E860F}"/>
              </a:ext>
            </a:extLst>
          </p:cNvPr>
          <p:cNvPicPr>
            <a:picLocks noChangeAspect="1"/>
          </p:cNvPicPr>
          <p:nvPr/>
        </p:nvPicPr>
        <p:blipFill>
          <a:blip r:embed="rId2"/>
          <a:stretch>
            <a:fillRect/>
          </a:stretch>
        </p:blipFill>
        <p:spPr>
          <a:xfrm>
            <a:off x="1803875" y="1559227"/>
            <a:ext cx="8310102" cy="3739546"/>
          </a:xfrm>
          <a:prstGeom prst="rect">
            <a:avLst/>
          </a:prstGeom>
        </p:spPr>
      </p:pic>
    </p:spTree>
    <p:extLst>
      <p:ext uri="{BB962C8B-B14F-4D97-AF65-F5344CB8AC3E}">
        <p14:creationId xmlns:p14="http://schemas.microsoft.com/office/powerpoint/2010/main" val="1856950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74EC82-C7AF-D477-979D-59C8040F9851}"/>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B5097473-84D4-218B-9FC6-48EF62198A94}"/>
              </a:ext>
            </a:extLst>
          </p:cNvPr>
          <p:cNvSpPr/>
          <p:nvPr/>
        </p:nvSpPr>
        <p:spPr>
          <a:xfrm>
            <a:off x="562320" y="551192"/>
            <a:ext cx="2908168"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Model Building</a:t>
            </a:r>
          </a:p>
        </p:txBody>
      </p:sp>
      <p:pic>
        <p:nvPicPr>
          <p:cNvPr id="8" name="Picture 7">
            <a:extLst>
              <a:ext uri="{FF2B5EF4-FFF2-40B4-BE49-F238E27FC236}">
                <a16:creationId xmlns:a16="http://schemas.microsoft.com/office/drawing/2014/main" id="{C9F4AC3F-CA1B-AEF9-2330-235CE1FDEF3B}"/>
              </a:ext>
            </a:extLst>
          </p:cNvPr>
          <p:cNvPicPr>
            <a:picLocks noChangeAspect="1"/>
          </p:cNvPicPr>
          <p:nvPr/>
        </p:nvPicPr>
        <p:blipFill>
          <a:blip r:embed="rId2"/>
          <a:stretch>
            <a:fillRect/>
          </a:stretch>
        </p:blipFill>
        <p:spPr>
          <a:xfrm>
            <a:off x="2487168" y="1626136"/>
            <a:ext cx="6548294" cy="3924909"/>
          </a:xfrm>
          <a:prstGeom prst="rect">
            <a:avLst/>
          </a:prstGeom>
        </p:spPr>
      </p:pic>
    </p:spTree>
    <p:extLst>
      <p:ext uri="{BB962C8B-B14F-4D97-AF65-F5344CB8AC3E}">
        <p14:creationId xmlns:p14="http://schemas.microsoft.com/office/powerpoint/2010/main" val="1710514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 y="185836"/>
            <a:ext cx="10515600" cy="1325563"/>
          </a:xfrm>
        </p:spPr>
        <p:txBody>
          <a:bodyPr>
            <a:normAutofit/>
          </a:bodyPr>
          <a:lstStyle/>
          <a:p>
            <a:r>
              <a:rPr lang="en-US" sz="3200" b="1" dirty="0">
                <a:solidFill>
                  <a:srgbClr val="FF0000"/>
                </a:solidFill>
                <a:latin typeface="Times New Roman" pitchFamily="18" charset="0"/>
                <a:cs typeface="Times New Roman" pitchFamily="18" charset="0"/>
              </a:rPr>
              <a:t>Software Requirements</a:t>
            </a:r>
            <a:endParaRPr lang="en-IN"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1375873"/>
            <a:ext cx="8429786" cy="4801090"/>
          </a:xfrm>
        </p:spPr>
        <p:txBody>
          <a:bodyPr>
            <a:normAutofit/>
          </a:bodyPr>
          <a:lstStyle/>
          <a:p>
            <a:pPr>
              <a:buNone/>
            </a:pPr>
            <a:endParaRPr lang="en-IN" dirty="0">
              <a:latin typeface="Times New Roman"/>
              <a:cs typeface="Times New Roman"/>
            </a:endParaRPr>
          </a:p>
          <a:p>
            <a:pPr>
              <a:buNone/>
            </a:pPr>
            <a:endParaRPr lang="en-IN" dirty="0">
              <a:solidFill>
                <a:srgbClr val="0070C0"/>
              </a:solidFill>
            </a:endParaRPr>
          </a:p>
        </p:txBody>
      </p:sp>
      <p:sp>
        <p:nvSpPr>
          <p:cNvPr id="5" name="Slide Number Placeholder 4"/>
          <p:cNvSpPr>
            <a:spLocks noGrp="1"/>
          </p:cNvSpPr>
          <p:nvPr>
            <p:ph type="sldNum" sz="quarter" idx="12"/>
          </p:nvPr>
        </p:nvSpPr>
        <p:spPr/>
        <p:txBody>
          <a:bodyPr/>
          <a:lstStyle/>
          <a:p>
            <a:fld id="{FFF20539-7144-4945-B20A-62B30D853D34}" type="slidenum">
              <a:rPr lang="en-IN" smtClean="0"/>
              <a:pPr/>
              <a:t>12</a:t>
            </a:fld>
            <a:endParaRPr lang="en-IN" dirty="0"/>
          </a:p>
        </p:txBody>
      </p:sp>
      <p:sp>
        <p:nvSpPr>
          <p:cNvPr id="11" name="Rectangle 4"/>
          <p:cNvSpPr>
            <a:spLocks noChangeArrowheads="1"/>
          </p:cNvSpPr>
          <p:nvPr/>
        </p:nvSpPr>
        <p:spPr bwMode="auto">
          <a:xfrm>
            <a:off x="982490" y="1923925"/>
            <a:ext cx="7628109" cy="3349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Operating System</a:t>
            </a:r>
            <a:r>
              <a:rPr lang="en-US" altLang="en-US" sz="2400" dirty="0">
                <a:latin typeface="Times New Roman" panose="02020603050405020304" pitchFamily="18" charset="0"/>
                <a:cs typeface="Times New Roman" panose="02020603050405020304" pitchFamily="18" charset="0"/>
              </a:rPr>
              <a:t> – Windows 11</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400" b="1" dirty="0">
                <a:latin typeface="Times New Roman" panose="02020603050405020304" pitchFamily="18" charset="0"/>
                <a:cs typeface="Times New Roman" panose="02020603050405020304" pitchFamily="18" charset="0"/>
              </a:rPr>
              <a:t>Programming Languages:</a:t>
            </a:r>
            <a:r>
              <a:rPr lang="en-IN" sz="2400" dirty="0">
                <a:latin typeface="Times New Roman" panose="02020603050405020304" pitchFamily="18" charset="0"/>
                <a:cs typeface="Times New Roman" panose="02020603050405020304" pitchFamily="18" charset="0"/>
              </a:rPr>
              <a:t> Python (Pandas, NumPy, </a:t>
            </a:r>
            <a:r>
              <a:rPr lang="en-IN" sz="2400" dirty="0" err="1">
                <a:latin typeface="Times New Roman" panose="02020603050405020304" pitchFamily="18" charset="0"/>
                <a:cs typeface="Times New Roman" panose="02020603050405020304" pitchFamily="18" charset="0"/>
              </a:rPr>
              <a:t>Sklearn</a:t>
            </a:r>
            <a:r>
              <a:rPr lang="en-IN" sz="2400" dirty="0">
                <a:latin typeface="Times New Roman" panose="02020603050405020304" pitchFamily="18" charset="0"/>
                <a:cs typeface="Times New Roman" panose="02020603050405020304" pitchFamily="18" charset="0"/>
              </a:rPr>
              <a:t>, TensorFlow/</a:t>
            </a:r>
            <a:r>
              <a:rPr lang="en-IN" sz="2400" dirty="0" err="1">
                <a:latin typeface="Times New Roman" panose="02020603050405020304" pitchFamily="18" charset="0"/>
                <a:cs typeface="Times New Roman" panose="02020603050405020304" pitchFamily="18" charset="0"/>
              </a:rPr>
              <a:t>PyTorch</a:t>
            </a:r>
            <a:r>
              <a:rPr lang="en-IN" sz="2400" dirty="0">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400" b="1" dirty="0">
                <a:latin typeface="Times New Roman" panose="02020603050405020304" pitchFamily="18" charset="0"/>
                <a:cs typeface="Times New Roman" panose="02020603050405020304" pitchFamily="18" charset="0"/>
              </a:rPr>
              <a:t>Data Processing:</a:t>
            </a:r>
            <a:r>
              <a:rPr lang="en-IN" sz="2400" dirty="0">
                <a:latin typeface="Times New Roman" panose="02020603050405020304" pitchFamily="18" charset="0"/>
                <a:cs typeface="Times New Roman" panose="02020603050405020304" pitchFamily="18" charset="0"/>
              </a:rPr>
              <a:t> MS Excel, Pandas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400" b="1" dirty="0">
                <a:latin typeface="Times New Roman" panose="02020603050405020304" pitchFamily="18" charset="0"/>
                <a:cs typeface="Times New Roman" panose="02020603050405020304" pitchFamily="18" charset="0"/>
              </a:rPr>
              <a:t>ML/DL Frameworks:</a:t>
            </a:r>
            <a:r>
              <a:rPr lang="en-IN" sz="2400" dirty="0">
                <a:latin typeface="Times New Roman" panose="02020603050405020304" pitchFamily="18" charset="0"/>
                <a:cs typeface="Times New Roman" panose="02020603050405020304" pitchFamily="18" charset="0"/>
              </a:rPr>
              <a:t> Scikit-learn, TensorFlow, PyTorch, Statsmodels (for ARIMA)</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87F0D56A-B436-E3CA-1F45-D65738FDB6FA}"/>
              </a:ext>
            </a:extLst>
          </p:cNvPr>
          <p:cNvSpPr txBox="1">
            <a:spLocks noGrp="1"/>
          </p:cNvSpPr>
          <p:nvPr>
            <p:ph type="title"/>
          </p:nvPr>
        </p:nvSpPr>
        <p:spPr>
          <a:xfrm>
            <a:off x="993444" y="661769"/>
            <a:ext cx="4377690" cy="568104"/>
          </a:xfrm>
          <a:prstGeom prst="rect">
            <a:avLst/>
          </a:prstGeom>
        </p:spPr>
        <p:txBody>
          <a:bodyPr vert="horz" wrap="square" lIns="0" tIns="13970" rIns="0" bIns="0" rtlCol="0">
            <a:spAutoFit/>
          </a:bodyPr>
          <a:lstStyle/>
          <a:p>
            <a:pPr marL="12700">
              <a:lnSpc>
                <a:spcPct val="100000"/>
              </a:lnSpc>
              <a:spcBef>
                <a:spcPts val="110"/>
              </a:spcBef>
            </a:pPr>
            <a:r>
              <a:rPr sz="3600" b="1" spc="-10" dirty="0">
                <a:solidFill>
                  <a:srgbClr val="FF0000"/>
                </a:solidFill>
                <a:latin typeface="Times New Roman" panose="02020603050405020304" pitchFamily="18" charset="0"/>
                <a:cs typeface="Times New Roman" panose="02020603050405020304" pitchFamily="18" charset="0"/>
              </a:rPr>
              <a:t>References</a:t>
            </a:r>
          </a:p>
        </p:txBody>
      </p:sp>
      <p:sp>
        <p:nvSpPr>
          <p:cNvPr id="7" name="object 3">
            <a:extLst>
              <a:ext uri="{FF2B5EF4-FFF2-40B4-BE49-F238E27FC236}">
                <a16:creationId xmlns:a16="http://schemas.microsoft.com/office/drawing/2014/main" id="{1D59E875-7953-705B-5CB6-8202EFF7E5BC}"/>
              </a:ext>
            </a:extLst>
          </p:cNvPr>
          <p:cNvSpPr txBox="1"/>
          <p:nvPr/>
        </p:nvSpPr>
        <p:spPr>
          <a:xfrm flipV="1">
            <a:off x="2640476" y="4183354"/>
            <a:ext cx="5953722" cy="45719"/>
          </a:xfrm>
          <a:prstGeom prst="rect">
            <a:avLst/>
          </a:prstGeom>
        </p:spPr>
        <p:txBody>
          <a:bodyPr vert="horz" wrap="square" lIns="0" tIns="88265" rIns="0" bIns="0" rtlCol="0">
            <a:spAutoFit/>
          </a:bodyPr>
          <a:lstStyle/>
          <a:p>
            <a:pPr marL="356870" indent="-344805">
              <a:lnSpc>
                <a:spcPct val="100000"/>
              </a:lnSpc>
              <a:spcBef>
                <a:spcPts val="695"/>
              </a:spcBef>
              <a:buClr>
                <a:srgbClr val="D24717"/>
              </a:buClr>
              <a:buSzPct val="93750"/>
              <a:buFont typeface="Segoe UI Symbol"/>
              <a:buChar char="⚫"/>
              <a:tabLst>
                <a:tab pos="356870" algn="l"/>
                <a:tab pos="357505" algn="l"/>
              </a:tabLst>
            </a:pPr>
            <a:endParaRPr sz="2000" dirty="0">
              <a:solidFill>
                <a:srgbClr val="0070C0"/>
              </a:solidFill>
              <a:latin typeface="Arial MT"/>
              <a:cs typeface="Arial MT"/>
            </a:endParaRPr>
          </a:p>
        </p:txBody>
      </p:sp>
      <p:sp>
        <p:nvSpPr>
          <p:cNvPr id="8" name="Rectangle 3">
            <a:extLst>
              <a:ext uri="{FF2B5EF4-FFF2-40B4-BE49-F238E27FC236}">
                <a16:creationId xmlns:a16="http://schemas.microsoft.com/office/drawing/2014/main" id="{9CBBDDFB-2F41-ACA5-69D3-A7CE2DC39106}"/>
              </a:ext>
            </a:extLst>
          </p:cNvPr>
          <p:cNvSpPr>
            <a:spLocks noChangeArrowheads="1"/>
          </p:cNvSpPr>
          <p:nvPr/>
        </p:nvSpPr>
        <p:spPr bwMode="auto">
          <a:xfrm>
            <a:off x="850443" y="1671916"/>
            <a:ext cx="996558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Artificial Intelligence Technology in the Agricultural Sector: A Systematic Literature Review (2022)</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Ersin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Elbasi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Nour Mostafa, Zakwan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Alarnaout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et al., IEEE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AgTech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Volatility Prediction for Agricultural Commodity Exchange Trading Applied Deep Learning (2024)</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Ngoc-Bao-Van Le, Yeong-Seok Seo, Jun-Ho Huh, IEEE</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Forecasting Agricultural Commodity Prices Using Model Selection Framework With Time Series Features and Forecast Horizons (2020)</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Dabin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Zhang,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Shanying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Liwen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Ling, Qiang Xia, IEEE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757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6C2A9056-35C7-8DFF-1E85-0C286C756B79}"/>
              </a:ext>
            </a:extLst>
          </p:cNvPr>
          <p:cNvSpPr txBox="1">
            <a:spLocks noGrp="1"/>
          </p:cNvSpPr>
          <p:nvPr>
            <p:ph type="title"/>
          </p:nvPr>
        </p:nvSpPr>
        <p:spPr>
          <a:xfrm>
            <a:off x="993444" y="661769"/>
            <a:ext cx="4377690" cy="568104"/>
          </a:xfrm>
          <a:prstGeom prst="rect">
            <a:avLst/>
          </a:prstGeom>
        </p:spPr>
        <p:txBody>
          <a:bodyPr vert="horz" wrap="square" lIns="0" tIns="13970" rIns="0" bIns="0" rtlCol="0">
            <a:spAutoFit/>
          </a:bodyPr>
          <a:lstStyle/>
          <a:p>
            <a:pPr marL="12700">
              <a:lnSpc>
                <a:spcPct val="100000"/>
              </a:lnSpc>
              <a:spcBef>
                <a:spcPts val="110"/>
              </a:spcBef>
            </a:pPr>
            <a:r>
              <a:rPr sz="3600" b="1" dirty="0">
                <a:solidFill>
                  <a:srgbClr val="FF0000"/>
                </a:solidFill>
                <a:latin typeface="Times New Roman" panose="02020603050405020304" pitchFamily="18" charset="0"/>
                <a:cs typeface="Times New Roman" panose="02020603050405020304" pitchFamily="18" charset="0"/>
              </a:rPr>
              <a:t>Weekly</a:t>
            </a:r>
            <a:r>
              <a:rPr sz="3600" b="1" spc="-35" dirty="0">
                <a:solidFill>
                  <a:srgbClr val="FF0000"/>
                </a:solidFill>
                <a:latin typeface="Times New Roman" panose="02020603050405020304" pitchFamily="18" charset="0"/>
                <a:cs typeface="Times New Roman" panose="02020603050405020304" pitchFamily="18" charset="0"/>
              </a:rPr>
              <a:t> </a:t>
            </a:r>
            <a:r>
              <a:rPr sz="3600" b="1" spc="-20" dirty="0">
                <a:solidFill>
                  <a:srgbClr val="FF0000"/>
                </a:solidFill>
                <a:latin typeface="Times New Roman" panose="02020603050405020304" pitchFamily="18" charset="0"/>
                <a:cs typeface="Times New Roman" panose="02020603050405020304" pitchFamily="18" charset="0"/>
              </a:rPr>
              <a:t>Plan</a:t>
            </a:r>
          </a:p>
        </p:txBody>
      </p:sp>
      <p:graphicFrame>
        <p:nvGraphicFramePr>
          <p:cNvPr id="3" name="Table 2">
            <a:extLst>
              <a:ext uri="{FF2B5EF4-FFF2-40B4-BE49-F238E27FC236}">
                <a16:creationId xmlns:a16="http://schemas.microsoft.com/office/drawing/2014/main" id="{CF063EE7-49F5-8849-821C-1E305B1A1251}"/>
              </a:ext>
            </a:extLst>
          </p:cNvPr>
          <p:cNvGraphicFramePr>
            <a:graphicFrameLocks noGrp="1"/>
          </p:cNvGraphicFramePr>
          <p:nvPr>
            <p:extLst>
              <p:ext uri="{D42A27DB-BD31-4B8C-83A1-F6EECF244321}">
                <p14:modId xmlns:p14="http://schemas.microsoft.com/office/powerpoint/2010/main" val="644106484"/>
              </p:ext>
            </p:extLst>
          </p:nvPr>
        </p:nvGraphicFramePr>
        <p:xfrm>
          <a:off x="1397000" y="1776424"/>
          <a:ext cx="10426700" cy="3305151"/>
        </p:xfrm>
        <a:graphic>
          <a:graphicData uri="http://schemas.openxmlformats.org/drawingml/2006/table">
            <a:tbl>
              <a:tblPr/>
              <a:tblGrid>
                <a:gridCol w="1892300">
                  <a:extLst>
                    <a:ext uri="{9D8B030D-6E8A-4147-A177-3AD203B41FA5}">
                      <a16:colId xmlns:a16="http://schemas.microsoft.com/office/drawing/2014/main" val="667182811"/>
                    </a:ext>
                  </a:extLst>
                </a:gridCol>
                <a:gridCol w="8534400">
                  <a:extLst>
                    <a:ext uri="{9D8B030D-6E8A-4147-A177-3AD203B41FA5}">
                      <a16:colId xmlns:a16="http://schemas.microsoft.com/office/drawing/2014/main" val="4096597055"/>
                    </a:ext>
                  </a:extLst>
                </a:gridCol>
              </a:tblGrid>
              <a:tr h="430677">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283183980"/>
                  </a:ext>
                </a:extLst>
              </a:tr>
              <a:tr h="610723">
                <a:tc>
                  <a:txBody>
                    <a:bodyPr/>
                    <a:lstStyle/>
                    <a:p>
                      <a:r>
                        <a:rPr lang="en-IN" sz="2400" b="1" dirty="0">
                          <a:latin typeface="Times New Roman" panose="02020603050405020304" pitchFamily="18" charset="0"/>
                          <a:cs typeface="Times New Roman" panose="02020603050405020304" pitchFamily="18" charset="0"/>
                        </a:rPr>
                        <a:t>Week 1 :</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a:latin typeface="Times New Roman" panose="02020603050405020304" pitchFamily="18" charset="0"/>
                          <a:cs typeface="Times New Roman" panose="02020603050405020304" pitchFamily="18" charset="0"/>
                        </a:rPr>
                        <a:t>Data Collection, Preprocessing &amp; Literature Review</a:t>
                      </a:r>
                    </a:p>
                  </a:txBody>
                  <a:tcPr anchor="ctr">
                    <a:lnL>
                      <a:noFill/>
                    </a:lnL>
                    <a:lnR>
                      <a:noFill/>
                    </a:lnR>
                    <a:lnT>
                      <a:noFill/>
                    </a:lnT>
                    <a:lnB>
                      <a:noFill/>
                    </a:lnB>
                    <a:noFill/>
                  </a:tcPr>
                </a:tc>
                <a:extLst>
                  <a:ext uri="{0D108BD9-81ED-4DB2-BD59-A6C34878D82A}">
                    <a16:rowId xmlns:a16="http://schemas.microsoft.com/office/drawing/2014/main" val="1356944431"/>
                  </a:ext>
                </a:extLst>
              </a:tr>
              <a:tr h="787618">
                <a:tc>
                  <a:txBody>
                    <a:bodyPr/>
                    <a:lstStyle/>
                    <a:p>
                      <a:r>
                        <a:rPr lang="en-IN" sz="2400" b="1" dirty="0">
                          <a:latin typeface="Times New Roman" panose="02020603050405020304" pitchFamily="18" charset="0"/>
                          <a:cs typeface="Times New Roman" panose="02020603050405020304" pitchFamily="18" charset="0"/>
                        </a:rPr>
                        <a:t>Week 2 :</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dirty="0">
                          <a:latin typeface="Times New Roman" panose="02020603050405020304" pitchFamily="18" charset="0"/>
                          <a:cs typeface="Times New Roman" panose="02020603050405020304" pitchFamily="18" charset="0"/>
                        </a:rPr>
                        <a:t>Model Selection &amp; Implementation for price prediction</a:t>
                      </a:r>
                    </a:p>
                  </a:txBody>
                  <a:tcPr anchor="ctr">
                    <a:lnL>
                      <a:noFill/>
                    </a:lnL>
                    <a:lnR>
                      <a:noFill/>
                    </a:lnR>
                    <a:lnT>
                      <a:noFill/>
                    </a:lnT>
                    <a:lnB>
                      <a:noFill/>
                    </a:lnB>
                    <a:noFill/>
                  </a:tcPr>
                </a:tc>
                <a:extLst>
                  <a:ext uri="{0D108BD9-81ED-4DB2-BD59-A6C34878D82A}">
                    <a16:rowId xmlns:a16="http://schemas.microsoft.com/office/drawing/2014/main" val="2968275124"/>
                  </a:ext>
                </a:extLst>
              </a:tr>
              <a:tr h="724805">
                <a:tc>
                  <a:txBody>
                    <a:bodyPr/>
                    <a:lstStyle/>
                    <a:p>
                      <a:r>
                        <a:rPr lang="en-IN" sz="2400" b="1" dirty="0">
                          <a:latin typeface="Times New Roman" panose="02020603050405020304" pitchFamily="18" charset="0"/>
                          <a:cs typeface="Times New Roman" panose="02020603050405020304" pitchFamily="18" charset="0"/>
                        </a:rPr>
                        <a:t>Week 3 :</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dirty="0">
                          <a:latin typeface="Times New Roman" panose="02020603050405020304" pitchFamily="18" charset="0"/>
                          <a:cs typeface="Times New Roman" panose="02020603050405020304" pitchFamily="18" charset="0"/>
                        </a:rPr>
                        <a:t>Model Optimization &amp; Integration with Decision System</a:t>
                      </a:r>
                    </a:p>
                  </a:txBody>
                  <a:tcPr anchor="ctr">
                    <a:lnL>
                      <a:noFill/>
                    </a:lnL>
                    <a:lnR>
                      <a:noFill/>
                    </a:lnR>
                    <a:lnT>
                      <a:noFill/>
                    </a:lnT>
                    <a:lnB>
                      <a:noFill/>
                    </a:lnB>
                    <a:noFill/>
                  </a:tcPr>
                </a:tc>
                <a:extLst>
                  <a:ext uri="{0D108BD9-81ED-4DB2-BD59-A6C34878D82A}">
                    <a16:rowId xmlns:a16="http://schemas.microsoft.com/office/drawing/2014/main" val="3275155457"/>
                  </a:ext>
                </a:extLst>
              </a:tr>
              <a:tr h="724805">
                <a:tc>
                  <a:txBody>
                    <a:bodyPr/>
                    <a:lstStyle/>
                    <a:p>
                      <a:r>
                        <a:rPr lang="en-IN" sz="2400" b="1" dirty="0">
                          <a:latin typeface="Times New Roman" panose="02020603050405020304" pitchFamily="18" charset="0"/>
                          <a:cs typeface="Times New Roman" panose="02020603050405020304" pitchFamily="18" charset="0"/>
                        </a:rPr>
                        <a:t>Week 4 :</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dirty="0">
                          <a:latin typeface="Times New Roman" panose="02020603050405020304" pitchFamily="18" charset="0"/>
                          <a:cs typeface="Times New Roman" panose="02020603050405020304" pitchFamily="18" charset="0"/>
                        </a:rPr>
                        <a:t>Testing, Visualization, and Final Report Preparation</a:t>
                      </a:r>
                    </a:p>
                  </a:txBody>
                  <a:tcPr anchor="ctr">
                    <a:lnL>
                      <a:noFill/>
                    </a:lnL>
                    <a:lnR>
                      <a:noFill/>
                    </a:lnR>
                    <a:lnT>
                      <a:noFill/>
                    </a:lnT>
                    <a:lnB>
                      <a:noFill/>
                    </a:lnB>
                    <a:noFill/>
                  </a:tcPr>
                </a:tc>
                <a:extLst>
                  <a:ext uri="{0D108BD9-81ED-4DB2-BD59-A6C34878D82A}">
                    <a16:rowId xmlns:a16="http://schemas.microsoft.com/office/drawing/2014/main" val="929637464"/>
                  </a:ext>
                </a:extLst>
              </a:tr>
            </a:tbl>
          </a:graphicData>
        </a:graphic>
      </p:graphicFrame>
    </p:spTree>
    <p:extLst>
      <p:ext uri="{BB962C8B-B14F-4D97-AF65-F5344CB8AC3E}">
        <p14:creationId xmlns:p14="http://schemas.microsoft.com/office/powerpoint/2010/main" val="18074077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88,300+ Thank You Text Stock Photos, Pictures &amp; Royalty-Free Images -  iStock | Thank you text vector, Thank you text message, Thank you text  bubble">
            <a:extLst>
              <a:ext uri="{FF2B5EF4-FFF2-40B4-BE49-F238E27FC236}">
                <a16:creationId xmlns:a16="http://schemas.microsoft.com/office/drawing/2014/main" id="{CD097646-4982-404C-3523-5BA849C01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50" y="1876425"/>
            <a:ext cx="58293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226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E8AB2D-9CB4-7AB9-52A5-A55D0D761644}"/>
              </a:ext>
            </a:extLst>
          </p:cNvPr>
          <p:cNvSpPr>
            <a:spLocks noGrp="1"/>
          </p:cNvSpPr>
          <p:nvPr>
            <p:ph type="ftr" sz="quarter" idx="11"/>
          </p:nvPr>
        </p:nvSpPr>
        <p:spPr/>
        <p:txBody>
          <a:bodyPr/>
          <a:lstStyle/>
          <a:p>
            <a:r>
              <a:rPr lang="en-IN"/>
              <a:t>Brain Tumor Detection</a:t>
            </a:r>
            <a:endParaRPr lang="en-IN" dirty="0"/>
          </a:p>
        </p:txBody>
      </p:sp>
      <p:sp>
        <p:nvSpPr>
          <p:cNvPr id="3" name="Slide Number Placeholder 2">
            <a:extLst>
              <a:ext uri="{FF2B5EF4-FFF2-40B4-BE49-F238E27FC236}">
                <a16:creationId xmlns:a16="http://schemas.microsoft.com/office/drawing/2014/main" id="{E4202109-2ACC-95D3-ADFD-EBE1DF5015AE}"/>
              </a:ext>
            </a:extLst>
          </p:cNvPr>
          <p:cNvSpPr>
            <a:spLocks noGrp="1"/>
          </p:cNvSpPr>
          <p:nvPr>
            <p:ph type="sldNum" sz="quarter" idx="12"/>
          </p:nvPr>
        </p:nvSpPr>
        <p:spPr/>
        <p:txBody>
          <a:bodyPr/>
          <a:lstStyle/>
          <a:p>
            <a:fld id="{FFF20539-7144-4945-B20A-62B30D853D34}" type="slidenum">
              <a:rPr lang="en-IN" smtClean="0"/>
              <a:pPr/>
              <a:t>2</a:t>
            </a:fld>
            <a:endParaRPr lang="en-IN" dirty="0"/>
          </a:p>
        </p:txBody>
      </p:sp>
      <p:sp>
        <p:nvSpPr>
          <p:cNvPr id="5" name="TextBox 4">
            <a:extLst>
              <a:ext uri="{FF2B5EF4-FFF2-40B4-BE49-F238E27FC236}">
                <a16:creationId xmlns:a16="http://schemas.microsoft.com/office/drawing/2014/main" id="{2F420F2C-DB9D-2787-6AEB-201D857EC2DB}"/>
              </a:ext>
            </a:extLst>
          </p:cNvPr>
          <p:cNvSpPr txBox="1"/>
          <p:nvPr/>
        </p:nvSpPr>
        <p:spPr>
          <a:xfrm>
            <a:off x="1959673" y="2932325"/>
            <a:ext cx="8272653" cy="1077218"/>
          </a:xfrm>
          <a:prstGeom prst="rect">
            <a:avLst/>
          </a:prstGeom>
          <a:noFill/>
        </p:spPr>
        <p:txBody>
          <a:bodyPr wrap="square">
            <a:spAutoFit/>
          </a:bodyPr>
          <a:lstStyle/>
          <a:p>
            <a:pPr algn="ctr">
              <a:defRPr/>
            </a:pPr>
            <a:r>
              <a:rPr lang="en-US" sz="3200" dirty="0">
                <a:latin typeface="Times New Roman" pitchFamily="18" charset="0"/>
                <a:cs typeface="Times New Roman" pitchFamily="18" charset="0"/>
              </a:rPr>
              <a:t>AI Based Model for Predicting Agri-horticultural Commodities</a:t>
            </a:r>
          </a:p>
        </p:txBody>
      </p:sp>
      <p:sp>
        <p:nvSpPr>
          <p:cNvPr id="7" name="TextBox 6">
            <a:extLst>
              <a:ext uri="{FF2B5EF4-FFF2-40B4-BE49-F238E27FC236}">
                <a16:creationId xmlns:a16="http://schemas.microsoft.com/office/drawing/2014/main" id="{C36AC4C3-A7A5-9A77-A792-B4799CB90802}"/>
              </a:ext>
            </a:extLst>
          </p:cNvPr>
          <p:cNvSpPr txBox="1"/>
          <p:nvPr/>
        </p:nvSpPr>
        <p:spPr>
          <a:xfrm>
            <a:off x="3048762" y="2204151"/>
            <a:ext cx="6094476" cy="523220"/>
          </a:xfrm>
          <a:prstGeom prst="rect">
            <a:avLst/>
          </a:prstGeom>
          <a:noFill/>
        </p:spPr>
        <p:txBody>
          <a:bodyPr wrap="square">
            <a:spAutoFit/>
          </a:bodyPr>
          <a:lstStyle/>
          <a:p>
            <a:pPr algn="ctr">
              <a:defRPr/>
            </a:pPr>
            <a:r>
              <a:rPr lang="en-IN" sz="2800" dirty="0">
                <a:solidFill>
                  <a:srgbClr val="FF0000"/>
                </a:solidFill>
                <a:latin typeface="Times New Roman" pitchFamily="18" charset="0"/>
                <a:cs typeface="Times New Roman" pitchFamily="18" charset="0"/>
              </a:rPr>
              <a:t>Title</a:t>
            </a:r>
            <a:endParaRPr lang="en-US"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77345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027A181D-EBAD-0414-FD4D-6B59F6DB7DCD}"/>
              </a:ext>
            </a:extLst>
          </p:cNvPr>
          <p:cNvSpPr txBox="1">
            <a:spLocks noGrp="1"/>
          </p:cNvSpPr>
          <p:nvPr>
            <p:ph type="title"/>
          </p:nvPr>
        </p:nvSpPr>
        <p:spPr>
          <a:xfrm>
            <a:off x="675944" y="677637"/>
            <a:ext cx="2766706" cy="506549"/>
          </a:xfrm>
          <a:prstGeom prst="rect">
            <a:avLst/>
          </a:prstGeom>
        </p:spPr>
        <p:txBody>
          <a:bodyPr vert="horz" wrap="square" lIns="0" tIns="13970" rIns="0" bIns="0" rtlCol="0">
            <a:spAutoFit/>
          </a:bodyPr>
          <a:lstStyle/>
          <a:p>
            <a:pPr marL="12700">
              <a:lnSpc>
                <a:spcPct val="100000"/>
              </a:lnSpc>
              <a:spcBef>
                <a:spcPts val="110"/>
              </a:spcBef>
            </a:pPr>
            <a:r>
              <a:rPr sz="3200" b="1" spc="-10" dirty="0">
                <a:solidFill>
                  <a:srgbClr val="FF0000"/>
                </a:solidFill>
                <a:latin typeface="Times New Roman" pitchFamily="18" charset="0"/>
                <a:cs typeface="Times New Roman" pitchFamily="18" charset="0"/>
              </a:rPr>
              <a:t>Conte</a:t>
            </a:r>
            <a:r>
              <a:rPr lang="en-US" sz="3200" b="1" spc="-10" dirty="0">
                <a:solidFill>
                  <a:srgbClr val="FF0000"/>
                </a:solidFill>
                <a:latin typeface="Times New Roman" pitchFamily="18" charset="0"/>
                <a:cs typeface="Times New Roman" pitchFamily="18" charset="0"/>
              </a:rPr>
              <a:t>nt</a:t>
            </a:r>
            <a:r>
              <a:rPr sz="3200" b="1" spc="-10" dirty="0">
                <a:solidFill>
                  <a:srgbClr val="FF0000"/>
                </a:solidFill>
                <a:latin typeface="Times New Roman" pitchFamily="18" charset="0"/>
                <a:cs typeface="Times New Roman" pitchFamily="18" charset="0"/>
              </a:rPr>
              <a:t>s</a:t>
            </a:r>
          </a:p>
        </p:txBody>
      </p:sp>
      <p:sp>
        <p:nvSpPr>
          <p:cNvPr id="6" name="object 3">
            <a:extLst>
              <a:ext uri="{FF2B5EF4-FFF2-40B4-BE49-F238E27FC236}">
                <a16:creationId xmlns:a16="http://schemas.microsoft.com/office/drawing/2014/main" id="{3556A106-A493-7A7B-A32A-55F5FB1FA223}"/>
              </a:ext>
            </a:extLst>
          </p:cNvPr>
          <p:cNvSpPr txBox="1"/>
          <p:nvPr/>
        </p:nvSpPr>
        <p:spPr>
          <a:xfrm>
            <a:off x="841044" y="1450886"/>
            <a:ext cx="6455868" cy="4088299"/>
          </a:xfrm>
          <a:prstGeom prst="rect">
            <a:avLst/>
          </a:prstGeom>
        </p:spPr>
        <p:txBody>
          <a:bodyPr vert="horz" wrap="square" lIns="0" tIns="88900" rIns="0" bIns="0" rtlCol="0">
            <a:spAutoFit/>
          </a:bodyPr>
          <a:lstStyle/>
          <a:p>
            <a:pPr marL="356870" indent="-344805">
              <a:lnSpc>
                <a:spcPct val="100000"/>
              </a:lnSpc>
              <a:spcBef>
                <a:spcPts val="700"/>
              </a:spcBef>
              <a:buSzPct val="45000"/>
              <a:buFont typeface="Segoe UI Symbol"/>
              <a:buChar char="⚫"/>
              <a:tabLst>
                <a:tab pos="356870" algn="l"/>
                <a:tab pos="357505" algn="l"/>
              </a:tabLst>
            </a:pPr>
            <a:r>
              <a:rPr lang="en-US" sz="2800" dirty="0">
                <a:latin typeface="Times New Roman" pitchFamily="18" charset="0"/>
                <a:cs typeface="Times New Roman" pitchFamily="18" charset="0"/>
              </a:rPr>
              <a:t>Introduction</a:t>
            </a:r>
          </a:p>
          <a:p>
            <a:pPr marL="356870" indent="-344805">
              <a:lnSpc>
                <a:spcPct val="100000"/>
              </a:lnSpc>
              <a:spcBef>
                <a:spcPts val="700"/>
              </a:spcBef>
              <a:buSzPct val="45000"/>
              <a:buFont typeface="Segoe UI Symbol"/>
              <a:buChar char="⚫"/>
              <a:tabLst>
                <a:tab pos="356870" algn="l"/>
                <a:tab pos="357505" algn="l"/>
              </a:tabLst>
            </a:pPr>
            <a:r>
              <a:rPr sz="2800" dirty="0">
                <a:latin typeface="Times New Roman" pitchFamily="18" charset="0"/>
                <a:cs typeface="Times New Roman" pitchFamily="18" charset="0"/>
              </a:rPr>
              <a:t>Problem</a:t>
            </a:r>
            <a:r>
              <a:rPr sz="2800" spc="-65" dirty="0">
                <a:latin typeface="Times New Roman" pitchFamily="18" charset="0"/>
                <a:cs typeface="Times New Roman" pitchFamily="18" charset="0"/>
              </a:rPr>
              <a:t> </a:t>
            </a:r>
            <a:r>
              <a:rPr sz="2800" spc="-10" dirty="0">
                <a:latin typeface="Times New Roman" pitchFamily="18" charset="0"/>
                <a:cs typeface="Times New Roman" pitchFamily="18" charset="0"/>
              </a:rPr>
              <a:t>Statement</a:t>
            </a:r>
            <a:endParaRPr sz="2800" dirty="0">
              <a:latin typeface="Times New Roman" pitchFamily="18" charset="0"/>
              <a:cs typeface="Times New Roman" pitchFamily="18" charset="0"/>
            </a:endParaRPr>
          </a:p>
          <a:p>
            <a:pPr marL="356870" indent="-344805">
              <a:lnSpc>
                <a:spcPct val="100000"/>
              </a:lnSpc>
              <a:spcBef>
                <a:spcPts val="605"/>
              </a:spcBef>
              <a:buSzPct val="45000"/>
              <a:buFont typeface="Segoe UI Symbol"/>
              <a:buChar char="⚫"/>
              <a:tabLst>
                <a:tab pos="356870" algn="l"/>
                <a:tab pos="357505" algn="l"/>
              </a:tabLst>
            </a:pPr>
            <a:r>
              <a:rPr sz="2800" dirty="0">
                <a:latin typeface="Times New Roman" pitchFamily="18" charset="0"/>
                <a:cs typeface="Times New Roman" pitchFamily="18" charset="0"/>
              </a:rPr>
              <a:t>Literature</a:t>
            </a:r>
            <a:r>
              <a:rPr sz="2800" spc="-70" dirty="0">
                <a:latin typeface="Times New Roman" pitchFamily="18" charset="0"/>
                <a:cs typeface="Times New Roman" pitchFamily="18" charset="0"/>
              </a:rPr>
              <a:t> </a:t>
            </a:r>
            <a:r>
              <a:rPr sz="2800" dirty="0">
                <a:latin typeface="Times New Roman" pitchFamily="18" charset="0"/>
                <a:cs typeface="Times New Roman" pitchFamily="18" charset="0"/>
              </a:rPr>
              <a:t>Identified</a:t>
            </a:r>
            <a:r>
              <a:rPr sz="2800" spc="-70" dirty="0">
                <a:latin typeface="Times New Roman" pitchFamily="18" charset="0"/>
                <a:cs typeface="Times New Roman" pitchFamily="18" charset="0"/>
              </a:rPr>
              <a:t> </a:t>
            </a:r>
            <a:r>
              <a:rPr sz="2800" dirty="0">
                <a:latin typeface="Times New Roman" pitchFamily="18" charset="0"/>
                <a:cs typeface="Times New Roman" pitchFamily="18" charset="0"/>
              </a:rPr>
              <a:t>and</a:t>
            </a:r>
            <a:r>
              <a:rPr sz="2800" spc="-65" dirty="0">
                <a:latin typeface="Times New Roman" pitchFamily="18" charset="0"/>
                <a:cs typeface="Times New Roman" pitchFamily="18" charset="0"/>
              </a:rPr>
              <a:t> </a:t>
            </a:r>
            <a:r>
              <a:rPr sz="2800" spc="-10" dirty="0">
                <a:latin typeface="Times New Roman" pitchFamily="18" charset="0"/>
                <a:cs typeface="Times New Roman" pitchFamily="18" charset="0"/>
              </a:rPr>
              <a:t>Findings</a:t>
            </a:r>
            <a:endParaRPr sz="2800" dirty="0">
              <a:latin typeface="Times New Roman" pitchFamily="18" charset="0"/>
              <a:cs typeface="Times New Roman" pitchFamily="18" charset="0"/>
            </a:endParaRPr>
          </a:p>
          <a:p>
            <a:pPr marL="356870" indent="-344805">
              <a:lnSpc>
                <a:spcPct val="100000"/>
              </a:lnSpc>
              <a:spcBef>
                <a:spcPts val="600"/>
              </a:spcBef>
              <a:buSzPct val="45000"/>
              <a:buFont typeface="Segoe UI Symbol"/>
              <a:buChar char="⚫"/>
              <a:tabLst>
                <a:tab pos="356870" algn="l"/>
                <a:tab pos="357505" algn="l"/>
              </a:tabLst>
            </a:pPr>
            <a:r>
              <a:rPr sz="2800" spc="-10" dirty="0">
                <a:latin typeface="Times New Roman" pitchFamily="18" charset="0"/>
                <a:cs typeface="Times New Roman" pitchFamily="18" charset="0"/>
              </a:rPr>
              <a:t>Objective</a:t>
            </a:r>
            <a:endParaRPr sz="2800" dirty="0">
              <a:latin typeface="Times New Roman" pitchFamily="18" charset="0"/>
              <a:cs typeface="Times New Roman" pitchFamily="18" charset="0"/>
            </a:endParaRPr>
          </a:p>
          <a:p>
            <a:pPr marL="356870" indent="-344805">
              <a:lnSpc>
                <a:spcPct val="100000"/>
              </a:lnSpc>
              <a:spcBef>
                <a:spcPts val="600"/>
              </a:spcBef>
              <a:buSzPct val="45000"/>
              <a:buFont typeface="Segoe UI Symbol"/>
              <a:buChar char="⚫"/>
              <a:tabLst>
                <a:tab pos="356870" algn="l"/>
                <a:tab pos="357505" algn="l"/>
              </a:tabLst>
            </a:pPr>
            <a:r>
              <a:rPr lang="en-US" sz="2800" dirty="0">
                <a:latin typeface="Times New Roman" pitchFamily="18" charset="0"/>
                <a:cs typeface="Times New Roman" pitchFamily="18" charset="0"/>
              </a:rPr>
              <a:t>Block Diagram</a:t>
            </a:r>
          </a:p>
          <a:p>
            <a:pPr marL="356870" indent="-344805">
              <a:lnSpc>
                <a:spcPct val="100000"/>
              </a:lnSpc>
              <a:spcBef>
                <a:spcPts val="600"/>
              </a:spcBef>
              <a:buSzPct val="45000"/>
              <a:buFont typeface="Segoe UI Symbol"/>
              <a:buChar char="⚫"/>
              <a:tabLst>
                <a:tab pos="356870" algn="l"/>
                <a:tab pos="357505" algn="l"/>
              </a:tabLst>
            </a:pPr>
            <a:r>
              <a:rPr sz="2800" dirty="0">
                <a:latin typeface="Times New Roman" pitchFamily="18" charset="0"/>
                <a:cs typeface="Times New Roman" pitchFamily="18" charset="0"/>
              </a:rPr>
              <a:t>Software</a:t>
            </a:r>
            <a:r>
              <a:rPr sz="2800" spc="-50" dirty="0">
                <a:latin typeface="Times New Roman" pitchFamily="18" charset="0"/>
                <a:cs typeface="Times New Roman" pitchFamily="18" charset="0"/>
              </a:rPr>
              <a:t> </a:t>
            </a:r>
            <a:r>
              <a:rPr sz="2800" spc="-10" dirty="0">
                <a:latin typeface="Times New Roman" pitchFamily="18" charset="0"/>
                <a:cs typeface="Times New Roman" pitchFamily="18" charset="0"/>
              </a:rPr>
              <a:t>Requirements</a:t>
            </a:r>
            <a:endParaRPr sz="2800" dirty="0">
              <a:latin typeface="Times New Roman" pitchFamily="18" charset="0"/>
              <a:cs typeface="Times New Roman" pitchFamily="18" charset="0"/>
            </a:endParaRPr>
          </a:p>
          <a:p>
            <a:pPr marL="356870" indent="-344805">
              <a:lnSpc>
                <a:spcPct val="100000"/>
              </a:lnSpc>
              <a:spcBef>
                <a:spcPts val="600"/>
              </a:spcBef>
              <a:buSzPct val="45000"/>
              <a:buFont typeface="Segoe UI Symbol"/>
              <a:buChar char="⚫"/>
              <a:tabLst>
                <a:tab pos="356870" algn="l"/>
                <a:tab pos="357505" algn="l"/>
              </a:tabLst>
            </a:pPr>
            <a:r>
              <a:rPr sz="2800" spc="-10" dirty="0">
                <a:latin typeface="Times New Roman" pitchFamily="18" charset="0"/>
                <a:cs typeface="Times New Roman" pitchFamily="18" charset="0"/>
              </a:rPr>
              <a:t>References</a:t>
            </a:r>
            <a:endParaRPr sz="2800" dirty="0">
              <a:latin typeface="Times New Roman" pitchFamily="18" charset="0"/>
              <a:cs typeface="Times New Roman" pitchFamily="18" charset="0"/>
            </a:endParaRPr>
          </a:p>
          <a:p>
            <a:pPr marL="356870" indent="-344805">
              <a:lnSpc>
                <a:spcPct val="100000"/>
              </a:lnSpc>
              <a:spcBef>
                <a:spcPts val="605"/>
              </a:spcBef>
              <a:buSzPct val="45000"/>
              <a:buFont typeface="Segoe UI Symbol"/>
              <a:buChar char="⚫"/>
              <a:tabLst>
                <a:tab pos="356870" algn="l"/>
                <a:tab pos="357505" algn="l"/>
              </a:tabLst>
            </a:pPr>
            <a:r>
              <a:rPr sz="2800" dirty="0">
                <a:latin typeface="Times New Roman" pitchFamily="18" charset="0"/>
                <a:cs typeface="Times New Roman" pitchFamily="18" charset="0"/>
              </a:rPr>
              <a:t>Weekly</a:t>
            </a:r>
            <a:r>
              <a:rPr sz="2800" spc="-50" dirty="0">
                <a:latin typeface="Times New Roman" pitchFamily="18" charset="0"/>
                <a:cs typeface="Times New Roman" pitchFamily="18" charset="0"/>
              </a:rPr>
              <a:t> </a:t>
            </a:r>
            <a:r>
              <a:rPr sz="2800" spc="-20" dirty="0">
                <a:latin typeface="Times New Roman" pitchFamily="18" charset="0"/>
                <a:cs typeface="Times New Roman" pitchFamily="18" charset="0"/>
              </a:rPr>
              <a:t>Plan</a:t>
            </a:r>
            <a:endParaRPr sz="2800" dirty="0">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44311EEA-C58B-85F5-DDDC-15D3AFA00E7F}"/>
              </a:ext>
            </a:extLst>
          </p:cNvPr>
          <p:cNvSpPr>
            <a:spLocks noGrp="1"/>
          </p:cNvSpPr>
          <p:nvPr>
            <p:ph type="sldNum" sz="quarter" idx="12"/>
          </p:nvPr>
        </p:nvSpPr>
        <p:spPr/>
        <p:txBody>
          <a:bodyPr/>
          <a:lstStyle/>
          <a:p>
            <a:fld id="{FFF20539-7144-4945-B20A-62B30D853D34}" type="slidenum">
              <a:rPr lang="en-IN" smtClean="0"/>
              <a:pPr/>
              <a:t>3</a:t>
            </a:fld>
            <a:endParaRPr lang="en-IN" dirty="0"/>
          </a:p>
        </p:txBody>
      </p:sp>
    </p:spTree>
    <p:extLst>
      <p:ext uri="{BB962C8B-B14F-4D97-AF65-F5344CB8AC3E}">
        <p14:creationId xmlns:p14="http://schemas.microsoft.com/office/powerpoint/2010/main" val="243535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F5F69DD-0C9C-702F-E1F3-E90AD22F74FB}"/>
              </a:ext>
            </a:extLst>
          </p:cNvPr>
          <p:cNvSpPr>
            <a:spLocks noChangeArrowheads="1"/>
          </p:cNvSpPr>
          <p:nvPr/>
        </p:nvSpPr>
        <p:spPr bwMode="auto">
          <a:xfrm>
            <a:off x="812799" y="1637258"/>
            <a:ext cx="10693401" cy="39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Agricultural commodity prices are highly volatile and because of this, traditional forecasting models often fail to provide accurate predictions, leading to inefficient buffer stock management and ineffective market interventions. This project leverages deep learning to develop a robust price prediction model that enhances forecasting accuracy while supporting strategic decision-making. By integrating AI-driven real-time data analysis, the solution aims to improve price stability, optimize government interventions, and reduce economic uncertainty in the agricultural sector.</a:t>
            </a:r>
          </a:p>
        </p:txBody>
      </p:sp>
      <p:sp>
        <p:nvSpPr>
          <p:cNvPr id="10" name="TextBox 9">
            <a:extLst>
              <a:ext uri="{FF2B5EF4-FFF2-40B4-BE49-F238E27FC236}">
                <a16:creationId xmlns:a16="http://schemas.microsoft.com/office/drawing/2014/main" id="{5503E94D-5775-6AE8-3EE8-D05099A99259}"/>
              </a:ext>
            </a:extLst>
          </p:cNvPr>
          <p:cNvSpPr txBox="1"/>
          <p:nvPr/>
        </p:nvSpPr>
        <p:spPr>
          <a:xfrm>
            <a:off x="581025" y="628134"/>
            <a:ext cx="6140450" cy="584775"/>
          </a:xfrm>
          <a:prstGeom prst="rect">
            <a:avLst/>
          </a:prstGeom>
          <a:noFill/>
        </p:spPr>
        <p:txBody>
          <a:bodyPr wrap="square">
            <a:spAutoFit/>
          </a:bodyPr>
          <a:lstStyle/>
          <a:p>
            <a:r>
              <a:rPr lang="en-IN" sz="3200" b="1" dirty="0">
                <a:solidFill>
                  <a:srgbClr val="FF0000"/>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3912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A1B29FE0-0C10-A1F5-80FE-21AA886CCA9D}"/>
              </a:ext>
            </a:extLst>
          </p:cNvPr>
          <p:cNvSpPr>
            <a:spLocks noGrp="1"/>
          </p:cNvSpPr>
          <p:nvPr>
            <p:ph type="title"/>
          </p:nvPr>
        </p:nvSpPr>
        <p:spPr>
          <a:xfrm>
            <a:off x="698500" y="428625"/>
            <a:ext cx="10575415" cy="981075"/>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Literatures Identified and Findings</a:t>
            </a:r>
            <a:endParaRPr lang="en-IN" sz="3200" dirty="0">
              <a:solidFill>
                <a:srgbClr val="FF0000"/>
              </a:solidFill>
            </a:endParaRPr>
          </a:p>
        </p:txBody>
      </p:sp>
      <p:sp>
        <p:nvSpPr>
          <p:cNvPr id="17" name="TextBox 16">
            <a:extLst>
              <a:ext uri="{FF2B5EF4-FFF2-40B4-BE49-F238E27FC236}">
                <a16:creationId xmlns:a16="http://schemas.microsoft.com/office/drawing/2014/main" id="{4C0A241C-C18B-AD87-BF63-E0CA3A9919CB}"/>
              </a:ext>
            </a:extLst>
          </p:cNvPr>
          <p:cNvSpPr txBox="1"/>
          <p:nvPr/>
        </p:nvSpPr>
        <p:spPr>
          <a:xfrm>
            <a:off x="584200" y="1690688"/>
            <a:ext cx="10947400" cy="4093428"/>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"Forecasting Agricultural Commodity Prices Using Model Selection Framework With Time Series Features and Forecast Horizons" (2020) </a:t>
            </a:r>
            <a:r>
              <a:rPr lang="en-US" sz="2000" b="1" dirty="0" err="1">
                <a:latin typeface="Times New Roman" panose="02020603050405020304" pitchFamily="18" charset="0"/>
                <a:cs typeface="Times New Roman" panose="02020603050405020304" pitchFamily="18" charset="0"/>
              </a:rPr>
              <a:t>Dabin</a:t>
            </a:r>
            <a:r>
              <a:rPr lang="en-US" sz="2000" b="1" dirty="0">
                <a:latin typeface="Times New Roman" panose="02020603050405020304" pitchFamily="18" charset="0"/>
                <a:cs typeface="Times New Roman" panose="02020603050405020304" pitchFamily="18" charset="0"/>
              </a:rPr>
              <a:t> Zhang, </a:t>
            </a:r>
            <a:r>
              <a:rPr lang="en-US" sz="2000" b="1" dirty="0" err="1">
                <a:latin typeface="Times New Roman" panose="02020603050405020304" pitchFamily="18" charset="0"/>
                <a:cs typeface="Times New Roman" panose="02020603050405020304" pitchFamily="18" charset="0"/>
              </a:rPr>
              <a:t>Shanying</a:t>
            </a:r>
            <a:r>
              <a:rPr lang="en-US" sz="2000" b="1" dirty="0">
                <a:latin typeface="Times New Roman" panose="02020603050405020304" pitchFamily="18" charset="0"/>
                <a:cs typeface="Times New Roman" panose="02020603050405020304" pitchFamily="18" charset="0"/>
              </a:rPr>
              <a:t> Chen, </a:t>
            </a:r>
            <a:r>
              <a:rPr lang="en-US" sz="2000" b="1" dirty="0" err="1">
                <a:latin typeface="Times New Roman" panose="02020603050405020304" pitchFamily="18" charset="0"/>
                <a:cs typeface="Times New Roman" panose="02020603050405020304" pitchFamily="18" charset="0"/>
              </a:rPr>
              <a:t>Liwen</a:t>
            </a:r>
            <a:r>
              <a:rPr lang="en-US" sz="2000" b="1" dirty="0">
                <a:latin typeface="Times New Roman" panose="02020603050405020304" pitchFamily="18" charset="0"/>
                <a:cs typeface="Times New Roman" panose="02020603050405020304" pitchFamily="18" charset="0"/>
              </a:rPr>
              <a:t> Ling, Qiang Xia</a:t>
            </a:r>
          </a:p>
          <a:p>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Model Selection Framework:</a:t>
            </a:r>
            <a:r>
              <a:rPr lang="en-US" sz="2000" dirty="0">
                <a:latin typeface="Times New Roman" panose="02020603050405020304" pitchFamily="18" charset="0"/>
                <a:cs typeface="Times New Roman" panose="02020603050405020304" pitchFamily="18" charset="0"/>
              </a:rPr>
              <a:t> The study introduces a novel framework that selects the optimal forecasting model based on specific time series features and forecast horizons. This approach tailors the model choice to the unique characteristics of the data and the desired prediction timeframe, enhancing forecasting accuracy. </a:t>
            </a:r>
            <a:r>
              <a:rPr lang="en-US" sz="2000" dirty="0">
                <a:latin typeface="Times New Roman" panose="02020603050405020304" pitchFamily="18" charset="0"/>
                <a:cs typeface="Times New Roman" panose="02020603050405020304" pitchFamily="18" charset="0"/>
                <a:hlinkClick r:id="rId2"/>
              </a:rPr>
              <a:t>IEEE Xplore</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Feature Reduction with MRMR:</a:t>
            </a:r>
            <a:r>
              <a:rPr lang="en-US" sz="2000" dirty="0">
                <a:latin typeface="Times New Roman" panose="02020603050405020304" pitchFamily="18" charset="0"/>
                <a:cs typeface="Times New Roman" panose="02020603050405020304" pitchFamily="18" charset="0"/>
              </a:rPr>
              <a:t> The research employs the Minimum Redundancy Maximum Relevance (MRMR) method to reduce feature redundancy. This technique selects the most informative features, improving the performance of the forecasting models by eliminating irrelevant or redundant data. </a:t>
            </a:r>
            <a:r>
              <a:rPr lang="en-US" sz="2000" dirty="0">
                <a:latin typeface="Times New Roman" panose="02020603050405020304" pitchFamily="18" charset="0"/>
                <a:cs typeface="Times New Roman" panose="02020603050405020304" pitchFamily="18" charset="0"/>
                <a:hlinkClick r:id="rId2"/>
              </a:rPr>
              <a:t>IEEE Xplore</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Integrating these insights can enhance the precision of commodity price predictions by ensuring that the most suitable models and features are utilized for each forecasting scenario.</a:t>
            </a:r>
          </a:p>
        </p:txBody>
      </p:sp>
    </p:spTree>
    <p:extLst>
      <p:ext uri="{BB962C8B-B14F-4D97-AF65-F5344CB8AC3E}">
        <p14:creationId xmlns:p14="http://schemas.microsoft.com/office/powerpoint/2010/main" val="790080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CC142-7C50-EA79-88BA-C8FEE5E4E0CF}"/>
              </a:ext>
            </a:extLst>
          </p:cNvPr>
          <p:cNvSpPr>
            <a:spLocks noGrp="1"/>
          </p:cNvSpPr>
          <p:nvPr>
            <p:ph type="title"/>
          </p:nvPr>
        </p:nvSpPr>
        <p:spPr>
          <a:xfrm>
            <a:off x="596900" y="225425"/>
            <a:ext cx="10515600" cy="1325563"/>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Algorithms used</a:t>
            </a:r>
          </a:p>
        </p:txBody>
      </p:sp>
      <p:sp>
        <p:nvSpPr>
          <p:cNvPr id="9" name="TextBox 8">
            <a:extLst>
              <a:ext uri="{FF2B5EF4-FFF2-40B4-BE49-F238E27FC236}">
                <a16:creationId xmlns:a16="http://schemas.microsoft.com/office/drawing/2014/main" id="{60155CDC-B172-4BE5-200A-058899028F32}"/>
              </a:ext>
            </a:extLst>
          </p:cNvPr>
          <p:cNvSpPr txBox="1"/>
          <p:nvPr/>
        </p:nvSpPr>
        <p:spPr>
          <a:xfrm>
            <a:off x="469900" y="1404684"/>
            <a:ext cx="11252200" cy="4755148"/>
          </a:xfrm>
          <a:prstGeom prst="rect">
            <a:avLst/>
          </a:prstGeom>
          <a:noFill/>
        </p:spPr>
        <p:txBody>
          <a:bodyPr wrap="square">
            <a:spAutoFit/>
          </a:bodyPr>
          <a:lstStyle/>
          <a:p>
            <a:pPr algn="just">
              <a:spcBef>
                <a:spcPts val="1200"/>
              </a:spcBef>
              <a:spcAft>
                <a:spcPts val="600"/>
              </a:spcAft>
            </a:pPr>
            <a:r>
              <a:rPr lang="en-US" sz="2200" b="1" dirty="0">
                <a:solidFill>
                  <a:srgbClr val="FF0000"/>
                </a:solidFill>
                <a:latin typeface="Times New Roman" panose="02020603050405020304" pitchFamily="18" charset="0"/>
                <a:cs typeface="Times New Roman" panose="02020603050405020304" pitchFamily="18" charset="0"/>
              </a:rPr>
              <a:t>1. Data Collection &amp; Preprocessing</a:t>
            </a:r>
          </a:p>
          <a:p>
            <a:pPr marL="342900" indent="-342900" algn="just">
              <a:spcBef>
                <a:spcPts val="1200"/>
              </a:spcBef>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Open Government Databases </a:t>
            </a:r>
            <a:r>
              <a:rPr lang="en-US" sz="2200" dirty="0">
                <a:latin typeface="Times New Roman" panose="02020603050405020304" pitchFamily="18" charset="0"/>
                <a:cs typeface="Times New Roman" panose="02020603050405020304" pitchFamily="18" charset="0"/>
              </a:rPr>
              <a:t>– Collect real-time details of various commodities from agmarknet.gov.in and historical agricultural commodity price data from data.gov.in .</a:t>
            </a:r>
          </a:p>
          <a:p>
            <a:pPr marL="342900" indent="-342900" algn="just">
              <a:spcBef>
                <a:spcPts val="1200"/>
              </a:spcBef>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Cleaning (Pandas)</a:t>
            </a:r>
            <a:r>
              <a:rPr lang="en-US" sz="2200" dirty="0">
                <a:latin typeface="Times New Roman" panose="02020603050405020304" pitchFamily="18" charset="0"/>
                <a:cs typeface="Times New Roman" panose="02020603050405020304" pitchFamily="18" charset="0"/>
              </a:rPr>
              <a:t> – Handle missing values, outliers, and inconsistencies.</a:t>
            </a:r>
          </a:p>
          <a:p>
            <a:pPr marL="342900" indent="-342900" algn="just">
              <a:spcBef>
                <a:spcPts val="1200"/>
              </a:spcBef>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Feature Engineering</a:t>
            </a:r>
            <a:r>
              <a:rPr lang="en-US" sz="2200" dirty="0">
                <a:latin typeface="Times New Roman" panose="02020603050405020304" pitchFamily="18" charset="0"/>
                <a:cs typeface="Times New Roman" panose="02020603050405020304" pitchFamily="18" charset="0"/>
              </a:rPr>
              <a:t> – Extract seasonality trends, inflation impact, and market signals.</a:t>
            </a:r>
          </a:p>
          <a:p>
            <a:pPr marL="342900" indent="-342900" algn="just">
              <a:spcBef>
                <a:spcPts val="1200"/>
              </a:spcBef>
              <a:spcAft>
                <a:spcPts val="6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lgn="just">
              <a:spcBef>
                <a:spcPts val="1200"/>
              </a:spcBef>
              <a:spcAft>
                <a:spcPts val="600"/>
              </a:spcAft>
            </a:pPr>
            <a:r>
              <a:rPr lang="en-US" sz="2200" b="1" dirty="0">
                <a:solidFill>
                  <a:srgbClr val="FF0000"/>
                </a:solidFill>
                <a:latin typeface="Times New Roman" panose="02020603050405020304" pitchFamily="18" charset="0"/>
                <a:cs typeface="Times New Roman" panose="02020603050405020304" pitchFamily="18" charset="0"/>
              </a:rPr>
              <a:t>2. Price Prediction Models</a:t>
            </a:r>
          </a:p>
          <a:p>
            <a:pPr marL="342900" indent="-342900" algn="just">
              <a:spcBef>
                <a:spcPts val="1200"/>
              </a:spcBef>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ARIMA</a:t>
            </a:r>
            <a:r>
              <a:rPr lang="en-US" sz="2200" dirty="0">
                <a:latin typeface="Times New Roman" panose="02020603050405020304" pitchFamily="18" charset="0"/>
                <a:cs typeface="Times New Roman" panose="02020603050405020304" pitchFamily="18" charset="0"/>
              </a:rPr>
              <a:t>– Traditional time series forecasting for baseline comparison.</a:t>
            </a:r>
          </a:p>
          <a:p>
            <a:pPr marL="342900" indent="-342900" algn="just">
              <a:spcBef>
                <a:spcPts val="1200"/>
              </a:spcBef>
              <a:spcAft>
                <a:spcPts val="600"/>
              </a:spcAft>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XGBoost</a:t>
            </a:r>
            <a:r>
              <a:rPr lang="en-US" sz="2200" b="1" dirty="0">
                <a:latin typeface="Times New Roman" panose="02020603050405020304" pitchFamily="18" charset="0"/>
                <a:cs typeface="Times New Roman" panose="02020603050405020304" pitchFamily="18" charset="0"/>
              </a:rPr>
              <a:t> / Random Forest</a:t>
            </a:r>
            <a:r>
              <a:rPr lang="en-US" sz="2200" dirty="0">
                <a:latin typeface="Times New Roman" panose="02020603050405020304" pitchFamily="18" charset="0"/>
                <a:cs typeface="Times New Roman" panose="02020603050405020304" pitchFamily="18" charset="0"/>
              </a:rPr>
              <a:t> – Enhances predictive accuracy by combining statistical features.</a:t>
            </a:r>
          </a:p>
        </p:txBody>
      </p:sp>
    </p:spTree>
    <p:extLst>
      <p:ext uri="{BB962C8B-B14F-4D97-AF65-F5344CB8AC3E}">
        <p14:creationId xmlns:p14="http://schemas.microsoft.com/office/powerpoint/2010/main" val="246546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D8D89C-1E54-32BD-94D2-919FC3948193}"/>
              </a:ext>
            </a:extLst>
          </p:cNvPr>
          <p:cNvSpPr>
            <a:spLocks noGrp="1"/>
          </p:cNvSpPr>
          <p:nvPr>
            <p:ph type="sldNum" sz="quarter" idx="12"/>
          </p:nvPr>
        </p:nvSpPr>
        <p:spPr/>
        <p:txBody>
          <a:bodyPr/>
          <a:lstStyle/>
          <a:p>
            <a:fld id="{FFF20539-7144-4945-B20A-62B30D853D34}" type="slidenum">
              <a:rPr lang="en-IN" smtClean="0"/>
              <a:pPr/>
              <a:t>7</a:t>
            </a:fld>
            <a:endParaRPr lang="en-IN" dirty="0"/>
          </a:p>
        </p:txBody>
      </p:sp>
      <p:sp>
        <p:nvSpPr>
          <p:cNvPr id="6" name="object 2">
            <a:extLst>
              <a:ext uri="{FF2B5EF4-FFF2-40B4-BE49-F238E27FC236}">
                <a16:creationId xmlns:a16="http://schemas.microsoft.com/office/drawing/2014/main" id="{DE51D3FA-CA01-EDE3-D38E-0351AA8EDAD1}"/>
              </a:ext>
            </a:extLst>
          </p:cNvPr>
          <p:cNvSpPr txBox="1">
            <a:spLocks/>
          </p:cNvSpPr>
          <p:nvPr/>
        </p:nvSpPr>
        <p:spPr>
          <a:xfrm>
            <a:off x="651052" y="581654"/>
            <a:ext cx="4377690" cy="506549"/>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IN" sz="3200" b="1" spc="-10" dirty="0">
                <a:solidFill>
                  <a:srgbClr val="FF0000"/>
                </a:solidFill>
                <a:latin typeface="Times New Roman" pitchFamily="18" charset="0"/>
                <a:cs typeface="Times New Roman" pitchFamily="18" charset="0"/>
              </a:rPr>
              <a:t>Objective</a:t>
            </a:r>
            <a:endParaRPr lang="en-IN" sz="2800" b="1" spc="-10" dirty="0">
              <a:solidFill>
                <a:srgbClr val="FF0000"/>
              </a:solidFill>
              <a:latin typeface="Times New Roman" pitchFamily="18" charset="0"/>
              <a:cs typeface="Times New Roman" pitchFamily="18" charset="0"/>
            </a:endParaRPr>
          </a:p>
        </p:txBody>
      </p:sp>
      <p:sp>
        <p:nvSpPr>
          <p:cNvPr id="7" name="object 3">
            <a:extLst>
              <a:ext uri="{FF2B5EF4-FFF2-40B4-BE49-F238E27FC236}">
                <a16:creationId xmlns:a16="http://schemas.microsoft.com/office/drawing/2014/main" id="{4A161AE3-B4FC-D9B5-BAA0-934443F4D245}"/>
              </a:ext>
            </a:extLst>
          </p:cNvPr>
          <p:cNvSpPr txBox="1"/>
          <p:nvPr/>
        </p:nvSpPr>
        <p:spPr>
          <a:xfrm>
            <a:off x="901700" y="1337911"/>
            <a:ext cx="10452100" cy="4450731"/>
          </a:xfrm>
          <a:prstGeom prst="rect">
            <a:avLst/>
          </a:prstGeom>
        </p:spPr>
        <p:txBody>
          <a:bodyPr vert="horz" wrap="square" lIns="0" tIns="12065" rIns="0" bIns="0" rtlCol="0">
            <a:spAutoFit/>
          </a:bodyPr>
          <a:lstStyle/>
          <a:p>
            <a:pPr marL="12700" marR="5080" algn="just">
              <a:lnSpc>
                <a:spcPct val="150100"/>
              </a:lnSpc>
              <a:spcBef>
                <a:spcPts val="95"/>
              </a:spcBef>
            </a:pPr>
            <a:r>
              <a:rPr lang="en-US" sz="2400" dirty="0">
                <a:latin typeface="Times New Roman" panose="02020603050405020304" pitchFamily="18" charset="0"/>
                <a:cs typeface="Times New Roman" panose="02020603050405020304" pitchFamily="18" charset="0"/>
              </a:rPr>
              <a:t>	This project aims to develop an AI-driven agricultural commodity price prediction system that enhances forecasting accuracy and aids in strategic market interventions. By integrating deep learning models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ARIMA) with real-time data, the system will analyze historical trends, seasonal patterns, and external market factors to predict price fluctuations. The goal is to provide farmers, traders, and policymakers with data-driven insights for better buffer stock management, price stability, and risk mitigation, ultimately reducing economic uncertainty in the agricultural sector.</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224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ACF7B-497C-09B2-EDC9-0E5E59FC9EE6}"/>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5C0A0A8-476E-3827-52E3-3B09459EB1FB}"/>
              </a:ext>
            </a:extLst>
          </p:cNvPr>
          <p:cNvSpPr>
            <a:spLocks noGrp="1"/>
          </p:cNvSpPr>
          <p:nvPr>
            <p:ph type="sldNum" sz="quarter" idx="12"/>
          </p:nvPr>
        </p:nvSpPr>
        <p:spPr/>
        <p:txBody>
          <a:bodyPr/>
          <a:lstStyle/>
          <a:p>
            <a:fld id="{FFF20539-7144-4945-B20A-62B30D853D34}" type="slidenum">
              <a:rPr lang="en-IN" smtClean="0"/>
              <a:pPr/>
              <a:t>8</a:t>
            </a:fld>
            <a:endParaRPr lang="en-IN" dirty="0"/>
          </a:p>
        </p:txBody>
      </p:sp>
      <p:sp>
        <p:nvSpPr>
          <p:cNvPr id="6" name="object 2">
            <a:extLst>
              <a:ext uri="{FF2B5EF4-FFF2-40B4-BE49-F238E27FC236}">
                <a16:creationId xmlns:a16="http://schemas.microsoft.com/office/drawing/2014/main" id="{C88371BD-924B-3D4E-BB2D-B379C5004B4E}"/>
              </a:ext>
            </a:extLst>
          </p:cNvPr>
          <p:cNvSpPr txBox="1">
            <a:spLocks/>
          </p:cNvSpPr>
          <p:nvPr/>
        </p:nvSpPr>
        <p:spPr>
          <a:xfrm>
            <a:off x="651051" y="581654"/>
            <a:ext cx="6596415" cy="506549"/>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IN" sz="3200" b="1" spc="-10" dirty="0">
                <a:solidFill>
                  <a:srgbClr val="FF0000"/>
                </a:solidFill>
                <a:latin typeface="Times New Roman" pitchFamily="18" charset="0"/>
                <a:cs typeface="Times New Roman" pitchFamily="18" charset="0"/>
              </a:rPr>
              <a:t>Existing System Block Diagram</a:t>
            </a:r>
            <a:endParaRPr lang="en-IN" sz="2800" b="1" spc="-10" dirty="0">
              <a:solidFill>
                <a:srgbClr val="FF0000"/>
              </a:solidFill>
              <a:latin typeface="Times New Roman" pitchFamily="18" charset="0"/>
              <a:cs typeface="Times New Roman" pitchFamily="18" charset="0"/>
            </a:endParaRPr>
          </a:p>
        </p:txBody>
      </p:sp>
      <p:pic>
        <p:nvPicPr>
          <p:cNvPr id="1028" name="Picture 4">
            <a:extLst>
              <a:ext uri="{FF2B5EF4-FFF2-40B4-BE49-F238E27FC236}">
                <a16:creationId xmlns:a16="http://schemas.microsoft.com/office/drawing/2014/main" id="{5532B104-ACF7-7915-1909-F70399627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629" y="1543050"/>
            <a:ext cx="9774741"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67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2320" y="551192"/>
            <a:ext cx="5396606"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Proposed System Flow Chart </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12" name="Flowchart: Terminator 11">
            <a:extLst>
              <a:ext uri="{FF2B5EF4-FFF2-40B4-BE49-F238E27FC236}">
                <a16:creationId xmlns:a16="http://schemas.microsoft.com/office/drawing/2014/main" id="{11B45F52-1A29-8E9F-60DC-BFBD5F233797}"/>
              </a:ext>
            </a:extLst>
          </p:cNvPr>
          <p:cNvSpPr/>
          <p:nvPr/>
        </p:nvSpPr>
        <p:spPr>
          <a:xfrm>
            <a:off x="595914" y="1332925"/>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22" name="Flowchart: Terminator 21">
            <a:extLst>
              <a:ext uri="{FF2B5EF4-FFF2-40B4-BE49-F238E27FC236}">
                <a16:creationId xmlns:a16="http://schemas.microsoft.com/office/drawing/2014/main" id="{AF4571A5-9C84-4F29-0A1B-73D5FC3CF852}"/>
              </a:ext>
            </a:extLst>
          </p:cNvPr>
          <p:cNvSpPr/>
          <p:nvPr/>
        </p:nvSpPr>
        <p:spPr>
          <a:xfrm>
            <a:off x="1090442" y="2165561"/>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3" name="Flowchart: Terminator 22">
            <a:extLst>
              <a:ext uri="{FF2B5EF4-FFF2-40B4-BE49-F238E27FC236}">
                <a16:creationId xmlns:a16="http://schemas.microsoft.com/office/drawing/2014/main" id="{ACA210A8-F25D-8972-4F08-79737A0EF9AC}"/>
              </a:ext>
            </a:extLst>
          </p:cNvPr>
          <p:cNvSpPr/>
          <p:nvPr/>
        </p:nvSpPr>
        <p:spPr>
          <a:xfrm>
            <a:off x="1658533" y="2990345"/>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4" name="Flowchart: Terminator 23">
            <a:extLst>
              <a:ext uri="{FF2B5EF4-FFF2-40B4-BE49-F238E27FC236}">
                <a16:creationId xmlns:a16="http://schemas.microsoft.com/office/drawing/2014/main" id="{850E3580-C1F2-B6C6-0A53-6CF71989E083}"/>
              </a:ext>
            </a:extLst>
          </p:cNvPr>
          <p:cNvSpPr/>
          <p:nvPr/>
        </p:nvSpPr>
        <p:spPr>
          <a:xfrm>
            <a:off x="2242274" y="3823834"/>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6" name="Flowchart: Terminator 25">
            <a:extLst>
              <a:ext uri="{FF2B5EF4-FFF2-40B4-BE49-F238E27FC236}">
                <a16:creationId xmlns:a16="http://schemas.microsoft.com/office/drawing/2014/main" id="{FE9B60DE-258C-2C1E-CEF4-12536C029E56}"/>
              </a:ext>
            </a:extLst>
          </p:cNvPr>
          <p:cNvSpPr/>
          <p:nvPr/>
        </p:nvSpPr>
        <p:spPr>
          <a:xfrm>
            <a:off x="2866119" y="4661569"/>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8" name="TextBox 27">
            <a:extLst>
              <a:ext uri="{FF2B5EF4-FFF2-40B4-BE49-F238E27FC236}">
                <a16:creationId xmlns:a16="http://schemas.microsoft.com/office/drawing/2014/main" id="{6C7CDE28-DD3C-8707-CD6D-B8E0FC0CFAB2}"/>
              </a:ext>
            </a:extLst>
          </p:cNvPr>
          <p:cNvSpPr txBox="1"/>
          <p:nvPr/>
        </p:nvSpPr>
        <p:spPr>
          <a:xfrm>
            <a:off x="940084" y="1485325"/>
            <a:ext cx="2108200" cy="381000"/>
          </a:xfrm>
          <a:prstGeom prst="rect">
            <a:avLst/>
          </a:prstGeom>
          <a:noFill/>
        </p:spPr>
        <p:txBody>
          <a:bodyPr wrap="square" rtlCol="0">
            <a:spAutoFit/>
          </a:bodyPr>
          <a:lstStyle/>
          <a:p>
            <a:pPr algn="ctr"/>
            <a:r>
              <a:rPr lang="en-IN" b="1" dirty="0"/>
              <a:t>Data Collection</a:t>
            </a:r>
          </a:p>
        </p:txBody>
      </p:sp>
      <p:sp>
        <p:nvSpPr>
          <p:cNvPr id="29" name="TextBox 28">
            <a:extLst>
              <a:ext uri="{FF2B5EF4-FFF2-40B4-BE49-F238E27FC236}">
                <a16:creationId xmlns:a16="http://schemas.microsoft.com/office/drawing/2014/main" id="{D95C32A1-55E3-7391-E30F-493D073C2F87}"/>
              </a:ext>
            </a:extLst>
          </p:cNvPr>
          <p:cNvSpPr txBox="1"/>
          <p:nvPr/>
        </p:nvSpPr>
        <p:spPr>
          <a:xfrm>
            <a:off x="3118849" y="4813969"/>
            <a:ext cx="2108200" cy="381000"/>
          </a:xfrm>
          <a:prstGeom prst="rect">
            <a:avLst/>
          </a:prstGeom>
          <a:noFill/>
        </p:spPr>
        <p:txBody>
          <a:bodyPr wrap="square" rtlCol="0">
            <a:spAutoFit/>
          </a:bodyPr>
          <a:lstStyle/>
          <a:p>
            <a:pPr algn="ctr"/>
            <a:r>
              <a:rPr lang="en-IN" b="1" dirty="0"/>
              <a:t>Decision Support</a:t>
            </a:r>
          </a:p>
        </p:txBody>
      </p:sp>
      <p:sp>
        <p:nvSpPr>
          <p:cNvPr id="30" name="TextBox 29">
            <a:extLst>
              <a:ext uri="{FF2B5EF4-FFF2-40B4-BE49-F238E27FC236}">
                <a16:creationId xmlns:a16="http://schemas.microsoft.com/office/drawing/2014/main" id="{1A7E1B42-50DD-569E-34F3-93BFF4C92401}"/>
              </a:ext>
            </a:extLst>
          </p:cNvPr>
          <p:cNvSpPr txBox="1"/>
          <p:nvPr/>
        </p:nvSpPr>
        <p:spPr>
          <a:xfrm>
            <a:off x="2636960" y="3976234"/>
            <a:ext cx="2108200" cy="381000"/>
          </a:xfrm>
          <a:prstGeom prst="rect">
            <a:avLst/>
          </a:prstGeom>
          <a:noFill/>
        </p:spPr>
        <p:txBody>
          <a:bodyPr wrap="square" rtlCol="0">
            <a:spAutoFit/>
          </a:bodyPr>
          <a:lstStyle/>
          <a:p>
            <a:r>
              <a:rPr lang="en-IN" b="1" dirty="0"/>
              <a:t>Volatility Analysis</a:t>
            </a:r>
            <a:r>
              <a:rPr lang="en-IN" dirty="0"/>
              <a:t> </a:t>
            </a:r>
          </a:p>
        </p:txBody>
      </p:sp>
      <p:sp>
        <p:nvSpPr>
          <p:cNvPr id="33" name="TextBox 32">
            <a:extLst>
              <a:ext uri="{FF2B5EF4-FFF2-40B4-BE49-F238E27FC236}">
                <a16:creationId xmlns:a16="http://schemas.microsoft.com/office/drawing/2014/main" id="{4F1B5C8E-2DBC-26DD-D71F-46CAD6258B2E}"/>
              </a:ext>
            </a:extLst>
          </p:cNvPr>
          <p:cNvSpPr txBox="1"/>
          <p:nvPr/>
        </p:nvSpPr>
        <p:spPr>
          <a:xfrm>
            <a:off x="1416324" y="2320165"/>
            <a:ext cx="2108200" cy="381000"/>
          </a:xfrm>
          <a:prstGeom prst="rect">
            <a:avLst/>
          </a:prstGeom>
          <a:noFill/>
        </p:spPr>
        <p:txBody>
          <a:bodyPr wrap="square" rtlCol="0">
            <a:spAutoFit/>
          </a:bodyPr>
          <a:lstStyle/>
          <a:p>
            <a:r>
              <a:rPr lang="en-IN" b="1" dirty="0"/>
              <a:t>Data Preprocessing</a:t>
            </a:r>
            <a:r>
              <a:rPr lang="en-IN" dirty="0"/>
              <a:t> </a:t>
            </a:r>
          </a:p>
        </p:txBody>
      </p:sp>
      <p:sp>
        <p:nvSpPr>
          <p:cNvPr id="32" name="TextBox 31">
            <a:extLst>
              <a:ext uri="{FF2B5EF4-FFF2-40B4-BE49-F238E27FC236}">
                <a16:creationId xmlns:a16="http://schemas.microsoft.com/office/drawing/2014/main" id="{92EAC5BA-4645-4F23-6CE0-0B4E09A6C450}"/>
              </a:ext>
            </a:extLst>
          </p:cNvPr>
          <p:cNvSpPr txBox="1"/>
          <p:nvPr/>
        </p:nvSpPr>
        <p:spPr>
          <a:xfrm>
            <a:off x="1944441" y="3021581"/>
            <a:ext cx="2108200" cy="646331"/>
          </a:xfrm>
          <a:prstGeom prst="rect">
            <a:avLst/>
          </a:prstGeom>
          <a:noFill/>
        </p:spPr>
        <p:txBody>
          <a:bodyPr wrap="square" rtlCol="0">
            <a:spAutoFit/>
          </a:bodyPr>
          <a:lstStyle/>
          <a:p>
            <a:pPr algn="ctr"/>
            <a:r>
              <a:rPr lang="en-IN" b="1" dirty="0"/>
              <a:t>Price Prediction Models</a:t>
            </a:r>
          </a:p>
        </p:txBody>
      </p:sp>
      <p:sp>
        <p:nvSpPr>
          <p:cNvPr id="5" name="TextBox 4">
            <a:extLst>
              <a:ext uri="{FF2B5EF4-FFF2-40B4-BE49-F238E27FC236}">
                <a16:creationId xmlns:a16="http://schemas.microsoft.com/office/drawing/2014/main" id="{E78380FB-4A46-0697-E018-63924E1EC6C0}"/>
              </a:ext>
            </a:extLst>
          </p:cNvPr>
          <p:cNvSpPr txBox="1"/>
          <p:nvPr/>
        </p:nvSpPr>
        <p:spPr>
          <a:xfrm>
            <a:off x="3301014" y="1488373"/>
            <a:ext cx="6094140" cy="369332"/>
          </a:xfrm>
          <a:prstGeom prst="rect">
            <a:avLst/>
          </a:prstGeom>
          <a:noFill/>
        </p:spPr>
        <p:txBody>
          <a:bodyPr wrap="square">
            <a:spAutoFit/>
          </a:bodyPr>
          <a:lstStyle/>
          <a:p>
            <a:r>
              <a:rPr lang="en-US" dirty="0"/>
              <a:t>AGMARKNET, Government Reports, Market APIs.</a:t>
            </a:r>
            <a:endParaRPr lang="en-IN" dirty="0"/>
          </a:p>
        </p:txBody>
      </p:sp>
      <p:sp>
        <p:nvSpPr>
          <p:cNvPr id="7" name="TextBox 6">
            <a:extLst>
              <a:ext uri="{FF2B5EF4-FFF2-40B4-BE49-F238E27FC236}">
                <a16:creationId xmlns:a16="http://schemas.microsoft.com/office/drawing/2014/main" id="{B7666CDB-584B-6ED1-4134-59F36A463710}"/>
              </a:ext>
            </a:extLst>
          </p:cNvPr>
          <p:cNvSpPr txBox="1"/>
          <p:nvPr/>
        </p:nvSpPr>
        <p:spPr>
          <a:xfrm>
            <a:off x="3771479" y="2301767"/>
            <a:ext cx="6094140" cy="369332"/>
          </a:xfrm>
          <a:prstGeom prst="rect">
            <a:avLst/>
          </a:prstGeom>
          <a:noFill/>
        </p:spPr>
        <p:txBody>
          <a:bodyPr wrap="square">
            <a:spAutoFit/>
          </a:bodyPr>
          <a:lstStyle/>
          <a:p>
            <a:r>
              <a:rPr lang="en-US" dirty="0"/>
              <a:t>Data Cleaning, Feature Engineering, Time-Series Processing.</a:t>
            </a:r>
            <a:endParaRPr lang="en-IN" dirty="0"/>
          </a:p>
        </p:txBody>
      </p:sp>
      <p:sp>
        <p:nvSpPr>
          <p:cNvPr id="9" name="TextBox 8">
            <a:extLst>
              <a:ext uri="{FF2B5EF4-FFF2-40B4-BE49-F238E27FC236}">
                <a16:creationId xmlns:a16="http://schemas.microsoft.com/office/drawing/2014/main" id="{439E228C-32C3-EA80-2303-BE8196F1CC5E}"/>
              </a:ext>
            </a:extLst>
          </p:cNvPr>
          <p:cNvSpPr txBox="1"/>
          <p:nvPr/>
        </p:nvSpPr>
        <p:spPr>
          <a:xfrm>
            <a:off x="4363633" y="3094464"/>
            <a:ext cx="6094140" cy="369332"/>
          </a:xfrm>
          <a:prstGeom prst="rect">
            <a:avLst/>
          </a:prstGeom>
          <a:noFill/>
        </p:spPr>
        <p:txBody>
          <a:bodyPr wrap="square">
            <a:spAutoFit/>
          </a:bodyPr>
          <a:lstStyle/>
          <a:p>
            <a:r>
              <a:rPr lang="en-IN" dirty="0"/>
              <a:t>ARIMA, </a:t>
            </a:r>
            <a:r>
              <a:rPr lang="en-IN" dirty="0" err="1"/>
              <a:t>XGBoost</a:t>
            </a:r>
            <a:r>
              <a:rPr lang="en-IN" dirty="0"/>
              <a:t>, Random Forest.</a:t>
            </a:r>
          </a:p>
        </p:txBody>
      </p:sp>
      <p:sp>
        <p:nvSpPr>
          <p:cNvPr id="11" name="TextBox 10">
            <a:extLst>
              <a:ext uri="{FF2B5EF4-FFF2-40B4-BE49-F238E27FC236}">
                <a16:creationId xmlns:a16="http://schemas.microsoft.com/office/drawing/2014/main" id="{4507E6B4-4B24-03FB-21E1-D045315A48CA}"/>
              </a:ext>
            </a:extLst>
          </p:cNvPr>
          <p:cNvSpPr txBox="1"/>
          <p:nvPr/>
        </p:nvSpPr>
        <p:spPr>
          <a:xfrm>
            <a:off x="4947374" y="3933594"/>
            <a:ext cx="6094140" cy="369332"/>
          </a:xfrm>
          <a:prstGeom prst="rect">
            <a:avLst/>
          </a:prstGeom>
          <a:noFill/>
        </p:spPr>
        <p:txBody>
          <a:bodyPr wrap="square">
            <a:spAutoFit/>
          </a:bodyPr>
          <a:lstStyle/>
          <a:p>
            <a:r>
              <a:rPr lang="en-US" dirty="0"/>
              <a:t>Sentiment Analysis, Anomaly Detection.</a:t>
            </a:r>
            <a:endParaRPr lang="en-IN" dirty="0"/>
          </a:p>
        </p:txBody>
      </p:sp>
      <p:sp>
        <p:nvSpPr>
          <p:cNvPr id="14" name="TextBox 13">
            <a:extLst>
              <a:ext uri="{FF2B5EF4-FFF2-40B4-BE49-F238E27FC236}">
                <a16:creationId xmlns:a16="http://schemas.microsoft.com/office/drawing/2014/main" id="{16F8EEA8-809A-0645-3031-327C0CC1304F}"/>
              </a:ext>
            </a:extLst>
          </p:cNvPr>
          <p:cNvSpPr txBox="1"/>
          <p:nvPr/>
        </p:nvSpPr>
        <p:spPr>
          <a:xfrm>
            <a:off x="5571219" y="4644353"/>
            <a:ext cx="6094140" cy="646331"/>
          </a:xfrm>
          <a:prstGeom prst="rect">
            <a:avLst/>
          </a:prstGeom>
          <a:noFill/>
        </p:spPr>
        <p:txBody>
          <a:bodyPr wrap="square">
            <a:spAutoFit/>
          </a:bodyPr>
          <a:lstStyle/>
          <a:p>
            <a:r>
              <a:rPr lang="en-US" dirty="0"/>
              <a:t>Buffer Stock Optimization, Explainable AI, Market Intervention Strategies.</a:t>
            </a:r>
            <a:endParaRPr lang="en-IN" dirty="0"/>
          </a:p>
        </p:txBody>
      </p:sp>
      <p:sp>
        <p:nvSpPr>
          <p:cNvPr id="15" name="Flowchart: Terminator 14">
            <a:extLst>
              <a:ext uri="{FF2B5EF4-FFF2-40B4-BE49-F238E27FC236}">
                <a16:creationId xmlns:a16="http://schemas.microsoft.com/office/drawing/2014/main" id="{A93C8416-CB74-3032-8A37-26FB078621F4}"/>
              </a:ext>
            </a:extLst>
          </p:cNvPr>
          <p:cNvSpPr/>
          <p:nvPr/>
        </p:nvSpPr>
        <p:spPr>
          <a:xfrm>
            <a:off x="3457207" y="5476436"/>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6" name="TextBox 15">
            <a:extLst>
              <a:ext uri="{FF2B5EF4-FFF2-40B4-BE49-F238E27FC236}">
                <a16:creationId xmlns:a16="http://schemas.microsoft.com/office/drawing/2014/main" id="{9A170803-94B5-2622-9E31-31811FFBADE6}"/>
              </a:ext>
            </a:extLst>
          </p:cNvPr>
          <p:cNvSpPr txBox="1"/>
          <p:nvPr/>
        </p:nvSpPr>
        <p:spPr>
          <a:xfrm>
            <a:off x="3755657" y="5515440"/>
            <a:ext cx="2108200" cy="646331"/>
          </a:xfrm>
          <a:prstGeom prst="rect">
            <a:avLst/>
          </a:prstGeom>
          <a:noFill/>
        </p:spPr>
        <p:txBody>
          <a:bodyPr wrap="square" rtlCol="0">
            <a:spAutoFit/>
          </a:bodyPr>
          <a:lstStyle/>
          <a:p>
            <a:pPr algn="ctr"/>
            <a:r>
              <a:rPr lang="en-IN" b="1" dirty="0"/>
              <a:t>Visualization &amp; Deployment</a:t>
            </a:r>
          </a:p>
        </p:txBody>
      </p:sp>
      <p:sp>
        <p:nvSpPr>
          <p:cNvPr id="3" name="Rectangle 2"/>
          <p:cNvSpPr/>
          <p:nvPr/>
        </p:nvSpPr>
        <p:spPr>
          <a:xfrm>
            <a:off x="6290564" y="5614355"/>
            <a:ext cx="4169859" cy="369332"/>
          </a:xfrm>
          <a:prstGeom prst="rect">
            <a:avLst/>
          </a:prstGeom>
        </p:spPr>
        <p:txBody>
          <a:bodyPr wrap="none">
            <a:spAutoFit/>
          </a:bodyPr>
          <a:lstStyle/>
          <a:p>
            <a:r>
              <a:rPr lang="en-US" dirty="0"/>
              <a:t>Interface Design &amp; Visualization of results </a:t>
            </a:r>
            <a:endParaRPr lang="en-IN" dirty="0"/>
          </a:p>
        </p:txBody>
      </p:sp>
      <p:cxnSp>
        <p:nvCxnSpPr>
          <p:cNvPr id="6" name="Connector: Elbow 5">
            <a:extLst>
              <a:ext uri="{FF2B5EF4-FFF2-40B4-BE49-F238E27FC236}">
                <a16:creationId xmlns:a16="http://schemas.microsoft.com/office/drawing/2014/main" id="{1DF66B79-72DA-7D34-237E-3C99D3300C8E}"/>
              </a:ext>
            </a:extLst>
          </p:cNvPr>
          <p:cNvCxnSpPr>
            <a:stCxn id="12" idx="2"/>
          </p:cNvCxnSpPr>
          <p:nvPr/>
        </p:nvCxnSpPr>
        <p:spPr>
          <a:xfrm rot="5400000">
            <a:off x="1873035" y="2090132"/>
            <a:ext cx="146836" cy="4023"/>
          </a:xfrm>
          <a:prstGeom prst="bentConnector3">
            <a:avLst>
              <a:gd name="adj1" fmla="val -247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6C15F0B4-77EB-9047-A9B3-4C888ABF6A76}"/>
              </a:ext>
            </a:extLst>
          </p:cNvPr>
          <p:cNvCxnSpPr/>
          <p:nvPr/>
        </p:nvCxnSpPr>
        <p:spPr>
          <a:xfrm rot="5400000">
            <a:off x="2399017" y="2930534"/>
            <a:ext cx="146836" cy="4023"/>
          </a:xfrm>
          <a:prstGeom prst="bentConnector3">
            <a:avLst>
              <a:gd name="adj1" fmla="val -247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929823E-E380-850E-C9B0-28BAEECC3209}"/>
              </a:ext>
            </a:extLst>
          </p:cNvPr>
          <p:cNvCxnSpPr/>
          <p:nvPr/>
        </p:nvCxnSpPr>
        <p:spPr>
          <a:xfrm rot="5400000">
            <a:off x="2979863" y="3770936"/>
            <a:ext cx="146836" cy="4023"/>
          </a:xfrm>
          <a:prstGeom prst="bentConnector3">
            <a:avLst>
              <a:gd name="adj1" fmla="val -247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3C836760-9740-6A77-E01F-C0A73DE613E8}"/>
              </a:ext>
            </a:extLst>
          </p:cNvPr>
          <p:cNvCxnSpPr/>
          <p:nvPr/>
        </p:nvCxnSpPr>
        <p:spPr>
          <a:xfrm rot="5400000">
            <a:off x="3524133" y="4611338"/>
            <a:ext cx="146836" cy="4023"/>
          </a:xfrm>
          <a:prstGeom prst="bentConnector3">
            <a:avLst>
              <a:gd name="adj1" fmla="val -247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25E2854-87CA-34B1-C057-46D60B83CA91}"/>
              </a:ext>
            </a:extLst>
          </p:cNvPr>
          <p:cNvCxnSpPr/>
          <p:nvPr/>
        </p:nvCxnSpPr>
        <p:spPr>
          <a:xfrm rot="5400000">
            <a:off x="4104979" y="5451740"/>
            <a:ext cx="146836" cy="4023"/>
          </a:xfrm>
          <a:prstGeom prst="bentConnector3">
            <a:avLst>
              <a:gd name="adj1" fmla="val -2473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2600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1323</TotalTime>
  <Words>806</Words>
  <Application>Microsoft Office PowerPoint</Application>
  <PresentationFormat>Widescreen</PresentationFormat>
  <Paragraphs>90</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MT</vt:lpstr>
      <vt:lpstr>Calibri</vt:lpstr>
      <vt:lpstr>Calibri Light</vt:lpstr>
      <vt:lpstr>Helvetica</vt:lpstr>
      <vt:lpstr>Segoe UI Symbol</vt:lpstr>
      <vt:lpstr>Times New Roman</vt:lpstr>
      <vt:lpstr>Office Theme</vt:lpstr>
      <vt:lpstr>PowerPoint Presentation</vt:lpstr>
      <vt:lpstr>PowerPoint Presentation</vt:lpstr>
      <vt:lpstr>Contents</vt:lpstr>
      <vt:lpstr>PowerPoint Presentation</vt:lpstr>
      <vt:lpstr>Literatures Identified and Findings</vt:lpstr>
      <vt:lpstr>Algorithms used</vt:lpstr>
      <vt:lpstr>PowerPoint Presentation</vt:lpstr>
      <vt:lpstr>PowerPoint Presentation</vt:lpstr>
      <vt:lpstr>PowerPoint Presentation</vt:lpstr>
      <vt:lpstr>PowerPoint Presentation</vt:lpstr>
      <vt:lpstr>PowerPoint Presentation</vt:lpstr>
      <vt:lpstr>Software Requirements</vt:lpstr>
      <vt:lpstr>References</vt:lpstr>
      <vt:lpstr>Weekly Plan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m.santheepkumar107@gmail.com</dc:creator>
  <cp:lastModifiedBy>Aashif AK</cp:lastModifiedBy>
  <cp:revision>50</cp:revision>
  <dcterms:created xsi:type="dcterms:W3CDTF">2023-03-16T08:45:29Z</dcterms:created>
  <dcterms:modified xsi:type="dcterms:W3CDTF">2025-04-02T06:43:38Z</dcterms:modified>
</cp:coreProperties>
</file>