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4" r:id="rId3"/>
    <p:sldId id="257" r:id="rId4"/>
    <p:sldId id="258" r:id="rId5"/>
    <p:sldId id="260" r:id="rId6"/>
    <p:sldId id="281" r:id="rId7"/>
    <p:sldId id="280" r:id="rId8"/>
    <p:sldId id="261" r:id="rId9"/>
    <p:sldId id="263" r:id="rId10"/>
    <p:sldId id="279" r:id="rId11"/>
    <p:sldId id="276" r:id="rId12"/>
    <p:sldId id="275" r:id="rId13"/>
    <p:sldId id="270" r:id="rId14"/>
    <p:sldId id="268" r:id="rId15"/>
    <p:sldId id="269" r:id="rId16"/>
    <p:sldId id="278" r:id="rId17"/>
    <p:sldId id="262" r:id="rId1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81"/>
            <p14:sldId id="280"/>
            <p14:sldId id="261"/>
            <p14:sldId id="263"/>
            <p14:sldId id="279"/>
            <p14:sldId id="276"/>
            <p14:sldId id="275"/>
            <p14:sldId id="270"/>
            <p14:sldId id="268"/>
            <p14:sldId id="269"/>
            <p14:sldId id="278"/>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6" autoAdjust="0"/>
    <p:restoredTop sz="94660"/>
  </p:normalViewPr>
  <p:slideViewPr>
    <p:cSldViewPr snapToGrid="0">
      <p:cViewPr varScale="1">
        <p:scale>
          <a:sx n="105" d="100"/>
          <a:sy n="105" d="100"/>
        </p:scale>
        <p:origin x="54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02-04-2025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88AB0-1C3E-4E44-AC89-1F2440C19E66}" type="slidenum">
              <a:rPr lang="en-IN" smtClean="0"/>
              <a:pPr/>
              <a:t>14</a:t>
            </a:fld>
            <a:endParaRPr lang="en-IN" dirty="0"/>
          </a:p>
        </p:txBody>
      </p:sp>
    </p:spTree>
    <p:extLst>
      <p:ext uri="{BB962C8B-B14F-4D97-AF65-F5344CB8AC3E}">
        <p14:creationId xmlns:p14="http://schemas.microsoft.com/office/powerpoint/2010/main" val="17245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02-04-2025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02-04-2025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02-04-2025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02-04-2025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02-04-2025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02-04-2025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02-04-2025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02-04-2025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02-04-2025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02-04-2025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02-04-2025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02-04-2025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a:solidFill>
                  <a:srgbClr val="FF0000"/>
                </a:solidFill>
                <a:latin typeface="Times New Roman" pitchFamily="18" charset="0"/>
                <a:cs typeface="Times New Roman" pitchFamily="18" charset="0"/>
              </a:rPr>
              <a:t>Second </a:t>
            </a:r>
            <a:r>
              <a:rPr lang="en-IN" sz="2000" b="1" dirty="0">
                <a:solidFill>
                  <a:srgbClr val="FF0000"/>
                </a:solidFill>
                <a:latin typeface="Times New Roman" pitchFamily="18" charset="0"/>
                <a:cs typeface="Times New Roman" pitchFamily="18" charset="0"/>
              </a:rPr>
              <a:t>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126273244"/>
              </p:ext>
            </p:extLst>
          </p:nvPr>
        </p:nvGraphicFramePr>
        <p:xfrm>
          <a:off x="1829527" y="2489454"/>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F2FD-F890-BF82-FB16-E4C896A6A08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E4EE86-D90E-CEF0-581F-DD16242BAB46}"/>
              </a:ext>
            </a:extLst>
          </p:cNvPr>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AAED777-23DA-EAD9-0BF5-A51FE1A18C9F}"/>
              </a:ext>
            </a:extLst>
          </p:cNvPr>
          <p:cNvSpPr/>
          <p:nvPr/>
        </p:nvSpPr>
        <p:spPr>
          <a:xfrm>
            <a:off x="8922508" y="3191537"/>
            <a:ext cx="1986412"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 Prediction</a:t>
            </a:r>
            <a:endParaRPr lang="en-IN" dirty="0"/>
          </a:p>
        </p:txBody>
      </p:sp>
      <p:sp>
        <p:nvSpPr>
          <p:cNvPr id="20" name="Rectangle 19">
            <a:extLst>
              <a:ext uri="{FF2B5EF4-FFF2-40B4-BE49-F238E27FC236}">
                <a16:creationId xmlns:a16="http://schemas.microsoft.com/office/drawing/2014/main" id="{37208574-6D2D-2B89-9CD5-4BA80E993980}"/>
              </a:ext>
            </a:extLst>
          </p:cNvPr>
          <p:cNvSpPr/>
          <p:nvPr/>
        </p:nvSpPr>
        <p:spPr>
          <a:xfrm>
            <a:off x="5627626" y="452763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Parsing </a:t>
            </a:r>
            <a:endParaRPr lang="en-IN" dirty="0"/>
          </a:p>
        </p:txBody>
      </p:sp>
      <p:sp>
        <p:nvSpPr>
          <p:cNvPr id="21" name="Rectangle 20">
            <a:extLst>
              <a:ext uri="{FF2B5EF4-FFF2-40B4-BE49-F238E27FC236}">
                <a16:creationId xmlns:a16="http://schemas.microsoft.com/office/drawing/2014/main" id="{8D4A7A60-C902-A3B6-B3EA-3932859FF606}"/>
              </a:ext>
            </a:extLst>
          </p:cNvPr>
          <p:cNvSpPr/>
          <p:nvPr/>
        </p:nvSpPr>
        <p:spPr>
          <a:xfrm>
            <a:off x="5627626" y="185000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25" name="Rectangle 24">
            <a:extLst>
              <a:ext uri="{FF2B5EF4-FFF2-40B4-BE49-F238E27FC236}">
                <a16:creationId xmlns:a16="http://schemas.microsoft.com/office/drawing/2014/main" id="{A223D244-A6F6-41AB-B1B7-D4F90FA75121}"/>
              </a:ext>
            </a:extLst>
          </p:cNvPr>
          <p:cNvSpPr/>
          <p:nvPr/>
        </p:nvSpPr>
        <p:spPr>
          <a:xfrm>
            <a:off x="1705318" y="14257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Integration</a:t>
            </a:r>
            <a:endParaRPr lang="en-IN" dirty="0"/>
          </a:p>
        </p:txBody>
      </p:sp>
      <p:sp>
        <p:nvSpPr>
          <p:cNvPr id="27" name="Rectangle 26">
            <a:extLst>
              <a:ext uri="{FF2B5EF4-FFF2-40B4-BE49-F238E27FC236}">
                <a16:creationId xmlns:a16="http://schemas.microsoft.com/office/drawing/2014/main" id="{289ACAB9-5572-830A-A047-DF1B140E91E2}"/>
              </a:ext>
            </a:extLst>
          </p:cNvPr>
          <p:cNvSpPr/>
          <p:nvPr/>
        </p:nvSpPr>
        <p:spPr>
          <a:xfrm>
            <a:off x="1697996" y="3837111"/>
            <a:ext cx="2372904"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sp>
        <p:nvSpPr>
          <p:cNvPr id="31" name="Rectangle 30">
            <a:extLst>
              <a:ext uri="{FF2B5EF4-FFF2-40B4-BE49-F238E27FC236}">
                <a16:creationId xmlns:a16="http://schemas.microsoft.com/office/drawing/2014/main" id="{740D25C0-A59E-FAF9-CA5D-863814C0E2B7}"/>
              </a:ext>
            </a:extLst>
          </p:cNvPr>
          <p:cNvSpPr/>
          <p:nvPr/>
        </p:nvSpPr>
        <p:spPr>
          <a:xfrm>
            <a:off x="1705320" y="2642621"/>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cxnSp>
        <p:nvCxnSpPr>
          <p:cNvPr id="35" name="Straight Arrow Connector 34">
            <a:extLst>
              <a:ext uri="{FF2B5EF4-FFF2-40B4-BE49-F238E27FC236}">
                <a16:creationId xmlns:a16="http://schemas.microsoft.com/office/drawing/2014/main" id="{5091A7A1-C0FF-4C9B-6491-E8B4BFA257EC}"/>
              </a:ext>
            </a:extLst>
          </p:cNvPr>
          <p:cNvCxnSpPr>
            <a:cxnSpLocks/>
            <a:stCxn id="27" idx="2"/>
            <a:endCxn id="31" idx="0"/>
          </p:cNvCxnSpPr>
          <p:nvPr/>
        </p:nvCxnSpPr>
        <p:spPr>
          <a:xfrm flipV="1">
            <a:off x="2884448" y="2642621"/>
            <a:ext cx="4447" cy="2075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C138DC-C887-5F4D-D5C0-374276530435}"/>
              </a:ext>
            </a:extLst>
          </p:cNvPr>
          <p:cNvCxnSpPr>
            <a:cxnSpLocks/>
            <a:stCxn id="31" idx="2"/>
            <a:endCxn id="25" idx="0"/>
          </p:cNvCxnSpPr>
          <p:nvPr/>
        </p:nvCxnSpPr>
        <p:spPr>
          <a:xfrm flipH="1" flipV="1">
            <a:off x="2888893" y="1425708"/>
            <a:ext cx="2" cy="209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590BC35-9DAF-027C-DA73-FCA7A0FA2F43}"/>
              </a:ext>
            </a:extLst>
          </p:cNvPr>
          <p:cNvCxnSpPr>
            <a:cxnSpLocks/>
            <a:stCxn id="25" idx="3"/>
            <a:endCxn id="21" idx="1"/>
          </p:cNvCxnSpPr>
          <p:nvPr/>
        </p:nvCxnSpPr>
        <p:spPr>
          <a:xfrm>
            <a:off x="4072468" y="1865975"/>
            <a:ext cx="1555158" cy="424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3274E6C-1D50-AD13-9004-775031624A76}"/>
              </a:ext>
            </a:extLst>
          </p:cNvPr>
          <p:cNvSpPr/>
          <p:nvPr/>
        </p:nvSpPr>
        <p:spPr>
          <a:xfrm>
            <a:off x="1705318" y="50298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Unseen Data</a:t>
            </a:r>
            <a:endParaRPr lang="en-IN" dirty="0"/>
          </a:p>
        </p:txBody>
      </p:sp>
      <p:cxnSp>
        <p:nvCxnSpPr>
          <p:cNvPr id="49" name="Connector: Elbow 48">
            <a:extLst>
              <a:ext uri="{FF2B5EF4-FFF2-40B4-BE49-F238E27FC236}">
                <a16:creationId xmlns:a16="http://schemas.microsoft.com/office/drawing/2014/main" id="{4BA43B74-0965-1BD1-04F0-C26D57392D9B}"/>
              </a:ext>
            </a:extLst>
          </p:cNvPr>
          <p:cNvCxnSpPr>
            <a:cxnSpLocks/>
            <a:stCxn id="47" idx="3"/>
            <a:endCxn id="20" idx="1"/>
          </p:cNvCxnSpPr>
          <p:nvPr/>
        </p:nvCxnSpPr>
        <p:spPr>
          <a:xfrm flipV="1">
            <a:off x="4072468" y="4967905"/>
            <a:ext cx="1555158" cy="5021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EF0B3B-AEF8-E972-1683-E28E846151AC}"/>
              </a:ext>
            </a:extLst>
          </p:cNvPr>
          <p:cNvCxnSpPr>
            <a:cxnSpLocks/>
            <a:endCxn id="47" idx="1"/>
          </p:cNvCxnSpPr>
          <p:nvPr/>
        </p:nvCxnSpPr>
        <p:spPr>
          <a:xfrm>
            <a:off x="429768" y="5470074"/>
            <a:ext cx="1275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22B313-567B-9425-7757-BB35E332E367}"/>
              </a:ext>
            </a:extLst>
          </p:cNvPr>
          <p:cNvCxnSpPr>
            <a:cxnSpLocks/>
          </p:cNvCxnSpPr>
          <p:nvPr/>
        </p:nvCxnSpPr>
        <p:spPr>
          <a:xfrm>
            <a:off x="429768" y="4278307"/>
            <a:ext cx="1275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773022A-1722-9DF4-439C-27CA0A266E86}"/>
              </a:ext>
            </a:extLst>
          </p:cNvPr>
          <p:cNvSpPr txBox="1"/>
          <p:nvPr/>
        </p:nvSpPr>
        <p:spPr>
          <a:xfrm>
            <a:off x="274320" y="5118950"/>
            <a:ext cx="1322432" cy="313273"/>
          </a:xfrm>
          <a:prstGeom prst="rect">
            <a:avLst/>
          </a:prstGeom>
          <a:noFill/>
        </p:spPr>
        <p:txBody>
          <a:bodyPr wrap="square">
            <a:spAutoFit/>
          </a:bodyPr>
          <a:lstStyle/>
          <a:p>
            <a:r>
              <a:rPr lang="en-IN" sz="1400" b="1" dirty="0"/>
              <a:t>2. Prediction</a:t>
            </a:r>
          </a:p>
        </p:txBody>
      </p:sp>
      <p:sp>
        <p:nvSpPr>
          <p:cNvPr id="66" name="TextBox 65">
            <a:extLst>
              <a:ext uri="{FF2B5EF4-FFF2-40B4-BE49-F238E27FC236}">
                <a16:creationId xmlns:a16="http://schemas.microsoft.com/office/drawing/2014/main" id="{B6A54AF1-DD4B-F690-CF6F-4010EB9179D2}"/>
              </a:ext>
            </a:extLst>
          </p:cNvPr>
          <p:cNvSpPr txBox="1"/>
          <p:nvPr/>
        </p:nvSpPr>
        <p:spPr>
          <a:xfrm>
            <a:off x="274320" y="3920463"/>
            <a:ext cx="1419570" cy="307777"/>
          </a:xfrm>
          <a:prstGeom prst="rect">
            <a:avLst/>
          </a:prstGeom>
          <a:noFill/>
        </p:spPr>
        <p:txBody>
          <a:bodyPr wrap="square">
            <a:spAutoFit/>
          </a:bodyPr>
          <a:lstStyle/>
          <a:p>
            <a:r>
              <a:rPr lang="en-IN" sz="1400" b="1" dirty="0"/>
              <a:t>1. Preprocessing</a:t>
            </a:r>
          </a:p>
        </p:txBody>
      </p:sp>
      <p:cxnSp>
        <p:nvCxnSpPr>
          <p:cNvPr id="70" name="Connector: Elbow 69">
            <a:extLst>
              <a:ext uri="{FF2B5EF4-FFF2-40B4-BE49-F238E27FC236}">
                <a16:creationId xmlns:a16="http://schemas.microsoft.com/office/drawing/2014/main" id="{434B6C23-0A41-29A0-C9E4-91B14C6DED89}"/>
              </a:ext>
            </a:extLst>
          </p:cNvPr>
          <p:cNvCxnSpPr>
            <a:cxnSpLocks/>
            <a:stCxn id="76" idx="3"/>
            <a:endCxn id="8" idx="1"/>
          </p:cNvCxnSpPr>
          <p:nvPr/>
        </p:nvCxnSpPr>
        <p:spPr>
          <a:xfrm>
            <a:off x="7836406" y="3629090"/>
            <a:ext cx="1086102" cy="2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4886290-67C6-E8EB-3CF3-93A392A964D5}"/>
              </a:ext>
            </a:extLst>
          </p:cNvPr>
          <p:cNvSpPr/>
          <p:nvPr/>
        </p:nvSpPr>
        <p:spPr>
          <a:xfrm>
            <a:off x="5627626" y="3188823"/>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IN" dirty="0"/>
          </a:p>
        </p:txBody>
      </p:sp>
      <p:cxnSp>
        <p:nvCxnSpPr>
          <p:cNvPr id="78" name="Straight Arrow Connector 77">
            <a:extLst>
              <a:ext uri="{FF2B5EF4-FFF2-40B4-BE49-F238E27FC236}">
                <a16:creationId xmlns:a16="http://schemas.microsoft.com/office/drawing/2014/main" id="{8608CF60-3F15-6C98-6F2B-8F15F98123CC}"/>
              </a:ext>
            </a:extLst>
          </p:cNvPr>
          <p:cNvCxnSpPr>
            <a:stCxn id="20" idx="0"/>
            <a:endCxn id="76" idx="2"/>
          </p:cNvCxnSpPr>
          <p:nvPr/>
        </p:nvCxnSpPr>
        <p:spPr>
          <a:xfrm flipV="1">
            <a:off x="6732016" y="4069356"/>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5582C81-D90E-6CB8-1F7B-C0CFC3A16A85}"/>
              </a:ext>
            </a:extLst>
          </p:cNvPr>
          <p:cNvCxnSpPr>
            <a:stCxn id="21" idx="2"/>
            <a:endCxn id="76" idx="0"/>
          </p:cNvCxnSpPr>
          <p:nvPr/>
        </p:nvCxnSpPr>
        <p:spPr>
          <a:xfrm>
            <a:off x="6732016" y="2730541"/>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8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301E1-B3A6-E34B-9273-93B3794738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191334-8C02-6614-28FE-6D40E9B4D873}"/>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AC52ED-0186-1878-423F-8250E58E860F}"/>
              </a:ext>
            </a:extLst>
          </p:cNvPr>
          <p:cNvPicPr>
            <a:picLocks noChangeAspect="1"/>
          </p:cNvPicPr>
          <p:nvPr/>
        </p:nvPicPr>
        <p:blipFill>
          <a:blip r:embed="rId2"/>
          <a:stretch>
            <a:fillRect/>
          </a:stretch>
        </p:blipFill>
        <p:spPr>
          <a:xfrm>
            <a:off x="2159284" y="1834673"/>
            <a:ext cx="7670235" cy="3451606"/>
          </a:xfrm>
          <a:prstGeom prst="rect">
            <a:avLst/>
          </a:prstGeom>
        </p:spPr>
      </p:pic>
      <p:sp>
        <p:nvSpPr>
          <p:cNvPr id="3" name="Rectangle 2">
            <a:extLst>
              <a:ext uri="{FF2B5EF4-FFF2-40B4-BE49-F238E27FC236}">
                <a16:creationId xmlns:a16="http://schemas.microsoft.com/office/drawing/2014/main" id="{FD839B40-D14C-29AA-249D-4DAEE7B5CAFC}"/>
              </a:ext>
            </a:extLst>
          </p:cNvPr>
          <p:cNvSpPr/>
          <p:nvPr/>
        </p:nvSpPr>
        <p:spPr>
          <a:xfrm>
            <a:off x="968720" y="1223710"/>
            <a:ext cx="351076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1. Data Preprocessing</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AB0517-6024-5E36-0A37-924935F3F490}"/>
              </a:ext>
            </a:extLst>
          </p:cNvPr>
          <p:cNvSpPr txBox="1"/>
          <p:nvPr/>
        </p:nvSpPr>
        <p:spPr>
          <a:xfrm>
            <a:off x="968719" y="5518942"/>
            <a:ext cx="1002101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preprocesses CSV files by cleaning and filtering data based on city names and valid price values. The processed data is then saved to an output directory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5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EC82-C7AF-D477-979D-59C8040F9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5097473-84D4-218B-9FC6-48EF62198A94}"/>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F4AC3F-CA1B-AEF9-2330-235CE1FDEF3B}"/>
              </a:ext>
            </a:extLst>
          </p:cNvPr>
          <p:cNvPicPr>
            <a:picLocks noChangeAspect="1"/>
          </p:cNvPicPr>
          <p:nvPr/>
        </p:nvPicPr>
        <p:blipFill>
          <a:blip r:embed="rId2"/>
          <a:stretch>
            <a:fillRect/>
          </a:stretch>
        </p:blipFill>
        <p:spPr>
          <a:xfrm>
            <a:off x="2579798" y="1834699"/>
            <a:ext cx="7032404" cy="3581102"/>
          </a:xfrm>
          <a:prstGeom prst="rect">
            <a:avLst/>
          </a:prstGeom>
        </p:spPr>
      </p:pic>
      <p:sp>
        <p:nvSpPr>
          <p:cNvPr id="3" name="Rectangle 2">
            <a:extLst>
              <a:ext uri="{FF2B5EF4-FFF2-40B4-BE49-F238E27FC236}">
                <a16:creationId xmlns:a16="http://schemas.microsoft.com/office/drawing/2014/main" id="{71B5A1D3-2780-B8BA-51E7-2972906EF0A7}"/>
              </a:ext>
            </a:extLst>
          </p:cNvPr>
          <p:cNvSpPr/>
          <p:nvPr/>
        </p:nvSpPr>
        <p:spPr>
          <a:xfrm>
            <a:off x="972667" y="1223723"/>
            <a:ext cx="2927404"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2. Model Building</a:t>
            </a:r>
          </a:p>
        </p:txBody>
      </p:sp>
      <p:sp>
        <p:nvSpPr>
          <p:cNvPr id="6" name="TextBox 5">
            <a:extLst>
              <a:ext uri="{FF2B5EF4-FFF2-40B4-BE49-F238E27FC236}">
                <a16:creationId xmlns:a16="http://schemas.microsoft.com/office/drawing/2014/main" id="{D748DF08-50D9-91FD-DD59-756852EC7E86}"/>
              </a:ext>
            </a:extLst>
          </p:cNvPr>
          <p:cNvSpPr txBox="1"/>
          <p:nvPr/>
        </p:nvSpPr>
        <p:spPr>
          <a:xfrm>
            <a:off x="972667" y="5520490"/>
            <a:ext cx="106172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loads a dataset, splits it into training and testing sets, and applies the ARIMA model for price forecasting. It trains the model using historical price data and predicts future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1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13</a:t>
            </a:fld>
            <a:endParaRPr lang="en-IN" dirty="0"/>
          </a:p>
        </p:txBody>
      </p:sp>
      <p:graphicFrame>
        <p:nvGraphicFramePr>
          <p:cNvPr id="6" name="Table 5">
            <a:extLst>
              <a:ext uri="{FF2B5EF4-FFF2-40B4-BE49-F238E27FC236}">
                <a16:creationId xmlns:a16="http://schemas.microsoft.com/office/drawing/2014/main" id="{E2D333AA-ADFB-BA08-7C43-16B78EA70E6E}"/>
              </a:ext>
            </a:extLst>
          </p:cNvPr>
          <p:cNvGraphicFramePr>
            <a:graphicFrameLocks noGrp="1"/>
          </p:cNvGraphicFramePr>
          <p:nvPr>
            <p:extLst>
              <p:ext uri="{D42A27DB-BD31-4B8C-83A1-F6EECF244321}">
                <p14:modId xmlns:p14="http://schemas.microsoft.com/office/powerpoint/2010/main" val="1623954109"/>
              </p:ext>
            </p:extLst>
          </p:nvPr>
        </p:nvGraphicFramePr>
        <p:xfrm>
          <a:off x="1355344" y="2496502"/>
          <a:ext cx="10147808" cy="2502049"/>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014000744"/>
                    </a:ext>
                  </a:extLst>
                </a:gridCol>
                <a:gridCol w="7059168">
                  <a:extLst>
                    <a:ext uri="{9D8B030D-6E8A-4147-A177-3AD203B41FA5}">
                      <a16:colId xmlns:a16="http://schemas.microsoft.com/office/drawing/2014/main" val="2310553014"/>
                    </a:ext>
                  </a:extLst>
                </a:gridCol>
              </a:tblGrid>
              <a:tr h="532159">
                <a:tc>
                  <a:txBody>
                    <a:bodyPr/>
                    <a:lstStyle/>
                    <a:p>
                      <a:r>
                        <a:rPr lang="en-US" altLang="en-US" sz="1800" b="1" dirty="0">
                          <a:solidFill>
                            <a:schemeClr val="tx1"/>
                          </a:solidFill>
                          <a:latin typeface="Times New Roman" panose="02020603050405020304" pitchFamily="18" charset="0"/>
                          <a:cs typeface="Times New Roman" panose="02020603050405020304" pitchFamily="18" charset="0"/>
                        </a:rPr>
                        <a:t>1. Operating System</a:t>
                      </a:r>
                      <a:r>
                        <a:rPr lang="en-US" altLang="en-US" sz="18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0" dirty="0">
                          <a:solidFill>
                            <a:schemeClr val="tx1"/>
                          </a:solidFill>
                          <a:latin typeface="Times New Roman" panose="02020603050405020304" pitchFamily="18" charset="0"/>
                          <a:cs typeface="Times New Roman" panose="02020603050405020304" pitchFamily="18" charset="0"/>
                        </a:rPr>
                        <a:t>Windows 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3628433"/>
                  </a:ext>
                </a:extLst>
              </a:tr>
              <a:tr h="519211">
                <a:tc>
                  <a:txBody>
                    <a:bodyPr/>
                    <a:lstStyle/>
                    <a:p>
                      <a:r>
                        <a:rPr lang="en-IN" sz="1800" b="1" dirty="0">
                          <a:solidFill>
                            <a:schemeClr val="tx1"/>
                          </a:solidFill>
                          <a:latin typeface="Times New Roman" panose="02020603050405020304" pitchFamily="18" charset="0"/>
                          <a:cs typeface="Times New Roman" panose="02020603050405020304" pitchFamily="18" charset="0"/>
                        </a:rPr>
                        <a:t>2. Programming Languages</a:t>
                      </a:r>
                      <a:endParaRPr lang="en-IN"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Python (Pandas, NumPy, </a:t>
                      </a:r>
                      <a:r>
                        <a:rPr lang="en-IN" sz="1800" dirty="0" err="1">
                          <a:solidFill>
                            <a:schemeClr val="tx1"/>
                          </a:solidFill>
                          <a:latin typeface="Times New Roman" panose="02020603050405020304" pitchFamily="18" charset="0"/>
                          <a:cs typeface="Times New Roman" panose="02020603050405020304" pitchFamily="18" charset="0"/>
                        </a:rPr>
                        <a:t>Sklearn</a:t>
                      </a:r>
                      <a:r>
                        <a:rPr lang="en-IN" sz="1800" dirty="0">
                          <a:solidFill>
                            <a:schemeClr val="tx1"/>
                          </a:solidFill>
                          <a:latin typeface="Times New Roman" panose="02020603050405020304" pitchFamily="18" charset="0"/>
                          <a:cs typeface="Times New Roman" panose="02020603050405020304" pitchFamily="18" charset="0"/>
                        </a:rPr>
                        <a:t>, TensorFlow/</a:t>
                      </a:r>
                      <a:r>
                        <a:rPr lang="en-IN" sz="1800" dirty="0" err="1">
                          <a:solidFill>
                            <a:schemeClr val="tx1"/>
                          </a:solidFill>
                          <a:latin typeface="Times New Roman" panose="02020603050405020304" pitchFamily="18" charset="0"/>
                          <a:cs typeface="Times New Roman" panose="02020603050405020304" pitchFamily="18" charset="0"/>
                        </a:rPr>
                        <a:t>PyTorch</a:t>
                      </a:r>
                      <a:r>
                        <a:rPr lang="en-IN" sz="1800" dirty="0">
                          <a:solidFill>
                            <a:schemeClr val="tx1"/>
                          </a:solidFill>
                          <a:latin typeface="Times New Roman" panose="02020603050405020304" pitchFamily="18" charset="0"/>
                          <a:cs typeface="Times New Roman" panose="02020603050405020304" pitchFamily="18"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659522"/>
                  </a:ext>
                </a:extLst>
              </a:tr>
              <a:tr h="532159">
                <a:tc>
                  <a:txBody>
                    <a:bodyPr/>
                    <a:lstStyle/>
                    <a:p>
                      <a:r>
                        <a:rPr lang="en-IN" sz="1800" b="1" dirty="0">
                          <a:solidFill>
                            <a:schemeClr val="tx1"/>
                          </a:solidFill>
                          <a:latin typeface="Times New Roman" panose="02020603050405020304" pitchFamily="18" charset="0"/>
                          <a:cs typeface="Times New Roman" panose="02020603050405020304" pitchFamily="18" charset="0"/>
                        </a:rPr>
                        <a:t>3. Data Processing</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MS Excel, Pandas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513598"/>
                  </a:ext>
                </a:extLst>
              </a:tr>
              <a:tr h="918520">
                <a:tc>
                  <a:txBody>
                    <a:bodyPr/>
                    <a:lstStyle/>
                    <a:p>
                      <a:r>
                        <a:rPr lang="en-IN" sz="1800" b="1" dirty="0">
                          <a:solidFill>
                            <a:schemeClr val="tx1"/>
                          </a:solidFill>
                          <a:latin typeface="Times New Roman" panose="02020603050405020304" pitchFamily="18" charset="0"/>
                          <a:cs typeface="Times New Roman" panose="02020603050405020304" pitchFamily="18" charset="0"/>
                        </a:rPr>
                        <a:t>4. ML/DL Frameworks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Scikit-learn, TensorFlow, </a:t>
                      </a:r>
                      <a:r>
                        <a:rPr lang="en-IN" sz="1800" dirty="0" err="1">
                          <a:solidFill>
                            <a:schemeClr val="tx1"/>
                          </a:solidFill>
                          <a:latin typeface="Times New Roman" panose="02020603050405020304" pitchFamily="18" charset="0"/>
                          <a:cs typeface="Times New Roman" panose="02020603050405020304" pitchFamily="18" charset="0"/>
                        </a:rPr>
                        <a:t>PyTorch</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Statsmodels</a:t>
                      </a:r>
                      <a:r>
                        <a:rPr lang="en-IN" sz="1800" dirty="0">
                          <a:solidFill>
                            <a:schemeClr val="tx1"/>
                          </a:solidFill>
                          <a:latin typeface="Times New Roman" panose="02020603050405020304" pitchFamily="18" charset="0"/>
                          <a:cs typeface="Times New Roman" panose="02020603050405020304" pitchFamily="18" charset="0"/>
                        </a:rPr>
                        <a:t> (for ARIMA)</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55255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77875" y="1818446"/>
            <a:ext cx="9965588"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dirty="0">
                <a:solidFill>
                  <a:srgbClr val="FF0000"/>
                </a:solidFill>
                <a:latin typeface="Times New Roman" panose="02020603050405020304" pitchFamily="18" charset="0"/>
                <a:cs typeface="Times New Roman" panose="02020603050405020304" pitchFamily="18" charset="0"/>
              </a:rPr>
              <a:t>Weekly</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3051720168"/>
              </p:ext>
            </p:extLst>
          </p:nvPr>
        </p:nvGraphicFramePr>
        <p:xfrm>
          <a:off x="1252728" y="1776424"/>
          <a:ext cx="10570972" cy="3305151"/>
        </p:xfrm>
        <a:graphic>
          <a:graphicData uri="http://schemas.openxmlformats.org/drawingml/2006/table">
            <a:tbl>
              <a:tblPr/>
              <a:tblGrid>
                <a:gridCol w="2036572">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000" b="1" dirty="0">
                          <a:latin typeface="Times New Roman" panose="02020603050405020304" pitchFamily="18" charset="0"/>
                          <a:cs typeface="Times New Roman" panose="02020603050405020304" pitchFamily="18" charset="0"/>
                        </a:rPr>
                        <a:t>Week 1 :</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0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000" b="1" dirty="0">
                          <a:latin typeface="Times New Roman" panose="02020603050405020304" pitchFamily="18" charset="0"/>
                          <a:cs typeface="Times New Roman" panose="02020603050405020304" pitchFamily="18" charset="0"/>
                        </a:rPr>
                        <a:t>Week 2 :</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0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000" b="1" dirty="0">
                          <a:latin typeface="Times New Roman" panose="02020603050405020304" pitchFamily="18" charset="0"/>
                          <a:cs typeface="Times New Roman" panose="02020603050405020304" pitchFamily="18" charset="0"/>
                        </a:rPr>
                        <a:t>Week 3 :</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0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000" b="1" dirty="0">
                          <a:latin typeface="Times New Roman" panose="02020603050405020304" pitchFamily="18" charset="0"/>
                          <a:cs typeface="Times New Roman" panose="02020603050405020304" pitchFamily="18" charset="0"/>
                        </a:rPr>
                        <a:t>Week 4 :</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0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B980-F89D-D551-1B69-C4D15A46B87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79600CB5-0342-E5C2-5AC2-8260C43A1CC8}"/>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Course Completion</a:t>
            </a:r>
            <a:endParaRPr sz="3600" b="1" spc="-20"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12FE8EC-9DEE-2872-6DE0-7E2CE7D5B16F}"/>
              </a:ext>
            </a:extLst>
          </p:cNvPr>
          <p:cNvGraphicFramePr>
            <a:graphicFrameLocks noGrp="1"/>
          </p:cNvGraphicFramePr>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graphicFrame>
        <p:nvGraphicFramePr>
          <p:cNvPr id="2" name="Table 1">
            <a:extLst>
              <a:ext uri="{FF2B5EF4-FFF2-40B4-BE49-F238E27FC236}">
                <a16:creationId xmlns:a16="http://schemas.microsoft.com/office/drawing/2014/main" id="{A29A18C7-39AF-40B3-5BAD-6AFB7B2CBF51}"/>
              </a:ext>
            </a:extLst>
          </p:cNvPr>
          <p:cNvGraphicFramePr>
            <a:graphicFrameLocks noGrp="1"/>
          </p:cNvGraphicFramePr>
          <p:nvPr>
            <p:extLst>
              <p:ext uri="{D42A27DB-BD31-4B8C-83A1-F6EECF244321}">
                <p14:modId xmlns:p14="http://schemas.microsoft.com/office/powerpoint/2010/main" val="2734859840"/>
              </p:ext>
            </p:extLst>
          </p:nvPr>
        </p:nvGraphicFramePr>
        <p:xfrm>
          <a:off x="1405813" y="1982236"/>
          <a:ext cx="9389187" cy="3452436"/>
        </p:xfrm>
        <a:graphic>
          <a:graphicData uri="http://schemas.openxmlformats.org/drawingml/2006/table">
            <a:tbl>
              <a:tblPr firstRow="1" bandRow="1">
                <a:tableStyleId>{7DF18680-E054-41AD-8BC1-D1AEF772440D}</a:tableStyleId>
              </a:tblPr>
              <a:tblGrid>
                <a:gridCol w="2346885">
                  <a:extLst>
                    <a:ext uri="{9D8B030D-6E8A-4147-A177-3AD203B41FA5}">
                      <a16:colId xmlns:a16="http://schemas.microsoft.com/office/drawing/2014/main" val="390952812"/>
                    </a:ext>
                  </a:extLst>
                </a:gridCol>
                <a:gridCol w="3194751">
                  <a:extLst>
                    <a:ext uri="{9D8B030D-6E8A-4147-A177-3AD203B41FA5}">
                      <a16:colId xmlns:a16="http://schemas.microsoft.com/office/drawing/2014/main" val="2699788972"/>
                    </a:ext>
                  </a:extLst>
                </a:gridCol>
                <a:gridCol w="1948503">
                  <a:extLst>
                    <a:ext uri="{9D8B030D-6E8A-4147-A177-3AD203B41FA5}">
                      <a16:colId xmlns:a16="http://schemas.microsoft.com/office/drawing/2014/main" val="3070996017"/>
                    </a:ext>
                  </a:extLst>
                </a:gridCol>
                <a:gridCol w="1899048">
                  <a:extLst>
                    <a:ext uri="{9D8B030D-6E8A-4147-A177-3AD203B41FA5}">
                      <a16:colId xmlns:a16="http://schemas.microsoft.com/office/drawing/2014/main" val="3558648283"/>
                    </a:ext>
                  </a:extLst>
                </a:gridCol>
              </a:tblGrid>
              <a:tr h="419883">
                <a:tc>
                  <a:txBody>
                    <a:bodyPr/>
                    <a:lstStyle/>
                    <a:p>
                      <a:r>
                        <a:rPr lang="en-IN" sz="2000" dirty="0">
                          <a:latin typeface="Times New Roman" panose="02020603050405020304" pitchFamily="18" charset="0"/>
                          <a:cs typeface="Times New Roman" panose="02020603050405020304" pitchFamily="18" charset="0"/>
                        </a:rPr>
                        <a:t> Student Name </a:t>
                      </a:r>
                    </a:p>
                  </a:txBody>
                  <a:tcPr/>
                </a:tc>
                <a:tc>
                  <a:txBody>
                    <a:bodyPr/>
                    <a:lstStyle/>
                    <a:p>
                      <a:r>
                        <a:rPr lang="en-IN" sz="2000" dirty="0">
                          <a:latin typeface="Times New Roman" panose="02020603050405020304" pitchFamily="18" charset="0"/>
                          <a:cs typeface="Times New Roman" panose="02020603050405020304" pitchFamily="18" charset="0"/>
                        </a:rPr>
                        <a:t>Course Title</a:t>
                      </a:r>
                    </a:p>
                  </a:txBody>
                  <a:tcPr/>
                </a:tc>
                <a:tc>
                  <a:txBody>
                    <a:bodyPr/>
                    <a:lstStyle/>
                    <a:p>
                      <a:r>
                        <a:rPr lang="en-IN" sz="2000" dirty="0" err="1">
                          <a:latin typeface="Times New Roman" panose="02020603050405020304" pitchFamily="18" charset="0"/>
                          <a:cs typeface="Times New Roman" panose="02020603050405020304" pitchFamily="18" charset="0"/>
                        </a:rPr>
                        <a:t>Plateform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2654899856"/>
                  </a:ext>
                </a:extLst>
              </a:tr>
              <a:tr h="918671">
                <a:tc>
                  <a:txBody>
                    <a:bodyPr/>
                    <a:lstStyle/>
                    <a:p>
                      <a:r>
                        <a:rPr lang="en-IN" sz="2000" dirty="0">
                          <a:latin typeface="Times New Roman" panose="02020603050405020304" pitchFamily="18" charset="0"/>
                          <a:cs typeface="Times New Roman" panose="02020603050405020304" pitchFamily="18" charset="0"/>
                        </a:rPr>
                        <a:t>Sharanya T</a:t>
                      </a:r>
                    </a:p>
                  </a:txBody>
                  <a:tcPr/>
                </a:tc>
                <a:tc>
                  <a:txBody>
                    <a:bodyPr/>
                    <a:lstStyle/>
                    <a:p>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r>
                        <a:rPr lang="en-IN" sz="2000" dirty="0">
                          <a:latin typeface="Times New Roman" panose="02020603050405020304" pitchFamily="18" charset="0"/>
                          <a:cs typeface="Times New Roman" panose="02020603050405020304" pitchFamily="18" charset="0"/>
                        </a:rPr>
                        <a:t>70% completed</a:t>
                      </a:r>
                    </a:p>
                  </a:txBody>
                  <a:tcPr/>
                </a:tc>
                <a:extLst>
                  <a:ext uri="{0D108BD9-81ED-4DB2-BD59-A6C34878D82A}">
                    <a16:rowId xmlns:a16="http://schemas.microsoft.com/office/drawing/2014/main" val="1216402435"/>
                  </a:ext>
                </a:extLst>
              </a:tr>
              <a:tr h="912543">
                <a:tc>
                  <a:txBody>
                    <a:bodyPr/>
                    <a:lstStyle/>
                    <a:p>
                      <a:r>
                        <a:rPr lang="en-IN" sz="2000" dirty="0">
                          <a:latin typeface="Times New Roman" panose="02020603050405020304" pitchFamily="18" charset="0"/>
                          <a:cs typeface="Times New Roman" panose="02020603050405020304" pitchFamily="18" charset="0"/>
                        </a:rPr>
                        <a:t>Santhosh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70% completed</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107166"/>
                  </a:ext>
                </a:extLst>
              </a:tr>
              <a:tr h="1201339">
                <a:tc>
                  <a:txBody>
                    <a:bodyPr/>
                    <a:lstStyle/>
                    <a:p>
                      <a:r>
                        <a:rPr lang="en-IN" sz="2000" dirty="0">
                          <a:latin typeface="Times New Roman" panose="02020603050405020304" pitchFamily="18" charset="0"/>
                          <a:cs typeface="Times New Roman" panose="02020603050405020304" pitchFamily="18" charset="0"/>
                        </a:rPr>
                        <a:t>Aashif Shadin K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70% completed</a:t>
                      </a:r>
                    </a:p>
                  </a:txBody>
                  <a:tcPr/>
                </a:tc>
                <a:extLst>
                  <a:ext uri="{0D108BD9-81ED-4DB2-BD59-A6C34878D82A}">
                    <a16:rowId xmlns:a16="http://schemas.microsoft.com/office/drawing/2014/main" val="840343608"/>
                  </a:ext>
                </a:extLst>
              </a:tr>
            </a:tbl>
          </a:graphicData>
        </a:graphic>
      </p:graphicFrame>
    </p:spTree>
    <p:extLst>
      <p:ext uri="{BB962C8B-B14F-4D97-AF65-F5344CB8AC3E}">
        <p14:creationId xmlns:p14="http://schemas.microsoft.com/office/powerpoint/2010/main" val="405183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1051356" y="1450886"/>
            <a:ext cx="6455868" cy="4279185"/>
          </a:xfrm>
          <a:prstGeom prst="rect">
            <a:avLst/>
          </a:prstGeom>
        </p:spPr>
        <p:txBody>
          <a:bodyPr vert="horz" wrap="square" lIns="0" tIns="88900" rIns="0" bIns="0" rtlCol="0">
            <a:spAutoFit/>
          </a:bodyPr>
          <a:lstStyle/>
          <a:p>
            <a:pPr marL="356870" indent="-344805">
              <a:lnSpc>
                <a:spcPct val="150000"/>
              </a:lnSpc>
              <a:spcBef>
                <a:spcPts val="7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Introduction</a:t>
            </a:r>
          </a:p>
          <a:p>
            <a:pPr marL="356870" indent="-344805">
              <a:lnSpc>
                <a:spcPct val="150000"/>
              </a:lnSpc>
              <a:spcBef>
                <a:spcPts val="700"/>
              </a:spcBef>
              <a:buSzPct val="45000"/>
              <a:buFont typeface="Segoe UI Symbol"/>
              <a:buChar char="⚫"/>
              <a:tabLst>
                <a:tab pos="356870" algn="l"/>
                <a:tab pos="357505" algn="l"/>
              </a:tabLst>
            </a:pPr>
            <a:r>
              <a:rPr sz="2000" dirty="0">
                <a:latin typeface="Times New Roman" pitchFamily="18" charset="0"/>
                <a:cs typeface="Times New Roman" pitchFamily="18" charset="0"/>
              </a:rPr>
              <a:t>Problem</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Statement</a:t>
            </a:r>
            <a:endParaRPr sz="2000" dirty="0">
              <a:latin typeface="Times New Roman" pitchFamily="18" charset="0"/>
              <a:cs typeface="Times New Roman" pitchFamily="18" charset="0"/>
            </a:endParaRPr>
          </a:p>
          <a:p>
            <a:pPr marL="356870" indent="-344805">
              <a:lnSpc>
                <a:spcPct val="150000"/>
              </a:lnSpc>
              <a:spcBef>
                <a:spcPts val="605"/>
              </a:spcBef>
              <a:buSzPct val="45000"/>
              <a:buFont typeface="Segoe UI Symbol"/>
              <a:buChar char="⚫"/>
              <a:tabLst>
                <a:tab pos="356870" algn="l"/>
                <a:tab pos="357505" algn="l"/>
              </a:tabLst>
            </a:pPr>
            <a:r>
              <a:rPr sz="2000" dirty="0">
                <a:latin typeface="Times New Roman" pitchFamily="18" charset="0"/>
                <a:cs typeface="Times New Roman" pitchFamily="18" charset="0"/>
              </a:rPr>
              <a:t>Literature</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Identified</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Findings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sz="2000" spc="-10" dirty="0">
                <a:latin typeface="Times New Roman" pitchFamily="18" charset="0"/>
                <a:cs typeface="Times New Roman" pitchFamily="18" charset="0"/>
              </a:rPr>
              <a:t>Objective</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Block Diagram</a:t>
            </a:r>
          </a:p>
          <a:p>
            <a:pPr marL="356870" indent="-344805">
              <a:lnSpc>
                <a:spcPct val="150000"/>
              </a:lnSpc>
              <a:spcBef>
                <a:spcPts val="600"/>
              </a:spcBef>
              <a:buSzPct val="45000"/>
              <a:buFont typeface="Segoe UI Symbol"/>
              <a:buChar char="⚫"/>
              <a:tabLst>
                <a:tab pos="356870" algn="l"/>
                <a:tab pos="357505" algn="l"/>
              </a:tabLst>
            </a:pPr>
            <a:r>
              <a:rPr sz="2000" dirty="0">
                <a:latin typeface="Times New Roman" pitchFamily="18" charset="0"/>
                <a:cs typeface="Times New Roman" pitchFamily="18" charset="0"/>
              </a:rPr>
              <a:t>Software</a:t>
            </a:r>
            <a:r>
              <a:rPr sz="2000" spc="-50" dirty="0">
                <a:latin typeface="Times New Roman" pitchFamily="18" charset="0"/>
                <a:cs typeface="Times New Roman" pitchFamily="18" charset="0"/>
              </a:rPr>
              <a:t> </a:t>
            </a:r>
            <a:r>
              <a:rPr sz="2000" spc="-10" dirty="0">
                <a:latin typeface="Times New Roman" pitchFamily="18" charset="0"/>
                <a:cs typeface="Times New Roman" pitchFamily="18" charset="0"/>
              </a:rPr>
              <a:t>Requirements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sz="2000" spc="-10" dirty="0">
                <a:latin typeface="Times New Roman" pitchFamily="18" charset="0"/>
                <a:cs typeface="Times New Roman" pitchFamily="18" charset="0"/>
              </a:rPr>
              <a:t>References</a:t>
            </a:r>
            <a:endParaRPr sz="2000" dirty="0">
              <a:latin typeface="Times New Roman" pitchFamily="18" charset="0"/>
              <a:cs typeface="Times New Roman" pitchFamily="18" charset="0"/>
            </a:endParaRPr>
          </a:p>
          <a:p>
            <a:pPr marL="356870" indent="-344805">
              <a:lnSpc>
                <a:spcPct val="150000"/>
              </a:lnSpc>
              <a:spcBef>
                <a:spcPts val="605"/>
              </a:spcBef>
              <a:buSzPct val="45000"/>
              <a:buFont typeface="Segoe UI Symbol"/>
              <a:buChar char="⚫"/>
              <a:tabLst>
                <a:tab pos="356870" algn="l"/>
                <a:tab pos="357505" algn="l"/>
              </a:tabLst>
            </a:pPr>
            <a:r>
              <a:rPr sz="2000" dirty="0">
                <a:latin typeface="Times New Roman" pitchFamily="18" charset="0"/>
                <a:cs typeface="Times New Roman" pitchFamily="18" charset="0"/>
              </a:rPr>
              <a:t>Weekly</a:t>
            </a:r>
            <a:r>
              <a:rPr sz="2000" spc="-50" dirty="0">
                <a:latin typeface="Times New Roman" pitchFamily="18" charset="0"/>
                <a:cs typeface="Times New Roman" pitchFamily="18" charset="0"/>
              </a:rPr>
              <a:t> </a:t>
            </a:r>
            <a:r>
              <a:rPr sz="2000" spc="-20" dirty="0">
                <a:latin typeface="Times New Roman" pitchFamily="18" charset="0"/>
                <a:cs typeface="Times New Roman" pitchFamily="18" charset="0"/>
              </a:rPr>
              <a:t>Plan</a:t>
            </a:r>
            <a:endParaRPr sz="20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1340611" y="1748507"/>
            <a:ext cx="9510777" cy="33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1505139" y="1409700"/>
            <a:ext cx="8962136" cy="4653646"/>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“Agricultural Commodity Price Prediction Model: A Machine Learning Framework”(2023) Manas Kumar Mohanty, Parag Kumar Guha </a:t>
            </a:r>
            <a:r>
              <a:rPr lang="en-US" sz="2000" b="1" dirty="0" err="1">
                <a:latin typeface="Times New Roman" panose="02020603050405020304" pitchFamily="18" charset="0"/>
                <a:cs typeface="Times New Roman" panose="02020603050405020304" pitchFamily="18" charset="0"/>
              </a:rPr>
              <a:t>Thakurta</a:t>
            </a:r>
            <a:r>
              <a:rPr lang="en-US" sz="2000" b="1" dirty="0">
                <a:latin typeface="Times New Roman" panose="02020603050405020304" pitchFamily="18" charset="0"/>
                <a:cs typeface="Times New Roman" panose="02020603050405020304" pitchFamily="18" charset="0"/>
              </a:rPr>
              <a:t>, Samarjit Kar</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Time Series Algorithms : </a:t>
            </a:r>
            <a:r>
              <a:rPr lang="en-US" sz="2000" dirty="0">
                <a:latin typeface="Times New Roman" panose="02020603050405020304" pitchFamily="18" charset="0"/>
                <a:cs typeface="Times New Roman" panose="02020603050405020304" pitchFamily="18" charset="0"/>
              </a:rPr>
              <a:t>This paper presents a machine learning framework designed to predict crop prices by integrating factors such as crop yield, supply, and demand. The study employs various time series algorithms and identifies the decision tree regressor as the most effective model for price prediction. The framework aims to assist farmers in making informed decisions regarding their produce by providing accurate price forecasts.</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BAC5D-C024-8969-47C4-E6A37AAF43F9}"/>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B3A69334-7004-5A91-2995-851090224006}"/>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6D7D84F-4E4F-093F-C224-5618BBDE1AE3}"/>
              </a:ext>
            </a:extLst>
          </p:cNvPr>
          <p:cNvSpPr txBox="1"/>
          <p:nvPr/>
        </p:nvSpPr>
        <p:spPr>
          <a:xfrm>
            <a:off x="1505139" y="1409700"/>
            <a:ext cx="8962136" cy="4191981"/>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B5B4B-25FB-28AC-94BC-068A8D01F422}"/>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A12B3E1D-0360-DA8A-431F-3F19F79D43B0}"/>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D5C2718B-5951-095C-631F-B147D9FFA8C2}"/>
              </a:ext>
            </a:extLst>
          </p:cNvPr>
          <p:cNvSpPr txBox="1"/>
          <p:nvPr/>
        </p:nvSpPr>
        <p:spPr>
          <a:xfrm>
            <a:off x="1505139" y="1409700"/>
            <a:ext cx="8962136" cy="4401205"/>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buClr>
                <a:schemeClr val="bg1"/>
              </a:buClr>
            </a:pPr>
            <a:r>
              <a:rPr lang="en-US" sz="2000" b="1" dirty="0">
                <a:latin typeface="Times New Roman" panose="02020603050405020304" pitchFamily="18" charset="0"/>
                <a:cs typeface="Times New Roman" panose="02020603050405020304" pitchFamily="18" charset="0"/>
              </a:rPr>
              <a:t>Feature Reduction:</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202547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404684"/>
            <a:ext cx="11252200" cy="4278094"/>
          </a:xfrm>
          <a:prstGeom prst="rect">
            <a:avLst/>
          </a:prstGeom>
          <a:noFill/>
        </p:spPr>
        <p:txBody>
          <a:bodyPr wrap="square">
            <a:spAutoFit/>
          </a:bodyPr>
          <a:lstStyle/>
          <a:p>
            <a:pPr algn="just">
              <a:spcBef>
                <a:spcPts val="1200"/>
              </a:spcBef>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Data Collection &amp; Preprocessing</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Government Databases </a:t>
            </a:r>
            <a:r>
              <a:rPr lang="en-US" sz="20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Cleaning (Pandas)</a:t>
            </a:r>
            <a:r>
              <a:rPr lang="en-US" sz="20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Engineering</a:t>
            </a:r>
            <a:r>
              <a:rPr lang="en-US" sz="2000" dirty="0">
                <a:latin typeface="Times New Roman" panose="02020603050405020304" pitchFamily="18" charset="0"/>
                <a:cs typeface="Times New Roman" panose="02020603050405020304" pitchFamily="18" charset="0"/>
              </a:rPr>
              <a:t> – Extract seasonality trends, inflation impact, and market signals.</a:t>
            </a:r>
          </a:p>
          <a:p>
            <a:pPr algn="just">
              <a:lnSpc>
                <a:spcPct val="200000"/>
              </a:lnSpc>
              <a:spcBef>
                <a:spcPts val="1200"/>
              </a:spcBef>
              <a:spcAft>
                <a:spcPts val="600"/>
              </a:spcAft>
            </a:pPr>
            <a:r>
              <a:rPr lang="en-US" sz="20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ARIMA</a:t>
            </a:r>
            <a:r>
              <a:rPr lang="en-US" sz="2000" dirty="0">
                <a:latin typeface="Times New Roman" panose="02020603050405020304" pitchFamily="18" charset="0"/>
                <a:cs typeface="Times New Roman" panose="02020603050405020304" pitchFamily="18" charset="0"/>
              </a:rPr>
              <a:t>– Traditional time series forecasting for baseline comparison.</a:t>
            </a:r>
          </a:p>
          <a:p>
            <a:pPr marL="342900" indent="-342900" algn="just">
              <a:spcBef>
                <a:spcPts val="1200"/>
              </a:spcBef>
              <a:spcAft>
                <a:spcPts val="600"/>
              </a:spcAf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 Random Forest</a:t>
            </a:r>
            <a:r>
              <a:rPr lang="en-US" sz="20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9</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1308100" y="1703035"/>
            <a:ext cx="9568180" cy="3280835"/>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project aims to develop an AI-driven agricultural commodity price prediction system that enhances forecasting accuracy and aids in strategic market interventions. By integrating deep learning models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1418</TotalTime>
  <Words>1020</Words>
  <Application>Microsoft Office PowerPoint</Application>
  <PresentationFormat>Widescreen</PresentationFormat>
  <Paragraphs>118</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Literatures Identified and Findings</vt:lpstr>
      <vt:lpstr>Literatures Identified and Findings</vt:lpstr>
      <vt:lpstr>Algorithms used</vt:lpstr>
      <vt:lpstr>PowerPoint Presentation</vt:lpstr>
      <vt:lpstr>PowerPoint Presentation</vt:lpstr>
      <vt:lpstr>PowerPoint Presentation</vt:lpstr>
      <vt:lpstr>PowerPoint Presentation</vt:lpstr>
      <vt:lpstr>Software Requirements</vt:lpstr>
      <vt:lpstr>References</vt:lpstr>
      <vt:lpstr>Weekly Plan</vt:lpstr>
      <vt:lpstr>Course Completion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55</cp:revision>
  <dcterms:created xsi:type="dcterms:W3CDTF">2023-03-16T08:45:29Z</dcterms:created>
  <dcterms:modified xsi:type="dcterms:W3CDTF">2025-04-02T10:11:48Z</dcterms:modified>
</cp:coreProperties>
</file>