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6" r:id="rId7"/>
    <p:sldId id="267" r:id="rId8"/>
    <p:sldId id="263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6128440/how-to-preserve-space-in-html-select-option-listoption-value-hi-thishi-opti" TargetMode="External"/><Relationship Id="rId2" Type="http://schemas.openxmlformats.org/officeDocument/2006/relationships/hyperlink" Target="https://stackoverflow.com/questions/4331353/retrieve-data-from-db-and-display-it-in-table-in-php-see-this-code-whats-wr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php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Relational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213" y="4278837"/>
            <a:ext cx="2755437" cy="569278"/>
          </a:xfrm>
        </p:spPr>
        <p:txBody>
          <a:bodyPr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Aashika Srinivas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11148272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451-1C83-4BDC-827E-EE1C38C1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9" y="642594"/>
            <a:ext cx="10445691" cy="783534"/>
          </a:xfrm>
        </p:spPr>
        <p:txBody>
          <a:bodyPr>
            <a:normAutofit/>
          </a:bodyPr>
          <a:lstStyle/>
          <a:p>
            <a:r>
              <a:rPr lang="en-US" sz="3200" dirty="0"/>
              <a:t>1. 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3B76-78D7-4426-BF37-86BE463F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46" y="1803632"/>
            <a:ext cx="10737908" cy="4411773"/>
          </a:xfrm>
        </p:spPr>
        <p:txBody>
          <a:bodyPr/>
          <a:lstStyle/>
          <a:p>
            <a:r>
              <a:rPr lang="en-US" dirty="0"/>
              <a:t>A database that is specifically for desserts. </a:t>
            </a:r>
          </a:p>
          <a:p>
            <a:r>
              <a:rPr lang="en-US" dirty="0"/>
              <a:t>It has 10 desserts pre saved in it, but the user can add their recipes through the web application. </a:t>
            </a:r>
          </a:p>
          <a:p>
            <a:r>
              <a:rPr lang="en-US" dirty="0"/>
              <a:t>The database has a table for: </a:t>
            </a:r>
          </a:p>
          <a:p>
            <a:pPr lvl="1"/>
            <a:r>
              <a:rPr lang="en-US" dirty="0"/>
              <a:t>Desserts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Dry Ingredients</a:t>
            </a:r>
          </a:p>
          <a:p>
            <a:pPr lvl="1"/>
            <a:r>
              <a:rPr lang="en-US" dirty="0"/>
              <a:t>Wet Ingredients</a:t>
            </a:r>
          </a:p>
          <a:p>
            <a:pPr lvl="1"/>
            <a:r>
              <a:rPr lang="en-US" dirty="0"/>
              <a:t>Quantity of Dry Ingredients</a:t>
            </a:r>
          </a:p>
          <a:p>
            <a:pPr lvl="1"/>
            <a:r>
              <a:rPr lang="en-US" dirty="0"/>
              <a:t>Quantity of Wet Ingredients</a:t>
            </a:r>
          </a:p>
          <a:p>
            <a:pPr lvl="1"/>
            <a:r>
              <a:rPr lang="en-US" dirty="0"/>
              <a:t>Devices available</a:t>
            </a:r>
          </a:p>
          <a:p>
            <a:pPr lvl="1"/>
            <a:r>
              <a:rPr lang="en-US" dirty="0"/>
              <a:t>Devices needed in each Dessert. </a:t>
            </a:r>
          </a:p>
          <a:p>
            <a:r>
              <a:rPr lang="en-US" dirty="0"/>
              <a:t>The quantities for the ingredients are available in cups, metrics and imperial. </a:t>
            </a:r>
          </a:p>
          <a:p>
            <a:r>
              <a:rPr lang="en-US" dirty="0"/>
              <a:t>Recipe for each of the desserts are available with the links to the website as well as the rating for the recipe.</a:t>
            </a:r>
          </a:p>
          <a:p>
            <a:r>
              <a:rPr lang="en-US" dirty="0"/>
              <a:t>Images of each dessert are also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451-1C83-4BDC-827E-EE1C38C1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6" y="642595"/>
            <a:ext cx="10445691" cy="783534"/>
          </a:xfrm>
        </p:spPr>
        <p:txBody>
          <a:bodyPr>
            <a:normAutofit/>
          </a:bodyPr>
          <a:lstStyle/>
          <a:p>
            <a:r>
              <a:rPr lang="en-US" sz="3200" dirty="0"/>
              <a:t>2. Features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3B76-78D7-4426-BF37-86BE463F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46" y="2046914"/>
            <a:ext cx="10737908" cy="3531765"/>
          </a:xfrm>
        </p:spPr>
        <p:txBody>
          <a:bodyPr>
            <a:normAutofit/>
          </a:bodyPr>
          <a:lstStyle/>
          <a:p>
            <a:r>
              <a:rPr lang="en-US" dirty="0"/>
              <a:t>There are 6 desserts entered in the database individually, and the 4 more are added from an already existing database file (.csv)</a:t>
            </a:r>
          </a:p>
          <a:p>
            <a:pPr lvl="1"/>
            <a:r>
              <a:rPr lang="en-US" dirty="0"/>
              <a:t>Implemented using “Import” command in SQL.</a:t>
            </a:r>
          </a:p>
          <a:p>
            <a:r>
              <a:rPr lang="en-US" dirty="0"/>
              <a:t>Users can search for recipes – ingredients to use, links and ratings in the web application. </a:t>
            </a:r>
          </a:p>
          <a:p>
            <a:pPr lvl="1"/>
            <a:r>
              <a:rPr lang="en-US" dirty="0"/>
              <a:t>Implemented using “Select” and “Group by” commands in SQL. </a:t>
            </a:r>
          </a:p>
          <a:p>
            <a:r>
              <a:rPr lang="en-US" dirty="0"/>
              <a:t>Users can search the database based on the ingredients or any other attribute of the dessert. </a:t>
            </a:r>
          </a:p>
          <a:p>
            <a:pPr lvl="1"/>
            <a:r>
              <a:rPr lang="en-US" dirty="0"/>
              <a:t>Implemented using “Select” and “Group by” commands in SQL. </a:t>
            </a:r>
          </a:p>
          <a:p>
            <a:r>
              <a:rPr lang="en-US" dirty="0"/>
              <a:t>Users can add their dessert of choice by keying the required values in the web application. </a:t>
            </a:r>
          </a:p>
          <a:p>
            <a:pPr lvl="1"/>
            <a:r>
              <a:rPr lang="en-US" dirty="0"/>
              <a:t>Implemented using “Insert Ignore” command in SQL in php </a:t>
            </a:r>
            <a:r>
              <a:rPr lang="en-US"/>
              <a:t>using HTML </a:t>
            </a:r>
            <a:r>
              <a:rPr lang="en-US" dirty="0"/>
              <a:t>for frontend.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451-1C83-4BDC-827E-EE1C38C1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24" y="642595"/>
            <a:ext cx="10124113" cy="783534"/>
          </a:xfrm>
        </p:spPr>
        <p:txBody>
          <a:bodyPr>
            <a:normAutofit/>
          </a:bodyPr>
          <a:lstStyle/>
          <a:p>
            <a:r>
              <a:rPr lang="en-US" sz="3200" dirty="0"/>
              <a:t>3. Development -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3B76-78D7-4426-BF37-86BE463F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943" y="1812022"/>
            <a:ext cx="10124113" cy="4260770"/>
          </a:xfrm>
        </p:spPr>
        <p:txBody>
          <a:bodyPr>
            <a:normAutofit/>
          </a:bodyPr>
          <a:lstStyle/>
          <a:p>
            <a:r>
              <a:rPr lang="en-US" dirty="0"/>
              <a:t>Entity Relationship Diagram – In SQL Workbench before writing code for the database.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user must be able to see the dessert name, time taken to make it, calories, servings and a basic image of the dessert. All of this is added as attributes of entity Dessert. </a:t>
            </a:r>
          </a:p>
          <a:p>
            <a:pPr lvl="1"/>
            <a:r>
              <a:rPr lang="en-US" dirty="0"/>
              <a:t>The user must be able to access the recipe for this dessert and check the rating. This is added in another entity Recipe. </a:t>
            </a:r>
          </a:p>
          <a:p>
            <a:pPr lvl="1"/>
            <a:r>
              <a:rPr lang="en-US" dirty="0"/>
              <a:t>The user must be able to view the Dry and Wet ingredients used in each dessert. These are added in separate entities </a:t>
            </a:r>
            <a:r>
              <a:rPr lang="en-US" i="1" dirty="0"/>
              <a:t>Dry Ingredients</a:t>
            </a:r>
            <a:r>
              <a:rPr lang="en-US" dirty="0"/>
              <a:t> and </a:t>
            </a:r>
            <a:r>
              <a:rPr lang="en-US" i="1" dirty="0"/>
              <a:t>Wet Ingredients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user must be able to view the quantities of each of these ingredients in cups, metric and imperial measurements, this is created in a many-to-many relationship diagram between the Recipe and Dry/Wet Ingredient – creating two new entities </a:t>
            </a:r>
            <a:r>
              <a:rPr lang="en-US" i="1" dirty="0"/>
              <a:t>Dry Quantity</a:t>
            </a:r>
            <a:r>
              <a:rPr lang="en-US" dirty="0"/>
              <a:t> and </a:t>
            </a:r>
            <a:r>
              <a:rPr lang="en-US" i="1" dirty="0"/>
              <a:t>Wet Quantity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user must be able to view the devices/appliances needed for each dessert. These can be kept as a separate entity – Devices Used. Dessert and Devices Used are connected on a many-to-many relationship creating the </a:t>
            </a:r>
            <a:r>
              <a:rPr lang="en-US" i="1" dirty="0"/>
              <a:t>Dessert Devices </a:t>
            </a:r>
            <a:r>
              <a:rPr lang="en-US" dirty="0"/>
              <a:t>entity which gives only the devices used for each specific dessert. </a:t>
            </a:r>
          </a:p>
          <a:p>
            <a:pPr lvl="1"/>
            <a:r>
              <a:rPr lang="en-US" dirty="0"/>
              <a:t>The foreign key used for all the tables are “</a:t>
            </a:r>
            <a:r>
              <a:rPr lang="en-US" dirty="0" err="1"/>
              <a:t>nameDessert</a:t>
            </a:r>
            <a:r>
              <a:rPr lang="en-US" dirty="0"/>
              <a:t>” which is the name of the dessert that is taken from the Dessert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4FC7-833C-48C4-B8DC-8DF05201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3966"/>
            <a:ext cx="10058400" cy="4098777"/>
          </a:xfrm>
        </p:spPr>
        <p:txBody>
          <a:bodyPr/>
          <a:lstStyle/>
          <a:p>
            <a:r>
              <a:rPr lang="en-US" dirty="0"/>
              <a:t>SQL programming in Oracle Database</a:t>
            </a:r>
          </a:p>
          <a:p>
            <a:pPr lvl="1"/>
            <a:r>
              <a:rPr lang="en-US" dirty="0"/>
              <a:t>I started with creating the tables and codes using SQL in the Oracle Database. </a:t>
            </a:r>
          </a:p>
          <a:p>
            <a:pPr lvl="1"/>
            <a:r>
              <a:rPr lang="en-US" dirty="0"/>
              <a:t>DDL – Using Create, Drop and Alter commands – tables are created/modified. </a:t>
            </a:r>
          </a:p>
          <a:p>
            <a:pPr lvl="1"/>
            <a:r>
              <a:rPr lang="en-US" dirty="0"/>
              <a:t>DML – Using Insert, Update and Delete commands – data is added/modified in the table. </a:t>
            </a:r>
          </a:p>
          <a:p>
            <a:pPr lvl="2"/>
            <a:r>
              <a:rPr lang="en-US" dirty="0"/>
              <a:t>Manually entering data for each row </a:t>
            </a:r>
          </a:p>
          <a:p>
            <a:pPr lvl="2"/>
            <a:r>
              <a:rPr lang="en-US" dirty="0"/>
              <a:t>Importing data from an already existing excel sheet. </a:t>
            </a:r>
          </a:p>
          <a:p>
            <a:pPr lvl="1"/>
            <a:r>
              <a:rPr lang="en-US" dirty="0"/>
              <a:t>DQL – Using Select commands – necessary data is displayed to the user and not the entire table. </a:t>
            </a:r>
          </a:p>
          <a:p>
            <a:pPr lvl="1"/>
            <a:r>
              <a:rPr lang="en-US" dirty="0"/>
              <a:t>Triggers are used to display a message after a certain change is performed in the table. </a:t>
            </a:r>
          </a:p>
          <a:p>
            <a:pPr lvl="1"/>
            <a:r>
              <a:rPr lang="en-US" dirty="0"/>
              <a:t>Procedures are used to add data in the table. </a:t>
            </a:r>
          </a:p>
          <a:p>
            <a:pPr lvl="1"/>
            <a:r>
              <a:rPr lang="en-US" dirty="0"/>
              <a:t>Functions are used to carry out a specific task for each of the tables, and can be called any number of times. </a:t>
            </a:r>
          </a:p>
          <a:p>
            <a:pPr lvl="1"/>
            <a:endParaRPr lang="en-US" dirty="0"/>
          </a:p>
          <a:p>
            <a:r>
              <a:rPr lang="en-US" dirty="0"/>
              <a:t>SQL programming in MySQL Workbench</a:t>
            </a:r>
          </a:p>
          <a:p>
            <a:pPr lvl="1"/>
            <a:r>
              <a:rPr lang="en-US" dirty="0"/>
              <a:t>For the creation of a webpage, the same program from Oracle was copied to MySQL Workbench. </a:t>
            </a:r>
          </a:p>
          <a:p>
            <a:pPr lvl="1"/>
            <a:r>
              <a:rPr lang="en-US" dirty="0"/>
              <a:t>Some commands were specific to Oracle and could not be used in MySQL (in next slide). 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18FEC6-BFCD-4F15-B663-5EB3AE4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24" y="642595"/>
            <a:ext cx="10124113" cy="783534"/>
          </a:xfrm>
        </p:spPr>
        <p:txBody>
          <a:bodyPr>
            <a:normAutofit/>
          </a:bodyPr>
          <a:lstStyle/>
          <a:p>
            <a:r>
              <a:rPr lang="en-US" sz="3200" dirty="0"/>
              <a:t>3. Development - SQL</a:t>
            </a:r>
          </a:p>
        </p:txBody>
      </p:sp>
    </p:spTree>
    <p:extLst>
      <p:ext uri="{BB962C8B-B14F-4D97-AF65-F5344CB8AC3E}">
        <p14:creationId xmlns:p14="http://schemas.microsoft.com/office/powerpoint/2010/main" val="98079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E5FE-F83C-480F-A629-1E7A48A2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1256"/>
          </a:xfrm>
        </p:spPr>
        <p:txBody>
          <a:bodyPr/>
          <a:lstStyle/>
          <a:p>
            <a:r>
              <a:rPr lang="en-US" sz="3200" dirty="0"/>
              <a:t>3. Development – PHP and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77EA-F427-46D5-90E3-06A12874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2297"/>
            <a:ext cx="10058400" cy="4350447"/>
          </a:xfrm>
        </p:spPr>
        <p:txBody>
          <a:bodyPr>
            <a:normAutofit/>
          </a:bodyPr>
          <a:lstStyle/>
          <a:p>
            <a:r>
              <a:rPr lang="en-US" dirty="0"/>
              <a:t>The home page of the webpage consists of only existing dessert images and three buttons that take the user to three different pages. </a:t>
            </a:r>
          </a:p>
          <a:p>
            <a:r>
              <a:rPr lang="en-US" dirty="0"/>
              <a:t>Page 1 </a:t>
            </a:r>
            <a:r>
              <a:rPr lang="en-US" b="1" i="1" dirty="0"/>
              <a:t>(</a:t>
            </a:r>
            <a:r>
              <a:rPr lang="en-US" b="1" i="1" dirty="0" err="1"/>
              <a:t>Recipe.php</a:t>
            </a:r>
            <a:r>
              <a:rPr lang="en-US" b="1" i="1" dirty="0"/>
              <a:t>) </a:t>
            </a:r>
            <a:r>
              <a:rPr lang="en-US" dirty="0"/>
              <a:t>: This page allows users to select from a list of available desserts to view the dry and wet ingredients used, along with a link to the recipe (website). </a:t>
            </a:r>
          </a:p>
          <a:p>
            <a:r>
              <a:rPr lang="en-US" dirty="0"/>
              <a:t>Page 2 </a:t>
            </a:r>
            <a:r>
              <a:rPr lang="en-US" b="1" i="1" dirty="0"/>
              <a:t>(</a:t>
            </a:r>
            <a:r>
              <a:rPr lang="en-US" b="1" i="1" dirty="0" err="1"/>
              <a:t>Ingredient.php</a:t>
            </a:r>
            <a:r>
              <a:rPr lang="en-US" b="1" i="1" dirty="0"/>
              <a:t>) </a:t>
            </a:r>
            <a:r>
              <a:rPr lang="en-US" dirty="0"/>
              <a:t>: This page gives dessert suggestions to users based on the ingredients available with them. The quantities required are also displayed. </a:t>
            </a:r>
          </a:p>
          <a:p>
            <a:r>
              <a:rPr lang="en-US" dirty="0"/>
              <a:t>Page 3 </a:t>
            </a:r>
            <a:r>
              <a:rPr lang="en-US" b="1" i="1" dirty="0"/>
              <a:t>(</a:t>
            </a:r>
            <a:r>
              <a:rPr lang="en-US" b="1" i="1" dirty="0" err="1"/>
              <a:t>add.php</a:t>
            </a:r>
            <a:r>
              <a:rPr lang="en-US" b="1" i="1" dirty="0"/>
              <a:t>) </a:t>
            </a:r>
            <a:r>
              <a:rPr lang="en-US" dirty="0"/>
              <a:t>: This page allows users to add their dessert to this database. The “NOT NULL” columns are all displayed as fields that have to be filled by the user. Since “</a:t>
            </a:r>
            <a:r>
              <a:rPr lang="en-US" dirty="0" err="1"/>
              <a:t>nameDessert</a:t>
            </a:r>
            <a:r>
              <a:rPr lang="en-US" dirty="0"/>
              <a:t>” is the foreign key for all tables, it is the most important field to be entered. </a:t>
            </a:r>
          </a:p>
          <a:p>
            <a:r>
              <a:rPr lang="en-US" dirty="0"/>
              <a:t>Once this task in page 3 is done, the data is available for users to view in all other pages including the image of the new dessert in the home page. </a:t>
            </a:r>
          </a:p>
          <a:p>
            <a:r>
              <a:rPr lang="en-US" dirty="0" err="1"/>
              <a:t>Functions.php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setData</a:t>
            </a:r>
            <a:r>
              <a:rPr lang="en-US" dirty="0"/>
              <a:t> function to get values from webpage and add in MySQL database</a:t>
            </a:r>
          </a:p>
          <a:p>
            <a:pPr lvl="1"/>
            <a:r>
              <a:rPr lang="en-US" dirty="0" err="1"/>
              <a:t>getData</a:t>
            </a:r>
            <a:r>
              <a:rPr lang="en-US" dirty="0"/>
              <a:t> function to get values from the MySQL database and display to user.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4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0F4D-E71B-47EB-92F4-55E8F807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4207834"/>
          </a:xfrm>
        </p:spPr>
        <p:txBody>
          <a:bodyPr>
            <a:normAutofit/>
          </a:bodyPr>
          <a:lstStyle/>
          <a:p>
            <a:r>
              <a:rPr lang="en-US" b="1" dirty="0"/>
              <a:t>In SQL</a:t>
            </a:r>
          </a:p>
          <a:p>
            <a:pPr lvl="1"/>
            <a:r>
              <a:rPr lang="en-US" dirty="0"/>
              <a:t>There are two tables with ingredients names. When a new dessert is added, the ingredient list has to be checked with the table and should be added only if not in table. </a:t>
            </a:r>
          </a:p>
          <a:p>
            <a:pPr lvl="1"/>
            <a:r>
              <a:rPr lang="en-US" dirty="0"/>
              <a:t>For this purpose, MySQL supports a simple command “INSERT IGNORE”, but Oracle does not support this. </a:t>
            </a:r>
          </a:p>
          <a:p>
            <a:pPr lvl="1"/>
            <a:r>
              <a:rPr lang="en-US" b="1" i="1" dirty="0"/>
              <a:t>INSERT /*+ </a:t>
            </a:r>
            <a:r>
              <a:rPr lang="en-US" b="1" i="1" dirty="0" err="1"/>
              <a:t>ignore_row_on_dupkey_index</a:t>
            </a:r>
            <a:r>
              <a:rPr lang="en-US" b="1" i="1" dirty="0"/>
              <a:t> ( </a:t>
            </a:r>
            <a:r>
              <a:rPr lang="en-US" b="1" i="1" dirty="0" err="1"/>
              <a:t>Wet_Ingredient</a:t>
            </a:r>
            <a:r>
              <a:rPr lang="en-US" b="1" i="1" dirty="0"/>
              <a:t> ( </a:t>
            </a:r>
            <a:r>
              <a:rPr lang="en-US" b="1" i="1" dirty="0" err="1"/>
              <a:t>nameWet_Ingredient</a:t>
            </a:r>
            <a:r>
              <a:rPr lang="en-US" b="1" i="1" dirty="0"/>
              <a:t> ) ) */ </a:t>
            </a:r>
            <a:r>
              <a:rPr lang="en-US" dirty="0"/>
              <a:t>- this is the command for checking for a duplicate wet ingredient. </a:t>
            </a:r>
          </a:p>
          <a:p>
            <a:pPr lvl="1"/>
            <a:r>
              <a:rPr lang="en-US" dirty="0"/>
              <a:t>To check if a column is NULL: </a:t>
            </a:r>
          </a:p>
          <a:p>
            <a:pPr lvl="2"/>
            <a:r>
              <a:rPr lang="en-US" dirty="0"/>
              <a:t>In Oracle - </a:t>
            </a:r>
            <a:r>
              <a:rPr lang="en-US" b="1" i="1" dirty="0"/>
              <a:t>WHERE </a:t>
            </a:r>
            <a:r>
              <a:rPr lang="en-US" b="1" i="1" dirty="0" err="1"/>
              <a:t>Wet_Ing</a:t>
            </a:r>
            <a:r>
              <a:rPr lang="en-US" b="1" i="1" dirty="0"/>
              <a:t> IS NOT NULL;</a:t>
            </a:r>
          </a:p>
          <a:p>
            <a:pPr lvl="2"/>
            <a:r>
              <a:rPr lang="en-US" dirty="0"/>
              <a:t>In MySQL </a:t>
            </a:r>
            <a:r>
              <a:rPr lang="en-US" b="1" i="1" dirty="0"/>
              <a:t>- WHERE </a:t>
            </a:r>
            <a:r>
              <a:rPr lang="en-US" b="1" i="1" dirty="0" err="1"/>
              <a:t>import_recipe.Dry_Ing</a:t>
            </a:r>
            <a:r>
              <a:rPr lang="en-US" b="1" i="1" dirty="0"/>
              <a:t> IS NOT NULL AND </a:t>
            </a:r>
            <a:r>
              <a:rPr lang="en-US" b="1" i="1" dirty="0" err="1"/>
              <a:t>Dry_Ing</a:t>
            </a:r>
            <a:r>
              <a:rPr lang="en-US" b="1" i="1" dirty="0"/>
              <a:t> &lt;&gt;. </a:t>
            </a:r>
          </a:p>
          <a:p>
            <a:r>
              <a:rPr lang="en-US" b="1" dirty="0"/>
              <a:t>In HTML and PHP</a:t>
            </a:r>
          </a:p>
          <a:p>
            <a:pPr lvl="1"/>
            <a:r>
              <a:rPr lang="en-US" dirty="0"/>
              <a:t>For a dropdown options, I wanted to display all the values available in a particular table. </a:t>
            </a:r>
          </a:p>
          <a:p>
            <a:pPr lvl="1"/>
            <a:r>
              <a:rPr lang="en-US" b="1" i="1" dirty="0"/>
              <a:t>"&lt;option value='". $row['</a:t>
            </a:r>
            <a:r>
              <a:rPr lang="en-US" b="1" i="1" dirty="0" err="1"/>
              <a:t>nameDessert</a:t>
            </a:r>
            <a:r>
              <a:rPr lang="en-US" b="1" i="1" dirty="0"/>
              <a:t>'] ."'&gt;" . $row['</a:t>
            </a:r>
            <a:r>
              <a:rPr lang="en-US" b="1" i="1" dirty="0" err="1"/>
              <a:t>nameDessert</a:t>
            </a:r>
            <a:r>
              <a:rPr lang="en-US" b="1" i="1" dirty="0"/>
              <a:t>'] . "&lt;/option&gt;";  </a:t>
            </a:r>
            <a:r>
              <a:rPr lang="en-US" dirty="0"/>
              <a:t>-- For displaying all available desserts in Dessert table. </a:t>
            </a:r>
          </a:p>
          <a:p>
            <a:pPr lvl="1"/>
            <a:r>
              <a:rPr lang="en-US" sz="1400" dirty="0"/>
              <a:t>Wrap value of attribute value in quote, if not then value after space will be considered as attribute itself. </a:t>
            </a:r>
          </a:p>
          <a:p>
            <a:pPr lvl="1"/>
            <a:endParaRPr lang="en-US" dirty="0"/>
          </a:p>
          <a:p>
            <a:pPr marL="274320" lvl="1">
              <a:spcBef>
                <a:spcPts val="0"/>
              </a:spcBef>
            </a:pPr>
            <a:endParaRPr lang="en-US" sz="1100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A1C03D-FF4D-487F-B12B-9C0421E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1256"/>
          </a:xfrm>
        </p:spPr>
        <p:txBody>
          <a:bodyPr/>
          <a:lstStyle/>
          <a:p>
            <a:r>
              <a:rPr lang="en-US" sz="3200" dirty="0"/>
              <a:t>4. Issues Faced</a:t>
            </a:r>
          </a:p>
        </p:txBody>
      </p:sp>
    </p:spTree>
    <p:extLst>
      <p:ext uri="{BB962C8B-B14F-4D97-AF65-F5344CB8AC3E}">
        <p14:creationId xmlns:p14="http://schemas.microsoft.com/office/powerpoint/2010/main" val="429117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F708-0F7F-45F5-95D0-C8F803C1F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3024"/>
            <a:ext cx="10058400" cy="398972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1400" b="0" i="0" dirty="0">
                <a:effectLst/>
                <a:latin typeface="Century Gothic" panose="020B0502020202020204" pitchFamily="34" charset="0"/>
                <a:hlinkClick r:id="rId2"/>
              </a:rPr>
              <a:t>https://stackoverflow.com/questions/4331353/retrieve-data-from-db-and-display-it-in-table-in-php-see-this-code-whats-wron</a:t>
            </a:r>
            <a:r>
              <a:rPr lang="en-US" sz="1400" dirty="0">
                <a:effectLst/>
                <a:latin typeface="Century Gothic" panose="020B0502020202020204" pitchFamily="34" charset="0"/>
              </a:rPr>
              <a:t>  </a:t>
            </a:r>
          </a:p>
          <a:p>
            <a:r>
              <a:rPr lang="en-US" sz="1400" i="1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hlinkClick r:id="rId3"/>
              </a:rPr>
              <a:t>https://stackoverflow.com/questions/36128440/how-to-preserve-space-in-html-select-option-listoption-value-hi-thishi-opti</a:t>
            </a:r>
            <a:endParaRPr lang="en-US" sz="1400" dirty="0">
              <a:effectLst/>
              <a:latin typeface="Century Gothic" panose="020B0502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entury Gothic" panose="020B0502020202020204" pitchFamily="34" charset="0"/>
                <a:hlinkClick r:id="rId4"/>
              </a:rPr>
              <a:t>https://www.w3schools.com/php/default.asp</a:t>
            </a:r>
            <a:endParaRPr lang="en-US" sz="1400" dirty="0">
              <a:effectLst/>
              <a:latin typeface="Century Gothic" panose="020B0502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entury Gothic" panose="020B0502020202020204" pitchFamily="34" charset="0"/>
                <a:hlinkClick r:id="rId5"/>
              </a:rPr>
              <a:t>https://www.w3schools.com/html/default.asp</a:t>
            </a:r>
            <a:endParaRPr lang="en-US" sz="1400" dirty="0">
              <a:effectLst/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8F0EC6-FEA8-4EFF-998E-001DA8F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1256"/>
          </a:xfrm>
        </p:spPr>
        <p:txBody>
          <a:bodyPr/>
          <a:lstStyle/>
          <a:p>
            <a:r>
              <a:rPr lang="en-US" sz="3200" dirty="0"/>
              <a:t>5. References</a:t>
            </a:r>
          </a:p>
        </p:txBody>
      </p:sp>
    </p:spTree>
    <p:extLst>
      <p:ext uri="{BB962C8B-B14F-4D97-AF65-F5344CB8AC3E}">
        <p14:creationId xmlns:p14="http://schemas.microsoft.com/office/powerpoint/2010/main" val="173755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{0072FD9E-0D26-45D4-8F35-3CEEEC066E84}tf78438558_win32</Template>
  <TotalTime>599</TotalTime>
  <Words>1164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Relational Database</vt:lpstr>
      <vt:lpstr>1. What is the project about?</vt:lpstr>
      <vt:lpstr>2. Features of project</vt:lpstr>
      <vt:lpstr>3. Development - ERD</vt:lpstr>
      <vt:lpstr>3. Development - SQL</vt:lpstr>
      <vt:lpstr>3. Development – PHP and HTML</vt:lpstr>
      <vt:lpstr>4. Issues Faced</vt:lpstr>
      <vt:lpstr>5.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Aashika Srinivas</dc:creator>
  <cp:lastModifiedBy>Aashika Srinivas</cp:lastModifiedBy>
  <cp:revision>31</cp:revision>
  <dcterms:created xsi:type="dcterms:W3CDTF">2021-03-28T15:40:51Z</dcterms:created>
  <dcterms:modified xsi:type="dcterms:W3CDTF">2021-04-06T15:10:16Z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