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63" r:id="rId10"/>
    <p:sldId id="273" r:id="rId11"/>
    <p:sldId id="275" r:id="rId12"/>
    <p:sldId id="276" r:id="rId13"/>
    <p:sldId id="277" r:id="rId14"/>
    <p:sldId id="278" r:id="rId15"/>
    <p:sldId id="268" r:id="rId16"/>
    <p:sldId id="279" r:id="rId17"/>
    <p:sldId id="280" r:id="rId18"/>
    <p:sldId id="281" r:id="rId19"/>
    <p:sldId id="282" r:id="rId20"/>
    <p:sldId id="283" r:id="rId21"/>
    <p:sldId id="284" r:id="rId22"/>
    <p:sldId id="288" r:id="rId23"/>
    <p:sldId id="289" r:id="rId24"/>
    <p:sldId id="290" r:id="rId25"/>
    <p:sldId id="296" r:id="rId26"/>
    <p:sldId id="297" r:id="rId27"/>
    <p:sldId id="298" r:id="rId28"/>
    <p:sldId id="291" r:id="rId29"/>
    <p:sldId id="292" r:id="rId30"/>
    <p:sldId id="299" r:id="rId31"/>
    <p:sldId id="300" r:id="rId32"/>
    <p:sldId id="301" r:id="rId33"/>
    <p:sldId id="302" r:id="rId34"/>
    <p:sldId id="293" r:id="rId35"/>
    <p:sldId id="303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25" r:id="rId57"/>
    <p:sldId id="327" r:id="rId58"/>
    <p:sldId id="330" r:id="rId59"/>
    <p:sldId id="329" r:id="rId60"/>
    <p:sldId id="326" r:id="rId61"/>
    <p:sldId id="266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A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8CB630-9A65-4BEC-A050-D044CD97FBF8}" v="430" dt="2022-04-21T19:52:58.786"/>
    <p1510:client id="{234CCDFF-F722-41F3-885C-287BF90DF691}" v="2501" dt="2022-04-23T08:11:42.369"/>
    <p1510:client id="{3CC4B41F-0D79-44AD-8777-1E013862613A}" v="223" dt="2022-04-21T18:35:36.697"/>
    <p1510:client id="{6FB71B7A-449C-44C5-8E50-A71333D06D3B}" v="51" dt="2022-02-05T08:43:20.584"/>
    <p1510:client id="{740465E5-83DA-4617-9F48-58796EC6F08D}" v="1049" dt="2022-02-03T20:36:16.861"/>
    <p1510:client id="{75143C2B-9533-41D2-BB70-578EDA3F22F5}" v="891" dt="2022-02-05T09:59:40.822"/>
    <p1510:client id="{7F0C016B-E2A9-4D56-8970-6CD09E91DF24}" v="188" dt="2022-02-04T05:51:52.4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18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C0BF5876-61FF-445B-86A8-0194E2F287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645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5" name="Rectangle 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226" y="115948"/>
            <a:ext cx="6151208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2800" b="1" dirty="0">
                <a:latin typeface="Comic Sans MS"/>
                <a:ea typeface="+mj-lt"/>
                <a:cs typeface="+mj-lt"/>
              </a:rPr>
              <a:t>E-COMMERCE SALES PREDICTION </a:t>
            </a:r>
            <a:br>
              <a:rPr lang="en-US" sz="2800" dirty="0">
                <a:latin typeface="Comic Sans MS"/>
                <a:ea typeface="+mj-lt"/>
                <a:cs typeface="+mj-lt"/>
              </a:rPr>
            </a:br>
            <a:br>
              <a:rPr lang="en-US" sz="1600" dirty="0">
                <a:latin typeface="Comic Sans MS"/>
                <a:ea typeface="+mj-lt"/>
                <a:cs typeface="+mj-lt"/>
              </a:rPr>
            </a:br>
            <a:r>
              <a:rPr lang="en-US" sz="2000" dirty="0">
                <a:latin typeface="Comic Sans MS"/>
                <a:ea typeface="+mj-lt"/>
                <a:cs typeface="+mj-lt"/>
              </a:rPr>
              <a:t>MACHINE LEARNING – 18CSC383 </a:t>
            </a:r>
            <a:br>
              <a:rPr lang="en-US" sz="2000" dirty="0">
                <a:latin typeface="Comic Sans MS"/>
                <a:ea typeface="+mj-lt"/>
                <a:cs typeface="+mj-lt"/>
              </a:rPr>
            </a:br>
            <a:br>
              <a:rPr lang="en-US" sz="2000" dirty="0">
                <a:latin typeface="Comic Sans MS"/>
                <a:ea typeface="+mj-lt"/>
                <a:cs typeface="+mj-lt"/>
              </a:rPr>
            </a:br>
            <a:r>
              <a:rPr lang="en-US" sz="2000" dirty="0">
                <a:latin typeface="Comic Sans MS"/>
                <a:ea typeface="+mj-lt"/>
                <a:cs typeface="+mj-lt"/>
              </a:rPr>
              <a:t>Ms. PRAJNA DORA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5964301" cy="172572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1600" dirty="0">
                <a:latin typeface="Comic Sans MS"/>
                <a:ea typeface="+mn-lt"/>
                <a:cs typeface="+mn-lt"/>
              </a:rPr>
              <a:t>AASHIKA B S                    -  CB.SC.I5DAS19003 </a:t>
            </a:r>
          </a:p>
          <a:p>
            <a:pPr algn="l"/>
            <a:r>
              <a:rPr lang="en-US" sz="1600" dirty="0">
                <a:latin typeface="Comic Sans MS"/>
                <a:ea typeface="+mn-lt"/>
                <a:cs typeface="+mn-lt"/>
              </a:rPr>
              <a:t>DHANUSHRI M                 -  CB.SC.I5DAS19015 </a:t>
            </a:r>
          </a:p>
          <a:p>
            <a:pPr algn="l"/>
            <a:r>
              <a:rPr lang="en-US" sz="1600" dirty="0">
                <a:latin typeface="Comic Sans MS"/>
                <a:ea typeface="+mn-lt"/>
                <a:cs typeface="+mn-lt"/>
              </a:rPr>
              <a:t>KEERTHANA PRIYA D      -  CB.SC.I5DAS19018</a:t>
            </a:r>
          </a:p>
          <a:p>
            <a:pPr algn="l"/>
            <a:r>
              <a:rPr lang="en-US" sz="1600" dirty="0">
                <a:latin typeface="Comic Sans MS"/>
                <a:ea typeface="+mn-lt"/>
                <a:cs typeface="+mn-lt"/>
              </a:rPr>
              <a:t>SHIVADA K P                     -  CB.SC.I5DAS19028</a:t>
            </a:r>
            <a:endParaRPr lang="en-US" sz="1600" dirty="0">
              <a:latin typeface="Comic Sans MS"/>
            </a:endParaRPr>
          </a:p>
        </p:txBody>
      </p:sp>
      <p:sp>
        <p:nvSpPr>
          <p:cNvPr id="46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E1A78F-99EB-488D-AB5F-BB04580A6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-158131" y="71897"/>
            <a:ext cx="12191980" cy="6857990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4F78433F-CE29-45F0-BBE9-B31E916E95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46F6493E-A229-441D-BA39-061641F03F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8858" y="38055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036D6-029C-451B-809F-A1C7CFFD615E}"/>
              </a:ext>
            </a:extLst>
          </p:cNvPr>
          <p:cNvSpPr txBox="1"/>
          <p:nvPr/>
        </p:nvSpPr>
        <p:spPr>
          <a:xfrm>
            <a:off x="178459" y="2507591"/>
            <a:ext cx="67401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latin typeface="Comic Sans MS"/>
              <a:cs typeface="Calibri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E33BE-E470-E6EE-B7AF-9384C8530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049" y="86234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Data Information: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8" name="Picture 9" descr="Table&#10;&#10;Description automatically generated">
            <a:extLst>
              <a:ext uri="{FF2B5EF4-FFF2-40B4-BE49-F238E27FC236}">
                <a16:creationId xmlns:a16="http://schemas.microsoft.com/office/drawing/2014/main" id="{CA8E7213-49B9-1DD4-A923-6264C2626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91" y="2307061"/>
            <a:ext cx="3692105" cy="34228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53798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E1A78F-99EB-488D-AB5F-BB04580A6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-158131" y="71897"/>
            <a:ext cx="12191980" cy="6857990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4F78433F-CE29-45F0-BBE9-B31E916E95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46F6493E-A229-441D-BA39-061641F03F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8858" y="38055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036D6-029C-451B-809F-A1C7CFFD615E}"/>
              </a:ext>
            </a:extLst>
          </p:cNvPr>
          <p:cNvSpPr txBox="1"/>
          <p:nvPr/>
        </p:nvSpPr>
        <p:spPr>
          <a:xfrm>
            <a:off x="710422" y="3154572"/>
            <a:ext cx="67401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omic Sans MS"/>
                <a:cs typeface="Calibri"/>
              </a:rPr>
              <a:t>Categorical columns: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E33BE-E470-E6EE-B7AF-9384C8530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803" y="862342"/>
            <a:ext cx="10486846" cy="5700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mic Sans MS"/>
                <a:cs typeface="Calibri" panose="020F0502020204030204"/>
              </a:rPr>
              <a:t>Numerical columns: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11DE1A7E-B638-C190-DE8C-3F9B2561F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18" y="1906285"/>
            <a:ext cx="10506973" cy="8169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93EFAE00-6362-C6C1-3B62-AA8373DC3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26" y="4379191"/>
            <a:ext cx="9759350" cy="8313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01942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E1A78F-99EB-488D-AB5F-BB04580A6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-158131" y="71897"/>
            <a:ext cx="12191980" cy="6857990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4F78433F-CE29-45F0-BBE9-B31E916E95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46F6493E-A229-441D-BA39-061641F03F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8858" y="38055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036D6-029C-451B-809F-A1C7CFFD615E}"/>
              </a:ext>
            </a:extLst>
          </p:cNvPr>
          <p:cNvSpPr txBox="1"/>
          <p:nvPr/>
        </p:nvSpPr>
        <p:spPr>
          <a:xfrm>
            <a:off x="178459" y="2507591"/>
            <a:ext cx="67401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latin typeface="Comic Sans MS"/>
              <a:cs typeface="Calibri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E33BE-E470-E6EE-B7AF-9384C8530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049" y="86234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mic Sans MS"/>
                <a:cs typeface="Calibri" panose="020F0502020204030204"/>
              </a:rPr>
              <a:t>Independent variable: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latin typeface="Comic Sans MS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latin typeface="Comic Sans MS"/>
                <a:cs typeface="Calibri" panose="020F0502020204030204"/>
              </a:rPr>
              <a:t>Dependent variable:</a:t>
            </a:r>
            <a:endParaRPr lang="en-US" dirty="0"/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1D6BE1B7-8265-2455-C01E-09B581AFC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287" y="4291058"/>
            <a:ext cx="9514935" cy="7344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11A49A82-A9C0-8294-C3B3-AC3AA29CB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287" y="1970941"/>
            <a:ext cx="9184256" cy="4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28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E1A78F-99EB-488D-AB5F-BB04580A6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-158131" y="71897"/>
            <a:ext cx="12191980" cy="6857990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4F78433F-CE29-45F0-BBE9-B31E916E95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46F6493E-A229-441D-BA39-061641F03F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8858" y="38055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036D6-029C-451B-809F-A1C7CFFD615E}"/>
              </a:ext>
            </a:extLst>
          </p:cNvPr>
          <p:cNvSpPr txBox="1"/>
          <p:nvPr/>
        </p:nvSpPr>
        <p:spPr>
          <a:xfrm>
            <a:off x="178459" y="2507591"/>
            <a:ext cx="67401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latin typeface="Comic Sans MS"/>
              <a:cs typeface="Calibri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E33BE-E470-E6EE-B7AF-9384C8530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049" y="86234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mic Sans MS"/>
                <a:cs typeface="Calibri" panose="020F0502020204030204"/>
              </a:rPr>
              <a:t>Description of numerical columns: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Comic Sans MS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2EE45767-C463-6E88-6CDE-95708B3F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834" y="1832776"/>
            <a:ext cx="6826369" cy="36093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59642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E1A78F-99EB-488D-AB5F-BB04580A6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-158131" y="71897"/>
            <a:ext cx="12191980" cy="6857990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4F78433F-CE29-45F0-BBE9-B31E916E95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46F6493E-A229-441D-BA39-061641F03F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8858" y="38055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036D6-029C-451B-809F-A1C7CFFD615E}"/>
              </a:ext>
            </a:extLst>
          </p:cNvPr>
          <p:cNvSpPr txBox="1"/>
          <p:nvPr/>
        </p:nvSpPr>
        <p:spPr>
          <a:xfrm>
            <a:off x="178459" y="2507591"/>
            <a:ext cx="67401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latin typeface="Comic Sans MS"/>
              <a:cs typeface="Calibri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E33BE-E470-E6EE-B7AF-9384C8530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049" y="86234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mic Sans MS"/>
                <a:cs typeface="Calibri" panose="020F0502020204030204"/>
              </a:rPr>
              <a:t>Description of categorical columns</a:t>
            </a:r>
            <a:r>
              <a:rPr lang="en-US" dirty="0">
                <a:cs typeface="Calibri" panose="020F0502020204030204"/>
              </a:rPr>
              <a:t>: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A5BE7A68-6E71-9BB5-1392-E743323D1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15" y="2268010"/>
            <a:ext cx="11527766" cy="24657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48250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D7D248F3-B440-43AD-AA92-CE1E517DEF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14" r="9090" b="6194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36" name="Rectangle 2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6F823-C074-46F6-8FC4-1929FA923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5839162" cy="1124712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Comic Sans MS"/>
              </a:rPr>
              <a:t>TO PREDICT PROFIT :</a:t>
            </a:r>
            <a:r>
              <a:rPr lang="en-US" sz="3600" dirty="0">
                <a:latin typeface="Comic Sans MS"/>
                <a:ea typeface="Comic Sans MS"/>
                <a:cs typeface="Comic Sans MS"/>
              </a:rPr>
              <a:t>​</a:t>
            </a:r>
            <a:endParaRPr lang="en-IN" sz="3600" dirty="0"/>
          </a:p>
        </p:txBody>
      </p:sp>
      <p:sp>
        <p:nvSpPr>
          <p:cNvPr id="37" name="Rectangle 2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9CB76-AF65-431B-A462-03924E419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617412"/>
            <a:ext cx="10555696" cy="388299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mic Sans MS"/>
                <a:cs typeface="Calibri"/>
              </a:rPr>
              <a:t>NO.OF ATTRIBUTES : 5</a:t>
            </a: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latin typeface="Comic Sans MS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latin typeface="Comic Sans MS"/>
                <a:cs typeface="Calibri"/>
              </a:rPr>
              <a:t>KIND OF ATTRIBUTES : </a:t>
            </a:r>
          </a:p>
          <a:p>
            <a:pPr marL="0" indent="0">
              <a:buNone/>
            </a:pPr>
            <a:r>
              <a:rPr lang="en-US" sz="2000" dirty="0">
                <a:latin typeface="Comic Sans MS"/>
                <a:cs typeface="Calibri"/>
              </a:rPr>
              <a:t>     DEPENDENT ATTRIBUTE     : Profit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mic Sans MS"/>
                <a:cs typeface="Calibri"/>
              </a:rPr>
              <a:t>   </a:t>
            </a:r>
            <a:r>
              <a:rPr lang="en-US" sz="2000" dirty="0">
                <a:latin typeface="Comic Sans MS"/>
                <a:ea typeface="+mn-lt"/>
                <a:cs typeface="+mn-lt"/>
              </a:rPr>
              <a:t>INDEPENDENT ATTRIBUTE :  </a:t>
            </a:r>
            <a:r>
              <a:rPr lang="en-US" sz="2000" dirty="0">
                <a:latin typeface="Comic Sans MS"/>
                <a:cs typeface="Calibri"/>
              </a:rPr>
              <a:t>Sales, Quantity, Category, Sub-</a:t>
            </a:r>
            <a:r>
              <a:rPr lang="en-US" sz="2000" dirty="0" err="1">
                <a:latin typeface="Comic Sans MS"/>
                <a:cs typeface="Calibri"/>
              </a:rPr>
              <a:t>Category,Discount</a:t>
            </a:r>
            <a:endParaRPr lang="en-US" sz="2000" dirty="0" err="1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mic Sans MS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>
              <a:latin typeface="Comic Sans MS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latin typeface="Comic Sans MS"/>
                <a:cs typeface="Calibri"/>
              </a:rPr>
              <a:t>NATURE OF OUTPUT  : Numerical</a:t>
            </a: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latin typeface="Comic Sans MS"/>
                <a:cs typeface="Calibri"/>
              </a:rPr>
              <a:t> REGRESSION MODEL   :Linear Regression, Random forest, Decision Tree, KNN</a:t>
            </a: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latin typeface="Comic Sans MS"/>
                <a:cs typeface="Calibri"/>
              </a:rPr>
              <a:t>      </a:t>
            </a:r>
            <a:endParaRPr lang="en-US">
              <a:cs typeface="Calibri"/>
            </a:endParaRPr>
          </a:p>
          <a:p>
            <a:endParaRPr lang="en-IN" sz="2400" dirty="0">
              <a:cs typeface="Calibri"/>
            </a:endParaRPr>
          </a:p>
          <a:p>
            <a:endParaRPr lang="en-IN" sz="2400" dirty="0">
              <a:cs typeface="Calibri"/>
            </a:endParaRPr>
          </a:p>
          <a:p>
            <a:pPr marL="0" indent="0">
              <a:buNone/>
            </a:pPr>
            <a:endParaRPr lang="en-US" sz="2400" dirty="0">
              <a:latin typeface="Comic Sans MS"/>
              <a:cs typeface="Calibri"/>
            </a:endParaRPr>
          </a:p>
          <a:p>
            <a:endParaRPr lang="en-IN" sz="600"/>
          </a:p>
        </p:txBody>
      </p:sp>
    </p:spTree>
    <p:extLst>
      <p:ext uri="{BB962C8B-B14F-4D97-AF65-F5344CB8AC3E}">
        <p14:creationId xmlns:p14="http://schemas.microsoft.com/office/powerpoint/2010/main" val="1489385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E1A78F-99EB-488D-AB5F-BB04580A6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-158131" y="71897"/>
            <a:ext cx="12191980" cy="6857990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4F78433F-CE29-45F0-BBE9-B31E916E95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46F6493E-A229-441D-BA39-061641F03F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8858" y="38055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036D6-029C-451B-809F-A1C7CFFD615E}"/>
              </a:ext>
            </a:extLst>
          </p:cNvPr>
          <p:cNvSpPr txBox="1"/>
          <p:nvPr/>
        </p:nvSpPr>
        <p:spPr>
          <a:xfrm>
            <a:off x="178459" y="2507591"/>
            <a:ext cx="67401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latin typeface="Comic Sans MS"/>
              <a:cs typeface="Calibri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E33BE-E470-E6EE-B7AF-9384C8530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049" y="86234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mic Sans MS"/>
                <a:cs typeface="Calibri" panose="020F0502020204030204"/>
              </a:rPr>
              <a:t>HANDLING NULL VALUES</a:t>
            </a:r>
            <a:r>
              <a:rPr lang="en-US" dirty="0">
                <a:cs typeface="Calibri" panose="020F0502020204030204"/>
              </a:rPr>
              <a:t>: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C93AC257-5FE9-E78B-0CE0-4499ECB22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43" y="1716657"/>
            <a:ext cx="2461015" cy="41723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66441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E1A78F-99EB-488D-AB5F-BB04580A6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-158131" y="71897"/>
            <a:ext cx="12191980" cy="6857990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4F78433F-CE29-45F0-BBE9-B31E916E95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46F6493E-A229-441D-BA39-061641F03F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8858" y="38055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036D6-029C-451B-809F-A1C7CFFD615E}"/>
              </a:ext>
            </a:extLst>
          </p:cNvPr>
          <p:cNvSpPr txBox="1"/>
          <p:nvPr/>
        </p:nvSpPr>
        <p:spPr>
          <a:xfrm>
            <a:off x="178459" y="2507591"/>
            <a:ext cx="67401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latin typeface="Comic Sans MS"/>
              <a:cs typeface="Calibri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E33BE-E470-E6EE-B7AF-9384C8530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049" y="86234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pic>
        <p:nvPicPr>
          <p:cNvPr id="4" name="Picture 4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3524B56F-EECF-AAA2-83FE-CF022EB1B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36" y="1095562"/>
            <a:ext cx="7099539" cy="7131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7" descr="Table&#10;&#10;Description automatically generated">
            <a:extLst>
              <a:ext uri="{FF2B5EF4-FFF2-40B4-BE49-F238E27FC236}">
                <a16:creationId xmlns:a16="http://schemas.microsoft.com/office/drawing/2014/main" id="{62266108-4D25-4B77-EEBE-F0E96023A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75" y="2191110"/>
            <a:ext cx="2719804" cy="4114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BCA06D-D5CB-2153-A30B-C94FD96115A8}"/>
              </a:ext>
            </a:extLst>
          </p:cNvPr>
          <p:cNvSpPr txBox="1"/>
          <p:nvPr/>
        </p:nvSpPr>
        <p:spPr>
          <a:xfrm>
            <a:off x="684362" y="281796"/>
            <a:ext cx="95005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omic Sans MS"/>
                <a:cs typeface="Calibri"/>
              </a:rPr>
              <a:t>REPLACING NULL VALUES OF CATERGORY</a:t>
            </a:r>
          </a:p>
        </p:txBody>
      </p:sp>
    </p:spTree>
    <p:extLst>
      <p:ext uri="{BB962C8B-B14F-4D97-AF65-F5344CB8AC3E}">
        <p14:creationId xmlns:p14="http://schemas.microsoft.com/office/powerpoint/2010/main" val="2727073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E1A78F-99EB-488D-AB5F-BB04580A6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-158131" y="71897"/>
            <a:ext cx="12191980" cy="6857990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4F78433F-CE29-45F0-BBE9-B31E916E95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46F6493E-A229-441D-BA39-061641F03F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8858" y="38055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036D6-029C-451B-809F-A1C7CFFD615E}"/>
              </a:ext>
            </a:extLst>
          </p:cNvPr>
          <p:cNvSpPr txBox="1"/>
          <p:nvPr/>
        </p:nvSpPr>
        <p:spPr>
          <a:xfrm>
            <a:off x="178459" y="2507591"/>
            <a:ext cx="67401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latin typeface="Comic Sans MS"/>
              <a:cs typeface="Calibri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E33BE-E470-E6EE-B7AF-9384C8530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049" y="86234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B77830-F907-D416-E81C-59340DAC4A3F}"/>
              </a:ext>
            </a:extLst>
          </p:cNvPr>
          <p:cNvSpPr txBox="1"/>
          <p:nvPr/>
        </p:nvSpPr>
        <p:spPr>
          <a:xfrm>
            <a:off x="842513" y="526211"/>
            <a:ext cx="790467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mic Sans MS"/>
              </a:rPr>
              <a:t>REPLACING NULL VALUES OF SEGMENTS</a:t>
            </a:r>
          </a:p>
        </p:txBody>
      </p:sp>
      <p:pic>
        <p:nvPicPr>
          <p:cNvPr id="12" name="Picture 12" descr="Table&#10;&#10;Description automatically generated">
            <a:extLst>
              <a:ext uri="{FF2B5EF4-FFF2-40B4-BE49-F238E27FC236}">
                <a16:creationId xmlns:a16="http://schemas.microsoft.com/office/drawing/2014/main" id="{EBE2A3F3-F0F0-14B3-B694-D0A6C30B1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01" y="1533993"/>
            <a:ext cx="2237874" cy="4114800"/>
          </a:xfrm>
          <a:prstGeom prst="rect">
            <a:avLst/>
          </a:prstGeom>
        </p:spPr>
      </p:pic>
      <p:pic>
        <p:nvPicPr>
          <p:cNvPr id="13" name="Picture 13" descr="Table&#10;&#10;Description automatically generated">
            <a:extLst>
              <a:ext uri="{FF2B5EF4-FFF2-40B4-BE49-F238E27FC236}">
                <a16:creationId xmlns:a16="http://schemas.microsoft.com/office/drawing/2014/main" id="{6B013824-7E78-850F-999E-C20436AB6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8919" y="1533057"/>
            <a:ext cx="2157802" cy="399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66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E1A78F-99EB-488D-AB5F-BB04580A6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-158131" y="71897"/>
            <a:ext cx="12191980" cy="6857990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4F78433F-CE29-45F0-BBE9-B31E916E95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46F6493E-A229-441D-BA39-061641F03F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8858" y="38055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036D6-029C-451B-809F-A1C7CFFD615E}"/>
              </a:ext>
            </a:extLst>
          </p:cNvPr>
          <p:cNvSpPr txBox="1"/>
          <p:nvPr/>
        </p:nvSpPr>
        <p:spPr>
          <a:xfrm>
            <a:off x="178459" y="2507591"/>
            <a:ext cx="67401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latin typeface="Comic Sans MS"/>
              <a:cs typeface="Calibri"/>
            </a:endParaRPr>
          </a:p>
        </p:txBody>
      </p:sp>
      <p:pic>
        <p:nvPicPr>
          <p:cNvPr id="10" name="Picture 10" descr="Table&#10;&#10;Description automatically generated">
            <a:extLst>
              <a:ext uri="{FF2B5EF4-FFF2-40B4-BE49-F238E27FC236}">
                <a16:creationId xmlns:a16="http://schemas.microsoft.com/office/drawing/2014/main" id="{CA25661A-76DD-389B-9960-87C5B8FC1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005" y="1221698"/>
            <a:ext cx="2610974" cy="4114800"/>
          </a:xfrm>
          <a:prstGeom prst="rect">
            <a:avLst/>
          </a:prstGeom>
        </p:spPr>
      </p:pic>
      <p:pic>
        <p:nvPicPr>
          <p:cNvPr id="11" name="Picture 11" descr="Table&#10;&#10;Description automatically generated">
            <a:extLst>
              <a:ext uri="{FF2B5EF4-FFF2-40B4-BE49-F238E27FC236}">
                <a16:creationId xmlns:a16="http://schemas.microsoft.com/office/drawing/2014/main" id="{430E866E-18BA-C174-3FF7-724C5ABDB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5123" y="1414697"/>
            <a:ext cx="1885950" cy="3429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14A765E-26A9-DFA7-C302-65030998B7EC}"/>
              </a:ext>
            </a:extLst>
          </p:cNvPr>
          <p:cNvSpPr txBox="1"/>
          <p:nvPr/>
        </p:nvSpPr>
        <p:spPr>
          <a:xfrm>
            <a:off x="1001844" y="427219"/>
            <a:ext cx="74775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mic Sans MS"/>
                <a:cs typeface="Calibri"/>
              </a:rPr>
              <a:t>REPLACING NULL VALUES OF SHIP MODE</a:t>
            </a:r>
          </a:p>
        </p:txBody>
      </p:sp>
    </p:spTree>
    <p:extLst>
      <p:ext uri="{BB962C8B-B14F-4D97-AF65-F5344CB8AC3E}">
        <p14:creationId xmlns:p14="http://schemas.microsoft.com/office/powerpoint/2010/main" val="1610183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blur&#10;&#10;Description automatically generated">
            <a:extLst>
              <a:ext uri="{FF2B5EF4-FFF2-40B4-BE49-F238E27FC236}">
                <a16:creationId xmlns:a16="http://schemas.microsoft.com/office/drawing/2014/main" id="{878D8736-B8FB-4681-994C-93622C56C8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333"/>
          <a:stretch/>
        </p:blipFill>
        <p:spPr>
          <a:xfrm>
            <a:off x="20" y="8966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2049CC-BFF6-4C11-A0F8-10C270D48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050" y="1065862"/>
            <a:ext cx="3730107" cy="4726276"/>
          </a:xfrm>
        </p:spPr>
        <p:txBody>
          <a:bodyPr>
            <a:normAutofit/>
          </a:bodyPr>
          <a:lstStyle/>
          <a:p>
            <a:pPr algn="r"/>
            <a:r>
              <a:rPr lang="en-US" sz="3500" dirty="0">
                <a:solidFill>
                  <a:srgbClr val="FFFFFF"/>
                </a:solidFill>
                <a:latin typeface="Comic Sans MS"/>
                <a:cs typeface="Calibri Light"/>
              </a:rPr>
              <a:t>DESCRIPTION  </a:t>
            </a:r>
            <a:endParaRPr lang="en-US" sz="3500" dirty="0">
              <a:solidFill>
                <a:srgbClr val="FFFFFF"/>
              </a:solidFill>
              <a:latin typeface="Comic Sans M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A9DC13-6604-4149-82EE-FD6025C0D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6700" y="692051"/>
            <a:ext cx="5744685" cy="5660803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Comic Sans MS"/>
                <a:ea typeface="+mn-lt"/>
                <a:cs typeface="+mn-lt"/>
              </a:rPr>
              <a:t>Ecommerce is a platform where people buy and sell products conveniently from anyplace or anytime. </a:t>
            </a:r>
            <a:endParaRPr lang="en-US" dirty="0">
              <a:latin typeface="Comic Sans MS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latin typeface="Comic Sans MS"/>
              <a:ea typeface="+mn-lt"/>
              <a:cs typeface="+mn-lt"/>
            </a:endParaRPr>
          </a:p>
          <a:p>
            <a:r>
              <a:rPr lang="en-US" sz="2400" dirty="0">
                <a:latin typeface="Comic Sans MS"/>
                <a:ea typeface="+mn-lt"/>
                <a:cs typeface="+mn-lt"/>
              </a:rPr>
              <a:t>So, in order to make this experience even better and to improve the profit of the company machine learning approach is taken.</a:t>
            </a:r>
            <a:endParaRPr lang="en-US" dirty="0">
              <a:latin typeface="Comic Sans MS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latin typeface="Comic Sans MS"/>
              <a:ea typeface="+mn-lt"/>
              <a:cs typeface="+mn-lt"/>
            </a:endParaRPr>
          </a:p>
          <a:p>
            <a:r>
              <a:rPr lang="en-US" sz="2400" dirty="0">
                <a:latin typeface="Comic Sans MS"/>
                <a:ea typeface="+mn-lt"/>
                <a:cs typeface="+mn-lt"/>
              </a:rPr>
              <a:t> E-commerce sales prediction project focuses on predicting the profit</a:t>
            </a:r>
            <a:endParaRPr lang="en-US">
              <a:latin typeface="Comic Sans MS"/>
            </a:endParaRPr>
          </a:p>
          <a:p>
            <a:endParaRPr lang="en-US" sz="2400" dirty="0">
              <a:latin typeface="Comic Sans M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9391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E1A78F-99EB-488D-AB5F-BB04580A6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-158131" y="71897"/>
            <a:ext cx="12191980" cy="6857990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4F78433F-CE29-45F0-BBE9-B31E916E95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46F6493E-A229-441D-BA39-061641F03F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8858" y="38055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036D6-029C-451B-809F-A1C7CFFD615E}"/>
              </a:ext>
            </a:extLst>
          </p:cNvPr>
          <p:cNvSpPr txBox="1"/>
          <p:nvPr/>
        </p:nvSpPr>
        <p:spPr>
          <a:xfrm>
            <a:off x="178459" y="2507591"/>
            <a:ext cx="67401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latin typeface="Comic Sans MS"/>
              <a:cs typeface="Calibri"/>
            </a:endParaRPr>
          </a:p>
        </p:txBody>
      </p:sp>
      <p:pic>
        <p:nvPicPr>
          <p:cNvPr id="6" name="Picture 9" descr="Table&#10;&#10;Description automatically generated">
            <a:extLst>
              <a:ext uri="{FF2B5EF4-FFF2-40B4-BE49-F238E27FC236}">
                <a16:creationId xmlns:a16="http://schemas.microsoft.com/office/drawing/2014/main" id="{C691BE5F-3E8C-8934-1276-B9D7A84DE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82" y="1438341"/>
            <a:ext cx="4879298" cy="2894529"/>
          </a:xfrm>
          <a:prstGeom prst="rect">
            <a:avLst/>
          </a:prstGeom>
        </p:spPr>
      </p:pic>
      <p:pic>
        <p:nvPicPr>
          <p:cNvPr id="10" name="Picture 10" descr="Table&#10;&#10;Description automatically generated">
            <a:extLst>
              <a:ext uri="{FF2B5EF4-FFF2-40B4-BE49-F238E27FC236}">
                <a16:creationId xmlns:a16="http://schemas.microsoft.com/office/drawing/2014/main" id="{95B2EAF5-3291-17B4-DA97-22BC3BB3F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1783" y="1305237"/>
            <a:ext cx="2105025" cy="3448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54B546-F34A-E3A5-30D8-780CE22F3B89}"/>
              </a:ext>
            </a:extLst>
          </p:cNvPr>
          <p:cNvSpPr txBox="1"/>
          <p:nvPr/>
        </p:nvSpPr>
        <p:spPr>
          <a:xfrm>
            <a:off x="714531" y="614596"/>
            <a:ext cx="629087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mic Sans MS"/>
              </a:rPr>
              <a:t>REPLACING NULL VALUES OF PROFIT</a:t>
            </a:r>
          </a:p>
        </p:txBody>
      </p:sp>
    </p:spTree>
    <p:extLst>
      <p:ext uri="{BB962C8B-B14F-4D97-AF65-F5344CB8AC3E}">
        <p14:creationId xmlns:p14="http://schemas.microsoft.com/office/powerpoint/2010/main" val="1532361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E1A78F-99EB-488D-AB5F-BB04580A6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-158131" y="71897"/>
            <a:ext cx="12191980" cy="6857990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4F78433F-CE29-45F0-BBE9-B31E916E95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46F6493E-A229-441D-BA39-061641F03F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8858" y="38055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036D6-029C-451B-809F-A1C7CFFD615E}"/>
              </a:ext>
            </a:extLst>
          </p:cNvPr>
          <p:cNvSpPr txBox="1"/>
          <p:nvPr/>
        </p:nvSpPr>
        <p:spPr>
          <a:xfrm>
            <a:off x="178459" y="2507591"/>
            <a:ext cx="67401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latin typeface="Comic Sans MS"/>
              <a:cs typeface="Calibri"/>
            </a:endParaRP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99C0F75E-7F72-FA76-849C-E3CB80CE4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302" y="1841374"/>
            <a:ext cx="8639331" cy="651905"/>
          </a:xfrm>
          <a:prstGeom prst="rect">
            <a:avLst/>
          </a:prstGeom>
        </p:spPr>
      </p:pic>
      <p:pic>
        <p:nvPicPr>
          <p:cNvPr id="8" name="Picture 9" descr="Table&#10;&#10;Description automatically generated">
            <a:extLst>
              <a:ext uri="{FF2B5EF4-FFF2-40B4-BE49-F238E27FC236}">
                <a16:creationId xmlns:a16="http://schemas.microsoft.com/office/drawing/2014/main" id="{683FEE68-607C-98A9-3565-E1E5D0F9A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218" y="2883968"/>
            <a:ext cx="2076450" cy="34385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C2DF8F-E7A7-28EB-E41B-19404F8AAAEC}"/>
              </a:ext>
            </a:extLst>
          </p:cNvPr>
          <p:cNvSpPr txBox="1"/>
          <p:nvPr/>
        </p:nvSpPr>
        <p:spPr>
          <a:xfrm>
            <a:off x="1001843" y="439711"/>
            <a:ext cx="611598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mic Sans MS"/>
              </a:rPr>
              <a:t>REPLACING NULL VALUES OF SALES</a:t>
            </a:r>
            <a:endParaRPr lang="en-US" sz="2400">
              <a:latin typeface="Comic Sans M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3459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E1A78F-99EB-488D-AB5F-BB04580A6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-158131" y="10"/>
            <a:ext cx="12191980" cy="6857990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4F78433F-CE29-45F0-BBE9-B31E916E95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46F6493E-A229-441D-BA39-061641F03F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8858" y="38055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036D6-029C-451B-809F-A1C7CFFD615E}"/>
              </a:ext>
            </a:extLst>
          </p:cNvPr>
          <p:cNvSpPr txBox="1"/>
          <p:nvPr/>
        </p:nvSpPr>
        <p:spPr>
          <a:xfrm>
            <a:off x="178459" y="2507591"/>
            <a:ext cx="67401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latin typeface="Comic Sans MS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AA342-8F62-49ED-CE31-B64A867B138B}"/>
              </a:ext>
            </a:extLst>
          </p:cNvPr>
          <p:cNvSpPr txBox="1"/>
          <p:nvPr/>
        </p:nvSpPr>
        <p:spPr>
          <a:xfrm>
            <a:off x="411192" y="569343"/>
            <a:ext cx="983123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Comic Sans MS"/>
              </a:rPr>
              <a:t>HANDLING DUPLICATE VALUES:</a:t>
            </a:r>
            <a:endParaRPr lang="en-US" sz="2800" dirty="0">
              <a:latin typeface="Comic Sans MS"/>
              <a:cs typeface="Calibri"/>
            </a:endParaRPr>
          </a:p>
          <a:p>
            <a:pPr algn="l"/>
            <a:endParaRPr lang="en-US" sz="2800" dirty="0">
              <a:latin typeface="Comic Sans MS"/>
              <a:cs typeface="Calibri"/>
            </a:endParaRPr>
          </a:p>
        </p:txBody>
      </p:sp>
      <p:pic>
        <p:nvPicPr>
          <p:cNvPr id="6" name="Picture 7" descr="Table&#10;&#10;Description automatically generated">
            <a:extLst>
              <a:ext uri="{FF2B5EF4-FFF2-40B4-BE49-F238E27FC236}">
                <a16:creationId xmlns:a16="http://schemas.microsoft.com/office/drawing/2014/main" id="{ADECE06E-8D81-30AD-F344-604A871F6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23" y="1725616"/>
            <a:ext cx="7573992" cy="38524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3913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E1A78F-99EB-488D-AB5F-BB04580A6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-158131" y="71897"/>
            <a:ext cx="12191980" cy="6857990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4F78433F-CE29-45F0-BBE9-B31E916E95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46F6493E-A229-441D-BA39-061641F03F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8858" y="38055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036D6-029C-451B-809F-A1C7CFFD615E}"/>
              </a:ext>
            </a:extLst>
          </p:cNvPr>
          <p:cNvSpPr txBox="1"/>
          <p:nvPr/>
        </p:nvSpPr>
        <p:spPr>
          <a:xfrm>
            <a:off x="178459" y="2507591"/>
            <a:ext cx="67401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latin typeface="Comic Sans MS"/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831E8FA-382C-0104-CB35-1B3B725AB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42" y="1711740"/>
            <a:ext cx="11786559" cy="10622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082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E1A78F-99EB-488D-AB5F-BB04580A6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-158131" y="71897"/>
            <a:ext cx="12191980" cy="6857990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4F78433F-CE29-45F0-BBE9-B31E916E95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46F6493E-A229-441D-BA39-061641F03F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8858" y="38055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036D6-029C-451B-809F-A1C7CFFD615E}"/>
              </a:ext>
            </a:extLst>
          </p:cNvPr>
          <p:cNvSpPr txBox="1"/>
          <p:nvPr/>
        </p:nvSpPr>
        <p:spPr>
          <a:xfrm>
            <a:off x="178459" y="2507591"/>
            <a:ext cx="67401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latin typeface="Comic Sans MS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62914C-50E8-4C1E-6EBE-391033A10859}"/>
              </a:ext>
            </a:extLst>
          </p:cNvPr>
          <p:cNvSpPr txBox="1"/>
          <p:nvPr/>
        </p:nvSpPr>
        <p:spPr>
          <a:xfrm>
            <a:off x="411193" y="468703"/>
            <a:ext cx="605022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omic Sans MS"/>
                <a:cs typeface="Calibri"/>
              </a:rPr>
              <a:t>OUTLIERS OF DISCOUNT:</a:t>
            </a:r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38078E-8E53-E7D0-FE42-C9FE0F5E5D84}"/>
              </a:ext>
            </a:extLst>
          </p:cNvPr>
          <p:cNvSpPr txBox="1"/>
          <p:nvPr/>
        </p:nvSpPr>
        <p:spPr>
          <a:xfrm>
            <a:off x="309653" y="985388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latin typeface="Comic Sans MS"/>
                <a:cs typeface="Calibri"/>
              </a:rPr>
              <a:t>Before: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64B8A7-01E1-8722-4012-D4B29E5F2450}"/>
              </a:ext>
            </a:extLst>
          </p:cNvPr>
          <p:cNvSpPr txBox="1"/>
          <p:nvPr/>
        </p:nvSpPr>
        <p:spPr>
          <a:xfrm>
            <a:off x="409395" y="3687433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latin typeface="Comic Sans MS"/>
                <a:cs typeface="Calibri"/>
              </a:rPr>
              <a:t>After:</a:t>
            </a:r>
            <a:endParaRPr lang="en-US" dirty="0">
              <a:cs typeface="Calibri"/>
            </a:endParaRPr>
          </a:p>
        </p:txBody>
      </p:sp>
      <p:pic>
        <p:nvPicPr>
          <p:cNvPr id="10" name="Picture 10" descr="Chart&#10;&#10;Description automatically generated">
            <a:extLst>
              <a:ext uri="{FF2B5EF4-FFF2-40B4-BE49-F238E27FC236}">
                <a16:creationId xmlns:a16="http://schemas.microsoft.com/office/drawing/2014/main" id="{16C28AAB-47AA-E96F-9E4B-4BAE34628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92" y="1961514"/>
            <a:ext cx="3720860" cy="1295954"/>
          </a:xfrm>
          <a:prstGeom prst="rect">
            <a:avLst/>
          </a:prstGeom>
        </p:spPr>
      </p:pic>
      <p:pic>
        <p:nvPicPr>
          <p:cNvPr id="11" name="Picture 11" descr="Chart&#10;&#10;Description automatically generated">
            <a:extLst>
              <a:ext uri="{FF2B5EF4-FFF2-40B4-BE49-F238E27FC236}">
                <a16:creationId xmlns:a16="http://schemas.microsoft.com/office/drawing/2014/main" id="{3F0CFB68-9AD0-E715-6096-151BE6788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193" y="4571460"/>
            <a:ext cx="3965275" cy="135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30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E1A78F-99EB-488D-AB5F-BB04580A6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-158131" y="71897"/>
            <a:ext cx="12191980" cy="6857990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4F78433F-CE29-45F0-BBE9-B31E916E95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46F6493E-A229-441D-BA39-061641F03F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8858" y="38055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036D6-029C-451B-809F-A1C7CFFD615E}"/>
              </a:ext>
            </a:extLst>
          </p:cNvPr>
          <p:cNvSpPr txBox="1"/>
          <p:nvPr/>
        </p:nvSpPr>
        <p:spPr>
          <a:xfrm>
            <a:off x="178459" y="2507591"/>
            <a:ext cx="67401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latin typeface="Comic Sans MS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38078E-8E53-E7D0-FE42-C9FE0F5E5D84}"/>
              </a:ext>
            </a:extLst>
          </p:cNvPr>
          <p:cNvSpPr txBox="1"/>
          <p:nvPr/>
        </p:nvSpPr>
        <p:spPr>
          <a:xfrm>
            <a:off x="180257" y="525313"/>
            <a:ext cx="2743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latin typeface="Comic Sans MS"/>
              <a:cs typeface="Calibri"/>
            </a:endParaRPr>
          </a:p>
          <a:p>
            <a:pPr algn="l"/>
            <a:r>
              <a:rPr lang="en-US" sz="2800" dirty="0">
                <a:latin typeface="Comic Sans MS"/>
                <a:cs typeface="Calibri"/>
              </a:rPr>
              <a:t>Before: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64B8A7-01E1-8722-4012-D4B29E5F2450}"/>
              </a:ext>
            </a:extLst>
          </p:cNvPr>
          <p:cNvSpPr txBox="1"/>
          <p:nvPr/>
        </p:nvSpPr>
        <p:spPr>
          <a:xfrm>
            <a:off x="308753" y="3500527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latin typeface="Comic Sans MS"/>
                <a:cs typeface="Calibri"/>
              </a:rPr>
              <a:t>After:</a:t>
            </a:r>
            <a:endParaRPr lang="en-US" dirty="0">
              <a:cs typeface="Calibri"/>
            </a:endParaRPr>
          </a:p>
        </p:txBody>
      </p:sp>
      <p:pic>
        <p:nvPicPr>
          <p:cNvPr id="8" name="Picture 9" descr="Table&#10;&#10;Description automatically generated">
            <a:extLst>
              <a:ext uri="{FF2B5EF4-FFF2-40B4-BE49-F238E27FC236}">
                <a16:creationId xmlns:a16="http://schemas.microsoft.com/office/drawing/2014/main" id="{702636F7-E589-6593-80FF-AE3794C44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51" y="1861179"/>
            <a:ext cx="2944483" cy="1065302"/>
          </a:xfrm>
          <a:prstGeom prst="rect">
            <a:avLst/>
          </a:prstGeom>
        </p:spPr>
      </p:pic>
      <p:pic>
        <p:nvPicPr>
          <p:cNvPr id="10" name="Picture 10" descr="Chart&#10;&#10;Description automatically generated">
            <a:extLst>
              <a:ext uri="{FF2B5EF4-FFF2-40B4-BE49-F238E27FC236}">
                <a16:creationId xmlns:a16="http://schemas.microsoft.com/office/drawing/2014/main" id="{35BE8935-4C6C-3CD9-5F65-D89016971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51" y="4558519"/>
            <a:ext cx="3433313" cy="11771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936F43-7E6B-94EE-9805-C28A6C89EBE5}"/>
              </a:ext>
            </a:extLst>
          </p:cNvPr>
          <p:cNvSpPr txBox="1"/>
          <p:nvPr/>
        </p:nvSpPr>
        <p:spPr>
          <a:xfrm>
            <a:off x="114925" y="364761"/>
            <a:ext cx="4779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mic Sans MS"/>
              </a:rPr>
              <a:t>OUTLIERS OF SALES</a:t>
            </a:r>
          </a:p>
        </p:txBody>
      </p:sp>
    </p:spTree>
    <p:extLst>
      <p:ext uri="{BB962C8B-B14F-4D97-AF65-F5344CB8AC3E}">
        <p14:creationId xmlns:p14="http://schemas.microsoft.com/office/powerpoint/2010/main" val="3388915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E1A78F-99EB-488D-AB5F-BB04580A6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-158131" y="71897"/>
            <a:ext cx="12191980" cy="6857990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4F78433F-CE29-45F0-BBE9-B31E916E95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46F6493E-A229-441D-BA39-061641F03F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8858" y="38055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036D6-029C-451B-809F-A1C7CFFD615E}"/>
              </a:ext>
            </a:extLst>
          </p:cNvPr>
          <p:cNvSpPr txBox="1"/>
          <p:nvPr/>
        </p:nvSpPr>
        <p:spPr>
          <a:xfrm>
            <a:off x="178459" y="2507591"/>
            <a:ext cx="67401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latin typeface="Comic Sans MS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38078E-8E53-E7D0-FE42-C9FE0F5E5D84}"/>
              </a:ext>
            </a:extLst>
          </p:cNvPr>
          <p:cNvSpPr txBox="1"/>
          <p:nvPr/>
        </p:nvSpPr>
        <p:spPr>
          <a:xfrm>
            <a:off x="180257" y="525313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latin typeface="Comic Sans MS"/>
                <a:cs typeface="Calibri"/>
              </a:rPr>
              <a:t>Before: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64B8A7-01E1-8722-4012-D4B29E5F2450}"/>
              </a:ext>
            </a:extLst>
          </p:cNvPr>
          <p:cNvSpPr txBox="1"/>
          <p:nvPr/>
        </p:nvSpPr>
        <p:spPr>
          <a:xfrm>
            <a:off x="308753" y="3500527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latin typeface="Comic Sans MS"/>
                <a:cs typeface="Calibri"/>
              </a:rPr>
              <a:t>After:</a:t>
            </a:r>
            <a:endParaRPr lang="en-US" dirty="0">
              <a:cs typeface="Calibri"/>
            </a:endParaRPr>
          </a:p>
        </p:txBody>
      </p:sp>
      <p:pic>
        <p:nvPicPr>
          <p:cNvPr id="4" name="Picture 7" descr="Chart&#10;&#10;Description automatically generated">
            <a:extLst>
              <a:ext uri="{FF2B5EF4-FFF2-40B4-BE49-F238E27FC236}">
                <a16:creationId xmlns:a16="http://schemas.microsoft.com/office/drawing/2014/main" id="{A7243149-91B7-77AC-5B24-11ADDAF88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51" y="1802679"/>
            <a:ext cx="3519577" cy="1225434"/>
          </a:xfrm>
          <a:prstGeom prst="rect">
            <a:avLst/>
          </a:prstGeom>
        </p:spPr>
      </p:pic>
      <p:pic>
        <p:nvPicPr>
          <p:cNvPr id="8" name="Picture 9" descr="Chart, treemap chart&#10;&#10;Description automatically generated">
            <a:extLst>
              <a:ext uri="{FF2B5EF4-FFF2-40B4-BE49-F238E27FC236}">
                <a16:creationId xmlns:a16="http://schemas.microsoft.com/office/drawing/2014/main" id="{5474B8BA-F5AA-7769-6238-A1E1B095E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51" y="4612031"/>
            <a:ext cx="3720860" cy="12714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3C709D-0C36-18D6-F562-02F32F224AFA}"/>
              </a:ext>
            </a:extLst>
          </p:cNvPr>
          <p:cNvSpPr txBox="1"/>
          <p:nvPr/>
        </p:nvSpPr>
        <p:spPr>
          <a:xfrm>
            <a:off x="77449" y="239843"/>
            <a:ext cx="449205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mic Sans MS"/>
              </a:rPr>
              <a:t>OUTLIERS OF PROFIT:</a:t>
            </a:r>
          </a:p>
        </p:txBody>
      </p:sp>
    </p:spTree>
    <p:extLst>
      <p:ext uri="{BB962C8B-B14F-4D97-AF65-F5344CB8AC3E}">
        <p14:creationId xmlns:p14="http://schemas.microsoft.com/office/powerpoint/2010/main" val="2464333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E1A78F-99EB-488D-AB5F-BB04580A6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-158131" y="71897"/>
            <a:ext cx="12191980" cy="6857990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4F78433F-CE29-45F0-BBE9-B31E916E95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46F6493E-A229-441D-BA39-061641F03F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8858" y="38055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036D6-029C-451B-809F-A1C7CFFD615E}"/>
              </a:ext>
            </a:extLst>
          </p:cNvPr>
          <p:cNvSpPr txBox="1"/>
          <p:nvPr/>
        </p:nvSpPr>
        <p:spPr>
          <a:xfrm>
            <a:off x="178459" y="2507591"/>
            <a:ext cx="67401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latin typeface="Comic Sans MS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38078E-8E53-E7D0-FE42-C9FE0F5E5D84}"/>
              </a:ext>
            </a:extLst>
          </p:cNvPr>
          <p:cNvSpPr txBox="1"/>
          <p:nvPr/>
        </p:nvSpPr>
        <p:spPr>
          <a:xfrm>
            <a:off x="180257" y="725182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latin typeface="Comic Sans MS"/>
                <a:cs typeface="Calibri"/>
              </a:rPr>
              <a:t>Before: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64B8A7-01E1-8722-4012-D4B29E5F2450}"/>
              </a:ext>
            </a:extLst>
          </p:cNvPr>
          <p:cNvSpPr txBox="1"/>
          <p:nvPr/>
        </p:nvSpPr>
        <p:spPr>
          <a:xfrm>
            <a:off x="308753" y="3500527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latin typeface="Comic Sans MS"/>
                <a:cs typeface="Calibri"/>
              </a:rPr>
              <a:t>After:</a:t>
            </a:r>
            <a:endParaRPr lang="en-US" dirty="0">
              <a:cs typeface="Calibri"/>
            </a:endParaRPr>
          </a:p>
        </p:txBody>
      </p:sp>
      <p:pic>
        <p:nvPicPr>
          <p:cNvPr id="4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EB67448D-B9FD-06F6-3B2C-52C32D21D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51" y="1636865"/>
            <a:ext cx="3720860" cy="1269516"/>
          </a:xfrm>
          <a:prstGeom prst="rect">
            <a:avLst/>
          </a:prstGeom>
        </p:spPr>
      </p:pic>
      <p:pic>
        <p:nvPicPr>
          <p:cNvPr id="8" name="Picture 9" descr="Chart, treemap chart&#10;&#10;Description automatically generated">
            <a:extLst>
              <a:ext uri="{FF2B5EF4-FFF2-40B4-BE49-F238E27FC236}">
                <a16:creationId xmlns:a16="http://schemas.microsoft.com/office/drawing/2014/main" id="{AFCB69EF-F1B6-EF5D-118F-35871029C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15" y="4807674"/>
            <a:ext cx="4655388" cy="13977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45769D-20BD-4686-93C0-8DE24D32B03A}"/>
              </a:ext>
            </a:extLst>
          </p:cNvPr>
          <p:cNvSpPr txBox="1"/>
          <p:nvPr/>
        </p:nvSpPr>
        <p:spPr>
          <a:xfrm>
            <a:off x="314793" y="164892"/>
            <a:ext cx="47169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mic Sans MS"/>
              </a:rPr>
              <a:t>OUTLIERS OF QUANTITY</a:t>
            </a:r>
          </a:p>
        </p:txBody>
      </p:sp>
    </p:spTree>
    <p:extLst>
      <p:ext uri="{BB962C8B-B14F-4D97-AF65-F5344CB8AC3E}">
        <p14:creationId xmlns:p14="http://schemas.microsoft.com/office/powerpoint/2010/main" val="2105739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E1A78F-99EB-488D-AB5F-BB04580A6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-158131" y="71897"/>
            <a:ext cx="12191980" cy="6857990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4F78433F-CE29-45F0-BBE9-B31E916E95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46F6493E-A229-441D-BA39-061641F03F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8858" y="38055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036D6-029C-451B-809F-A1C7CFFD615E}"/>
              </a:ext>
            </a:extLst>
          </p:cNvPr>
          <p:cNvSpPr txBox="1"/>
          <p:nvPr/>
        </p:nvSpPr>
        <p:spPr>
          <a:xfrm>
            <a:off x="178459" y="2507591"/>
            <a:ext cx="67401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latin typeface="Comic Sans MS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D76A32-A66B-4EAA-20F4-EC5CD8FAA51C}"/>
              </a:ext>
            </a:extLst>
          </p:cNvPr>
          <p:cNvSpPr txBox="1"/>
          <p:nvPr/>
        </p:nvSpPr>
        <p:spPr>
          <a:xfrm>
            <a:off x="368060" y="526211"/>
            <a:ext cx="609312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omic Sans MS"/>
              </a:rPr>
              <a:t>Normalizing the values:</a:t>
            </a: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0AD0AB79-7490-C87F-E749-2C3BAE532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53" y="1612061"/>
            <a:ext cx="4252822" cy="37632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30818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E1A78F-99EB-488D-AB5F-BB04580A6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-158131" y="71897"/>
            <a:ext cx="12191980" cy="6857990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4F78433F-CE29-45F0-BBE9-B31E916E95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46F6493E-A229-441D-BA39-061641F03F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8858" y="38055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036D6-029C-451B-809F-A1C7CFFD615E}"/>
              </a:ext>
            </a:extLst>
          </p:cNvPr>
          <p:cNvSpPr txBox="1"/>
          <p:nvPr/>
        </p:nvSpPr>
        <p:spPr>
          <a:xfrm>
            <a:off x="178459" y="2507591"/>
            <a:ext cx="67401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latin typeface="Comic Sans MS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33CC33-C5D0-2D4C-F642-9D292ECAF77E}"/>
              </a:ext>
            </a:extLst>
          </p:cNvPr>
          <p:cNvSpPr txBox="1"/>
          <p:nvPr/>
        </p:nvSpPr>
        <p:spPr>
          <a:xfrm>
            <a:off x="253042" y="36806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latin typeface="Comic Sans MS"/>
              </a:rPr>
              <a:t>EDA: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CD3C2-AE89-1581-7CCB-EF2212D8C7F7}"/>
              </a:ext>
            </a:extLst>
          </p:cNvPr>
          <p:cNvSpPr txBox="1"/>
          <p:nvPr/>
        </p:nvSpPr>
        <p:spPr>
          <a:xfrm>
            <a:off x="181155" y="1532626"/>
            <a:ext cx="7085161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SALES PERCENTAGE FOR 3 DIFFERENT CATEGORIES</a:t>
            </a:r>
            <a:endParaRPr lang="en-US" sz="2800">
              <a:cs typeface="Calibri"/>
            </a:endParaRPr>
          </a:p>
          <a:p>
            <a:pPr algn="l"/>
            <a:endParaRPr lang="en-US" sz="2800" dirty="0">
              <a:cs typeface="Calibri"/>
            </a:endParaRPr>
          </a:p>
        </p:txBody>
      </p:sp>
      <p:pic>
        <p:nvPicPr>
          <p:cNvPr id="6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1FB486B5-03E1-CA2F-7492-8371E7B2F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13" y="3207499"/>
            <a:ext cx="3012595" cy="139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29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4173AA90-FC9B-4D52-8D9F-61A49E7D7A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59" r="15520" b="909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1" name="Rectangle 1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92A44-C635-47D5-84BE-D68237D4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03" y="1146911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3600" dirty="0">
                <a:latin typeface="Comic Sans MS"/>
                <a:cs typeface="Calibri Light"/>
              </a:rPr>
              <a:t>MOTIVATION</a:t>
            </a:r>
            <a:endParaRPr lang="en-US" sz="3600" dirty="0">
              <a:latin typeface="Comic Sans MS"/>
            </a:endParaRP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EC5B0D-F496-42EF-87B4-83DFDD030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4819131" cy="320725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latin typeface="Comic Sans MS"/>
                <a:ea typeface="+mn-lt"/>
                <a:cs typeface="+mn-lt"/>
              </a:rPr>
              <a:t>People don’t just shop from home; they are making purchases anywhere they have </a:t>
            </a:r>
            <a:r>
              <a:rPr lang="en-US" sz="2000" dirty="0" err="1">
                <a:latin typeface="Comic Sans MS"/>
                <a:ea typeface="+mn-lt"/>
                <a:cs typeface="+mn-lt"/>
              </a:rPr>
              <a:t>wifi</a:t>
            </a:r>
            <a:r>
              <a:rPr lang="en-US" sz="2000" dirty="0">
                <a:latin typeface="Comic Sans MS"/>
                <a:ea typeface="+mn-lt"/>
                <a:cs typeface="+mn-lt"/>
              </a:rPr>
              <a:t> or phone service. </a:t>
            </a:r>
            <a:endParaRPr lang="en-US" sz="2000" dirty="0">
              <a:latin typeface="Comic Sans MS"/>
              <a:cs typeface="Calibri" panose="020F0502020204030204"/>
            </a:endParaRPr>
          </a:p>
          <a:p>
            <a:endParaRPr lang="en-US" sz="2000" dirty="0">
              <a:latin typeface="Comic Sans MS"/>
              <a:ea typeface="+mn-lt"/>
              <a:cs typeface="+mn-lt"/>
            </a:endParaRPr>
          </a:p>
          <a:p>
            <a:r>
              <a:rPr lang="en-US" sz="2000" dirty="0">
                <a:latin typeface="Comic Sans MS"/>
                <a:ea typeface="+mn-lt"/>
                <a:cs typeface="+mn-lt"/>
              </a:rPr>
              <a:t>Sixty-two percent of smartphone users have made a purchase online using their mobile device in the last six months.</a:t>
            </a:r>
            <a:endParaRPr lang="en-US" sz="2000" dirty="0">
              <a:latin typeface="Comic Sans MS"/>
            </a:endParaRPr>
          </a:p>
          <a:p>
            <a:endParaRPr lang="en-US" sz="2000" dirty="0">
              <a:latin typeface="Comic Sans MS"/>
              <a:ea typeface="+mn-lt"/>
              <a:cs typeface="+mn-lt"/>
            </a:endParaRPr>
          </a:p>
          <a:p>
            <a:r>
              <a:rPr lang="en-US" sz="2000" dirty="0">
                <a:latin typeface="Comic Sans MS"/>
                <a:ea typeface="+mn-lt"/>
                <a:cs typeface="+mn-lt"/>
              </a:rPr>
              <a:t>Selling via online increases reach of products.</a:t>
            </a:r>
            <a:endParaRPr lang="en-US" sz="2000" dirty="0">
              <a:latin typeface="Comic Sans MS"/>
            </a:endParaRPr>
          </a:p>
          <a:p>
            <a:endParaRPr lang="en-US" sz="1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6190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E1A78F-99EB-488D-AB5F-BB04580A6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-158131" y="71897"/>
            <a:ext cx="12191980" cy="6857990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4F78433F-CE29-45F0-BBE9-B31E916E95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46F6493E-A229-441D-BA39-061641F03F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8858" y="38055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036D6-029C-451B-809F-A1C7CFFD615E}"/>
              </a:ext>
            </a:extLst>
          </p:cNvPr>
          <p:cNvSpPr txBox="1"/>
          <p:nvPr/>
        </p:nvSpPr>
        <p:spPr>
          <a:xfrm>
            <a:off x="178459" y="2507591"/>
            <a:ext cx="67401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latin typeface="Comic Sans MS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33CC33-C5D0-2D4C-F642-9D292ECAF77E}"/>
              </a:ext>
            </a:extLst>
          </p:cNvPr>
          <p:cNvSpPr txBox="1"/>
          <p:nvPr/>
        </p:nvSpPr>
        <p:spPr>
          <a:xfrm>
            <a:off x="7959306" y="1230702"/>
            <a:ext cx="3418935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latin typeface="Comic Sans MS"/>
              </a:rPr>
              <a:t>INFERENCE:</a:t>
            </a:r>
          </a:p>
          <a:p>
            <a:endParaRPr lang="en-US" sz="2800"/>
          </a:p>
          <a:p>
            <a:r>
              <a:rPr lang="en-US" sz="2800" b="1" dirty="0"/>
              <a:t>Office supplies (0.65) &gt; technology(0.19) &gt;furniture(0.16) .Therefore Office supplies have sold more than furniture and technology.</a:t>
            </a:r>
            <a:endParaRPr lang="en-US" sz="2800">
              <a:cs typeface="Calibri"/>
            </a:endParaRPr>
          </a:p>
          <a:p>
            <a:endParaRPr lang="en-US" sz="2800" dirty="0">
              <a:latin typeface="Comic Sans MS"/>
            </a:endParaRP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6F6E0C0F-49B0-BB48-5790-3C34B7DA6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41" y="998316"/>
            <a:ext cx="6998897" cy="39124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590381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E1A78F-99EB-488D-AB5F-BB04580A6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-158131" y="71897"/>
            <a:ext cx="12191980" cy="6857990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4F78433F-CE29-45F0-BBE9-B31E916E95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46F6493E-A229-441D-BA39-061641F03F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8858" y="38055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036D6-029C-451B-809F-A1C7CFFD615E}"/>
              </a:ext>
            </a:extLst>
          </p:cNvPr>
          <p:cNvSpPr txBox="1"/>
          <p:nvPr/>
        </p:nvSpPr>
        <p:spPr>
          <a:xfrm>
            <a:off x="178459" y="2507591"/>
            <a:ext cx="67401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latin typeface="Comic Sans MS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33CC33-C5D0-2D4C-F642-9D292ECAF77E}"/>
              </a:ext>
            </a:extLst>
          </p:cNvPr>
          <p:cNvSpPr txBox="1"/>
          <p:nvPr/>
        </p:nvSpPr>
        <p:spPr>
          <a:xfrm>
            <a:off x="425570" y="741872"/>
            <a:ext cx="6366294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Comic Sans MS"/>
              </a:rPr>
              <a:t>SALES PERCENTAGE FOR DIFFERENT SUB CATEGORIES</a:t>
            </a:r>
            <a:endParaRPr lang="en-US" sz="2800">
              <a:latin typeface="Comic Sans MS"/>
              <a:cs typeface="Calibri"/>
            </a:endParaRPr>
          </a:p>
          <a:p>
            <a:pPr algn="l"/>
            <a:endParaRPr lang="en-US" sz="2800" dirty="0">
              <a:latin typeface="Comic Sans MS"/>
            </a:endParaRP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A30E6853-FEFA-527F-8B07-3CB70F1F5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11" y="2214924"/>
            <a:ext cx="3232030" cy="32045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81197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E1A78F-99EB-488D-AB5F-BB04580A6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28765"/>
            <a:ext cx="12191980" cy="6857990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4F78433F-CE29-45F0-BBE9-B31E916E95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46F6493E-A229-441D-BA39-061641F03F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8858" y="38055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036D6-029C-451B-809F-A1C7CFFD615E}"/>
              </a:ext>
            </a:extLst>
          </p:cNvPr>
          <p:cNvSpPr txBox="1"/>
          <p:nvPr/>
        </p:nvSpPr>
        <p:spPr>
          <a:xfrm>
            <a:off x="178459" y="2507591"/>
            <a:ext cx="67401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latin typeface="Comic Sans MS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33CC33-C5D0-2D4C-F642-9D292ECAF77E}"/>
              </a:ext>
            </a:extLst>
          </p:cNvPr>
          <p:cNvSpPr txBox="1"/>
          <p:nvPr/>
        </p:nvSpPr>
        <p:spPr>
          <a:xfrm>
            <a:off x="353683" y="4595004"/>
            <a:ext cx="8019690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latin typeface="Comic Sans MS"/>
              </a:rPr>
              <a:t>INFERENCE:</a:t>
            </a:r>
          </a:p>
          <a:p>
            <a:r>
              <a:rPr lang="en-US" sz="2800" b="1" dirty="0"/>
              <a:t>Art sub-category has higher sales and Tables sub-category has lower sales</a:t>
            </a:r>
            <a:endParaRPr lang="en-US" sz="2800" dirty="0">
              <a:cs typeface="Calibri"/>
            </a:endParaRPr>
          </a:p>
          <a:p>
            <a:endParaRPr lang="en-US" sz="2800" dirty="0">
              <a:latin typeface="Comic Sans MS"/>
            </a:endParaRP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B1AD1BB3-5417-3472-C7BE-3354A161E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83" y="602898"/>
            <a:ext cx="8982972" cy="28198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22964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E1A78F-99EB-488D-AB5F-BB04580A6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-158131" y="71897"/>
            <a:ext cx="12191980" cy="6857990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4F78433F-CE29-45F0-BBE9-B31E916E95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46F6493E-A229-441D-BA39-061641F03F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8858" y="38055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036D6-029C-451B-809F-A1C7CFFD615E}"/>
              </a:ext>
            </a:extLst>
          </p:cNvPr>
          <p:cNvSpPr txBox="1"/>
          <p:nvPr/>
        </p:nvSpPr>
        <p:spPr>
          <a:xfrm>
            <a:off x="178459" y="2507591"/>
            <a:ext cx="67401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latin typeface="Comic Sans MS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33CC33-C5D0-2D4C-F642-9D292ECAF77E}"/>
              </a:ext>
            </a:extLst>
          </p:cNvPr>
          <p:cNvSpPr txBox="1"/>
          <p:nvPr/>
        </p:nvSpPr>
        <p:spPr>
          <a:xfrm>
            <a:off x="569343" y="641230"/>
            <a:ext cx="1101018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Comic Sans MS"/>
              </a:rPr>
              <a:t>SALES PERCENTAGE FOR 3 DIFFERENT CATEGORIES ACCORDING TO THE SEGMENT OF CUSTOMERS</a:t>
            </a:r>
            <a:endParaRPr lang="en-US" sz="2800">
              <a:latin typeface="Comic Sans MS"/>
              <a:cs typeface="Calibri"/>
            </a:endParaRPr>
          </a:p>
          <a:p>
            <a:pPr algn="l"/>
            <a:endParaRPr lang="en-US" sz="2800" dirty="0">
              <a:latin typeface="Comic Sans MS"/>
            </a:endParaRP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51978C7D-58D9-4A9E-CEE2-32C5EAA2D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43" y="1872102"/>
            <a:ext cx="2743200" cy="2998778"/>
          </a:xfrm>
          <a:prstGeom prst="rect">
            <a:avLst/>
          </a:prstGeom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9160CC57-D1C8-1858-F2DE-A9AAB8445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042" y="5108698"/>
            <a:ext cx="11268973" cy="85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03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E1A78F-99EB-488D-AB5F-BB04580A6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-158131" y="71897"/>
            <a:ext cx="12191980" cy="6857990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4F78433F-CE29-45F0-BBE9-B31E916E95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46F6493E-A229-441D-BA39-061641F03F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8858" y="38055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036D6-029C-451B-809F-A1C7CFFD615E}"/>
              </a:ext>
            </a:extLst>
          </p:cNvPr>
          <p:cNvSpPr txBox="1"/>
          <p:nvPr/>
        </p:nvSpPr>
        <p:spPr>
          <a:xfrm>
            <a:off x="178459" y="2507591"/>
            <a:ext cx="67401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latin typeface="Comic Sans MS"/>
              <a:cs typeface="Calibri"/>
            </a:endParaRPr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78A142B-86FA-3768-CE83-36CBD5572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985" y="293782"/>
            <a:ext cx="7473350" cy="30499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560CE5-8E7C-0081-F550-5DE0BF1A6F99}"/>
              </a:ext>
            </a:extLst>
          </p:cNvPr>
          <p:cNvSpPr txBox="1"/>
          <p:nvPr/>
        </p:nvSpPr>
        <p:spPr>
          <a:xfrm>
            <a:off x="1360098" y="4623759"/>
            <a:ext cx="7013275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latin typeface="Comic Sans MS"/>
                <a:cs typeface="Calibri"/>
              </a:rPr>
              <a:t>INFERENCE:</a:t>
            </a:r>
          </a:p>
          <a:p>
            <a:r>
              <a:rPr lang="en-US" b="1" dirty="0"/>
              <a:t>Consumer segment have purchased more products than others in all category and Home office segment have purchased less products than others in all category.</a:t>
            </a:r>
            <a:endParaRPr lang="en-US" dirty="0"/>
          </a:p>
          <a:p>
            <a:endParaRPr lang="en-US" sz="2800" dirty="0">
              <a:latin typeface="Comic Sans M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3299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E1A78F-99EB-488D-AB5F-BB04580A6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-158131" y="71897"/>
            <a:ext cx="12191980" cy="6857990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4F78433F-CE29-45F0-BBE9-B31E916E95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46F6493E-A229-441D-BA39-061641F03F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8858" y="38055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036D6-029C-451B-809F-A1C7CFFD615E}"/>
              </a:ext>
            </a:extLst>
          </p:cNvPr>
          <p:cNvSpPr txBox="1"/>
          <p:nvPr/>
        </p:nvSpPr>
        <p:spPr>
          <a:xfrm>
            <a:off x="178459" y="2507591"/>
            <a:ext cx="67401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latin typeface="Comic Sans MS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8FB57E-F146-4A26-B9B1-6D5F53E6CE1F}"/>
              </a:ext>
            </a:extLst>
          </p:cNvPr>
          <p:cNvSpPr txBox="1"/>
          <p:nvPr/>
        </p:nvSpPr>
        <p:spPr>
          <a:xfrm>
            <a:off x="411192" y="511834"/>
            <a:ext cx="7214558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Comic Sans MS"/>
              </a:rPr>
              <a:t>MONTHLY AVERAGE PROFIT FOR ALL YEARS</a:t>
            </a:r>
            <a:endParaRPr lang="en-US" sz="2800">
              <a:latin typeface="Comic Sans MS"/>
              <a:cs typeface="Calibri"/>
            </a:endParaRPr>
          </a:p>
          <a:p>
            <a:pPr algn="l"/>
            <a:endParaRPr lang="en-US" sz="2800" dirty="0">
              <a:latin typeface="Comic Sans MS"/>
              <a:cs typeface="Calibri"/>
            </a:endParaRPr>
          </a:p>
        </p:txBody>
      </p:sp>
      <p:pic>
        <p:nvPicPr>
          <p:cNvPr id="6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A72877BE-ACD7-EA41-C1FA-2D1D38F38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55" y="2102155"/>
            <a:ext cx="8206595" cy="34013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41BBE6-E7A1-6ABC-D463-43783E5323CA}"/>
              </a:ext>
            </a:extLst>
          </p:cNvPr>
          <p:cNvSpPr txBox="1"/>
          <p:nvPr/>
        </p:nvSpPr>
        <p:spPr>
          <a:xfrm>
            <a:off x="8821947" y="2352135"/>
            <a:ext cx="2958860" cy="38164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Comic Sans MS"/>
              </a:rPr>
              <a:t>INFERENCES: In the month of </a:t>
            </a:r>
            <a:r>
              <a:rPr lang="en-US" sz="2800" b="1" dirty="0" err="1">
                <a:latin typeface="Comic Sans MS"/>
              </a:rPr>
              <a:t>August,sales</a:t>
            </a:r>
            <a:r>
              <a:rPr lang="en-US" sz="2800" b="1" dirty="0">
                <a:latin typeface="Comic Sans MS"/>
              </a:rPr>
              <a:t> was higher and the second is September and in February the sale is down.</a:t>
            </a:r>
            <a:endParaRPr lang="en-US" sz="2800">
              <a:latin typeface="Comic Sans MS"/>
              <a:cs typeface="Calibri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085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E1A78F-99EB-488D-AB5F-BB04580A6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-158131" y="71897"/>
            <a:ext cx="12191980" cy="6857990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4F78433F-CE29-45F0-BBE9-B31E916E95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46F6493E-A229-441D-BA39-061641F03F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8858" y="38055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036D6-029C-451B-809F-A1C7CFFD615E}"/>
              </a:ext>
            </a:extLst>
          </p:cNvPr>
          <p:cNvSpPr txBox="1"/>
          <p:nvPr/>
        </p:nvSpPr>
        <p:spPr>
          <a:xfrm>
            <a:off x="178459" y="2507591"/>
            <a:ext cx="67401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latin typeface="Comic Sans MS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8FB57E-F146-4A26-B9B1-6D5F53E6CE1F}"/>
              </a:ext>
            </a:extLst>
          </p:cNvPr>
          <p:cNvSpPr txBox="1"/>
          <p:nvPr/>
        </p:nvSpPr>
        <p:spPr>
          <a:xfrm>
            <a:off x="1791419" y="14751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pic>
        <p:nvPicPr>
          <p:cNvPr id="4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2B430E9E-7294-BAB1-C1D6-6DCE5FA74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20" y="1343284"/>
            <a:ext cx="7789652" cy="33806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69FD5B-AD69-73BC-7792-49F184051153}"/>
              </a:ext>
            </a:extLst>
          </p:cNvPr>
          <p:cNvSpPr txBox="1"/>
          <p:nvPr/>
        </p:nvSpPr>
        <p:spPr>
          <a:xfrm>
            <a:off x="324928" y="5112589"/>
            <a:ext cx="5949350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Comic Sans MS"/>
              </a:rPr>
              <a:t>INFERENCES: As the year passes, sales is gradually increasing.</a:t>
            </a:r>
            <a:endParaRPr lang="en-US" sz="2800">
              <a:latin typeface="Comic Sans MS"/>
              <a:cs typeface="Calibri"/>
            </a:endParaRPr>
          </a:p>
          <a:p>
            <a:pPr algn="l"/>
            <a:endParaRPr lang="en-US" sz="2800" dirty="0">
              <a:latin typeface="Comic Sans MS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7E3A7-A42F-D5F3-1BE0-60730E5AE01A}"/>
              </a:ext>
            </a:extLst>
          </p:cNvPr>
          <p:cNvSpPr txBox="1"/>
          <p:nvPr/>
        </p:nvSpPr>
        <p:spPr>
          <a:xfrm>
            <a:off x="526211" y="368060"/>
            <a:ext cx="468414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omic Sans MS"/>
              </a:rPr>
              <a:t>YEARWISE PROFIT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7828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E1A78F-99EB-488D-AB5F-BB04580A6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-158131" y="71897"/>
            <a:ext cx="12191980" cy="6857990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4F78433F-CE29-45F0-BBE9-B31E916E95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46F6493E-A229-441D-BA39-061641F03F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8858" y="38055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036D6-029C-451B-809F-A1C7CFFD615E}"/>
              </a:ext>
            </a:extLst>
          </p:cNvPr>
          <p:cNvSpPr txBox="1"/>
          <p:nvPr/>
        </p:nvSpPr>
        <p:spPr>
          <a:xfrm>
            <a:off x="178459" y="2507591"/>
            <a:ext cx="67401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latin typeface="Comic Sans MS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8FB57E-F146-4A26-B9B1-6D5F53E6CE1F}"/>
              </a:ext>
            </a:extLst>
          </p:cNvPr>
          <p:cNvSpPr txBox="1"/>
          <p:nvPr/>
        </p:nvSpPr>
        <p:spPr>
          <a:xfrm>
            <a:off x="1791419" y="14751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38B7B-1C37-0BF6-918B-466FC1D2CBC7}"/>
              </a:ext>
            </a:extLst>
          </p:cNvPr>
          <p:cNvSpPr txBox="1"/>
          <p:nvPr/>
        </p:nvSpPr>
        <p:spPr>
          <a:xfrm>
            <a:off x="94891" y="569343"/>
            <a:ext cx="6021237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Comic Sans MS"/>
              </a:rPr>
              <a:t>SALES OF PRODUCTS FOR DIFFERENT REGIONS</a:t>
            </a:r>
            <a:endParaRPr lang="en-US" sz="2800">
              <a:latin typeface="Comic Sans MS"/>
              <a:cs typeface="Calibri"/>
            </a:endParaRPr>
          </a:p>
          <a:p>
            <a:pPr algn="l"/>
            <a:endParaRPr lang="en-US" sz="2800" dirty="0">
              <a:latin typeface="Comic Sans MS"/>
              <a:cs typeface="Calibri"/>
            </a:endParaRPr>
          </a:p>
        </p:txBody>
      </p:sp>
      <p:pic>
        <p:nvPicPr>
          <p:cNvPr id="6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F5E34FB4-22A1-404F-13C0-F08BD7403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29" y="2434537"/>
            <a:ext cx="3531798" cy="1140663"/>
          </a:xfrm>
          <a:prstGeom prst="rect">
            <a:avLst/>
          </a:prstGeom>
        </p:spPr>
      </p:pic>
      <p:pic>
        <p:nvPicPr>
          <p:cNvPr id="8" name="Picture 9" descr="Chart, pie chart&#10;&#10;Description automatically generated">
            <a:extLst>
              <a:ext uri="{FF2B5EF4-FFF2-40B4-BE49-F238E27FC236}">
                <a16:creationId xmlns:a16="http://schemas.microsoft.com/office/drawing/2014/main" id="{6E41924A-84B7-6AB0-AA69-34A6F02AC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854" y="429953"/>
            <a:ext cx="5259237" cy="40140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CAAFF3-E9C7-B2B2-5E99-4F817960A30E}"/>
              </a:ext>
            </a:extLst>
          </p:cNvPr>
          <p:cNvSpPr txBox="1"/>
          <p:nvPr/>
        </p:nvSpPr>
        <p:spPr>
          <a:xfrm>
            <a:off x="395916" y="4709124"/>
            <a:ext cx="9414294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Comic Sans MS"/>
              </a:rPr>
              <a:t>INFERENCES: Many people from Central region have purchased more products than other regions and South and North region people have purchased</a:t>
            </a:r>
            <a:r>
              <a:rPr lang="en-US" b="1" dirty="0"/>
              <a:t> </a:t>
            </a:r>
            <a:r>
              <a:rPr lang="en-US" sz="2800" b="1" dirty="0">
                <a:latin typeface="Comic Sans MS"/>
              </a:rPr>
              <a:t>only less products.</a:t>
            </a:r>
            <a:endParaRPr lang="en-US" sz="2800">
              <a:latin typeface="Comic Sans MS"/>
              <a:cs typeface="Calibri"/>
            </a:endParaRPr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6462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E1A78F-99EB-488D-AB5F-BB04580A6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57529" y="71897"/>
            <a:ext cx="12191980" cy="6857990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4F78433F-CE29-45F0-BBE9-B31E916E95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46F6493E-A229-441D-BA39-061641F03F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8858" y="38055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036D6-029C-451B-809F-A1C7CFFD615E}"/>
              </a:ext>
            </a:extLst>
          </p:cNvPr>
          <p:cNvSpPr txBox="1"/>
          <p:nvPr/>
        </p:nvSpPr>
        <p:spPr>
          <a:xfrm>
            <a:off x="178459" y="2507591"/>
            <a:ext cx="67401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latin typeface="Comic Sans MS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8FB57E-F146-4A26-B9B1-6D5F53E6CE1F}"/>
              </a:ext>
            </a:extLst>
          </p:cNvPr>
          <p:cNvSpPr txBox="1"/>
          <p:nvPr/>
        </p:nvSpPr>
        <p:spPr>
          <a:xfrm>
            <a:off x="1791419" y="14751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94A415-5936-8208-7EAA-51E52225392B}"/>
              </a:ext>
            </a:extLst>
          </p:cNvPr>
          <p:cNvSpPr txBox="1"/>
          <p:nvPr/>
        </p:nvSpPr>
        <p:spPr>
          <a:xfrm>
            <a:off x="181155" y="368060"/>
            <a:ext cx="553240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Comic Sans MS"/>
              </a:rPr>
              <a:t>DISTRIBUTION OF PROFIT</a:t>
            </a:r>
          </a:p>
        </p:txBody>
      </p:sp>
      <p:pic>
        <p:nvPicPr>
          <p:cNvPr id="10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6FDD41F3-4780-CBC4-8CF7-4FBDB159E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098" y="1006109"/>
            <a:ext cx="7272066" cy="39256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0420618-B6C7-AF7B-F10C-A8D93689AC54}"/>
              </a:ext>
            </a:extLst>
          </p:cNvPr>
          <p:cNvSpPr txBox="1"/>
          <p:nvPr/>
        </p:nvSpPr>
        <p:spPr>
          <a:xfrm>
            <a:off x="396815" y="5213231"/>
            <a:ext cx="9586822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Comic Sans MS"/>
              </a:rPr>
              <a:t>INFERENCES: Distribution of profit is very much higher than distribution of loss.</a:t>
            </a:r>
            <a:endParaRPr lang="en-US" sz="2800">
              <a:latin typeface="Comic Sans MS"/>
              <a:cs typeface="Calibri"/>
            </a:endParaRPr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9654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E1A78F-99EB-488D-AB5F-BB04580A6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-158131" y="71897"/>
            <a:ext cx="12191980" cy="6857990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4F78433F-CE29-45F0-BBE9-B31E916E95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46F6493E-A229-441D-BA39-061641F03F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8858" y="38055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036D6-029C-451B-809F-A1C7CFFD615E}"/>
              </a:ext>
            </a:extLst>
          </p:cNvPr>
          <p:cNvSpPr txBox="1"/>
          <p:nvPr/>
        </p:nvSpPr>
        <p:spPr>
          <a:xfrm>
            <a:off x="178459" y="2507591"/>
            <a:ext cx="67401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latin typeface="Comic Sans MS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8FB57E-F146-4A26-B9B1-6D5F53E6CE1F}"/>
              </a:ext>
            </a:extLst>
          </p:cNvPr>
          <p:cNvSpPr txBox="1"/>
          <p:nvPr/>
        </p:nvSpPr>
        <p:spPr>
          <a:xfrm>
            <a:off x="267419" y="310551"/>
            <a:ext cx="636629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>
                <a:latin typeface="Comic Sans MS"/>
                <a:ea typeface="Helvetica Neue"/>
                <a:cs typeface="Helvetica Neue"/>
              </a:rPr>
              <a:t>PROFIT DISTRIBUTION DEPENDING ON CATEGORY</a:t>
            </a:r>
            <a:endParaRPr lang="en-US" sz="2800">
              <a:latin typeface="Comic Sans MS"/>
              <a:cs typeface="Calibri"/>
            </a:endParaRPr>
          </a:p>
        </p:txBody>
      </p:sp>
      <p:pic>
        <p:nvPicPr>
          <p:cNvPr id="4" name="Picture 5" descr="Chart&#10;&#10;Description automatically generated">
            <a:extLst>
              <a:ext uri="{FF2B5EF4-FFF2-40B4-BE49-F238E27FC236}">
                <a16:creationId xmlns:a16="http://schemas.microsoft.com/office/drawing/2014/main" id="{2C59592B-C1BD-A176-AFB3-C36FC9E31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18" y="1446638"/>
            <a:ext cx="8350369" cy="36627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60311F-6206-A4FE-8444-DD131A3CD005}"/>
              </a:ext>
            </a:extLst>
          </p:cNvPr>
          <p:cNvSpPr txBox="1"/>
          <p:nvPr/>
        </p:nvSpPr>
        <p:spPr>
          <a:xfrm>
            <a:off x="181155" y="5515155"/>
            <a:ext cx="1203097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omic Sans MS"/>
              </a:rPr>
              <a:t>INFERENCES: Probability density for profit and categorized by category attribute. From the above, we can see that office supplies has the highest profit.</a:t>
            </a:r>
          </a:p>
        </p:txBody>
      </p:sp>
    </p:spTree>
    <p:extLst>
      <p:ext uri="{BB962C8B-B14F-4D97-AF65-F5344CB8AC3E}">
        <p14:creationId xmlns:p14="http://schemas.microsoft.com/office/powerpoint/2010/main" val="3730608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4">
            <a:extLst>
              <a:ext uri="{FF2B5EF4-FFF2-40B4-BE49-F238E27FC236}">
                <a16:creationId xmlns:a16="http://schemas.microsoft.com/office/drawing/2014/main" id="{B50123BF-FADF-40A0-A1B5-9FF2FDD195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73" r="12258"/>
          <a:stretch/>
        </p:blipFill>
        <p:spPr>
          <a:xfrm>
            <a:off x="4117521" y="10"/>
            <a:ext cx="8074479" cy="6857990"/>
          </a:xfrm>
          <a:prstGeom prst="rect">
            <a:avLst/>
          </a:prstGeom>
        </p:spPr>
      </p:pic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D378F875-ED83-47A1-AAA2-D29650541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861" y="1145582"/>
            <a:ext cx="6356894" cy="15376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Comic Sans MS"/>
              </a:rPr>
              <a:t>By incorporating machine learning in e-commerce sector, meaningful insights can be drawn by the business stakeholders and they can make necessary changes to improve their business.</a:t>
            </a:r>
          </a:p>
          <a:p>
            <a:pPr marL="0" indent="0">
              <a:buNone/>
            </a:pPr>
            <a:endParaRPr lang="en-US" dirty="0">
              <a:latin typeface="Comic Sans MS"/>
            </a:endParaRPr>
          </a:p>
          <a:p>
            <a:pPr marL="0" indent="0">
              <a:buNone/>
            </a:pPr>
            <a:endParaRPr lang="en-US" dirty="0">
              <a:latin typeface="Comic Sans MS"/>
              <a:ea typeface="+mn-lt"/>
              <a:cs typeface="+mn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FA94A4-FB94-4DC7-97F6-CBDECA43D7AF}"/>
              </a:ext>
            </a:extLst>
          </p:cNvPr>
          <p:cNvSpPr txBox="1"/>
          <p:nvPr/>
        </p:nvSpPr>
        <p:spPr>
          <a:xfrm>
            <a:off x="713117" y="2165230"/>
            <a:ext cx="5575539" cy="32265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Wingdings"/>
              <a:buChar char="Ø"/>
            </a:pPr>
            <a:r>
              <a:rPr lang="en-US" sz="2000" dirty="0">
                <a:latin typeface="Comic Sans MS"/>
                <a:cs typeface="Calibri"/>
              </a:rPr>
              <a:t>Determine incremental impacts of new initiatives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Wingdings"/>
              <a:buChar char="Ø"/>
            </a:pPr>
            <a:r>
              <a:rPr lang="en-US" sz="2000" dirty="0">
                <a:latin typeface="Comic Sans MS"/>
                <a:cs typeface="Calibri"/>
              </a:rPr>
              <a:t>Reduced spoilage and fresher, more appealing   products through more accurate stock allocation, </a:t>
            </a:r>
            <a:endParaRPr lang="en-US" sz="2000" dirty="0">
              <a:ea typeface="+mn-lt"/>
              <a:cs typeface="+mn-lt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 dirty="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Wingdings"/>
              <a:buChar char="Ø"/>
            </a:pPr>
            <a:r>
              <a:rPr lang="en-US" sz="2000" dirty="0">
                <a:latin typeface="Comic Sans MS"/>
                <a:cs typeface="Calibri"/>
              </a:rPr>
              <a:t>Project future budgets</a:t>
            </a:r>
            <a:endParaRPr lang="en-US" sz="20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01997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E1A78F-99EB-488D-AB5F-BB04580A6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-158131" y="71897"/>
            <a:ext cx="12191980" cy="6857990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4F78433F-CE29-45F0-BBE9-B31E916E95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46F6493E-A229-441D-BA39-061641F03F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8858" y="38055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036D6-029C-451B-809F-A1C7CFFD615E}"/>
              </a:ext>
            </a:extLst>
          </p:cNvPr>
          <p:cNvSpPr txBox="1"/>
          <p:nvPr/>
        </p:nvSpPr>
        <p:spPr>
          <a:xfrm>
            <a:off x="178459" y="2507591"/>
            <a:ext cx="67401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latin typeface="Comic Sans MS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8FB57E-F146-4A26-B9B1-6D5F53E6CE1F}"/>
              </a:ext>
            </a:extLst>
          </p:cNvPr>
          <p:cNvSpPr txBox="1"/>
          <p:nvPr/>
        </p:nvSpPr>
        <p:spPr>
          <a:xfrm>
            <a:off x="281796" y="439947"/>
            <a:ext cx="7904671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Comic Sans MS"/>
              </a:rPr>
              <a:t>PROFIT DISTRIBUTION DEPENDING ON SUB-CATEGORY</a:t>
            </a:r>
            <a:endParaRPr lang="en-US" sz="2800">
              <a:latin typeface="Comic Sans MS"/>
              <a:cs typeface="Calibri"/>
            </a:endParaRPr>
          </a:p>
          <a:p>
            <a:pPr algn="l"/>
            <a:endParaRPr lang="en-US" sz="2800" dirty="0">
              <a:latin typeface="Comic Sans MS"/>
              <a:cs typeface="Calibri"/>
            </a:endParaRPr>
          </a:p>
        </p:txBody>
      </p:sp>
      <p:pic>
        <p:nvPicPr>
          <p:cNvPr id="4" name="Picture 5" descr="Chart&#10;&#10;Description automatically generated">
            <a:extLst>
              <a:ext uri="{FF2B5EF4-FFF2-40B4-BE49-F238E27FC236}">
                <a16:creationId xmlns:a16="http://schemas.microsoft.com/office/drawing/2014/main" id="{55FD7EF7-52AB-615F-1873-C2D69D263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966" y="1475842"/>
            <a:ext cx="7861539" cy="34318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691E53-C5F5-809A-2E0F-487BE9B1EB0C}"/>
              </a:ext>
            </a:extLst>
          </p:cNvPr>
          <p:cNvSpPr txBox="1"/>
          <p:nvPr/>
        </p:nvSpPr>
        <p:spPr>
          <a:xfrm>
            <a:off x="396815" y="5184475"/>
            <a:ext cx="10492595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Helvetica Neue"/>
              </a:rPr>
              <a:t>I</a:t>
            </a:r>
            <a:r>
              <a:rPr lang="en-US" sz="2800" b="1" dirty="0">
                <a:latin typeface="Comic Sans MS"/>
              </a:rPr>
              <a:t>NFERENCES: Probability density of profit categorized by sub-category attribute where labels sub category has the highest profit.</a:t>
            </a:r>
          </a:p>
        </p:txBody>
      </p:sp>
    </p:spTree>
    <p:extLst>
      <p:ext uri="{BB962C8B-B14F-4D97-AF65-F5344CB8AC3E}">
        <p14:creationId xmlns:p14="http://schemas.microsoft.com/office/powerpoint/2010/main" val="1377613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E1A78F-99EB-488D-AB5F-BB04580A6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-158131" y="71897"/>
            <a:ext cx="12191980" cy="6857990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4F78433F-CE29-45F0-BBE9-B31E916E95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46F6493E-A229-441D-BA39-061641F03F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8858" y="38055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036D6-029C-451B-809F-A1C7CFFD615E}"/>
              </a:ext>
            </a:extLst>
          </p:cNvPr>
          <p:cNvSpPr txBox="1"/>
          <p:nvPr/>
        </p:nvSpPr>
        <p:spPr>
          <a:xfrm>
            <a:off x="178459" y="2507591"/>
            <a:ext cx="67401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latin typeface="Comic Sans MS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50289D-61FE-362C-E858-198E5729E249}"/>
              </a:ext>
            </a:extLst>
          </p:cNvPr>
          <p:cNvSpPr txBox="1"/>
          <p:nvPr/>
        </p:nvSpPr>
        <p:spPr>
          <a:xfrm>
            <a:off x="181155" y="296174"/>
            <a:ext cx="658195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Comic Sans MS"/>
              </a:rPr>
              <a:t>DISTRIBUTION OF PROFIT YEARWISE</a:t>
            </a:r>
          </a:p>
        </p:txBody>
      </p:sp>
      <p:pic>
        <p:nvPicPr>
          <p:cNvPr id="10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D2398C6B-27C1-2CFE-774E-77058EFDA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344" y="1532457"/>
            <a:ext cx="7430218" cy="32467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BDF96E-BCE0-D480-D0D3-813AF6AA2F17}"/>
              </a:ext>
            </a:extLst>
          </p:cNvPr>
          <p:cNvSpPr txBox="1"/>
          <p:nvPr/>
        </p:nvSpPr>
        <p:spPr>
          <a:xfrm>
            <a:off x="339306" y="5457645"/>
            <a:ext cx="1122584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Comic Sans MS"/>
              </a:rPr>
              <a:t>INFERENCE: The profit is highest for the year 2012 and it is lowest for the year 2011.</a:t>
            </a:r>
          </a:p>
        </p:txBody>
      </p:sp>
    </p:spTree>
    <p:extLst>
      <p:ext uri="{BB962C8B-B14F-4D97-AF65-F5344CB8AC3E}">
        <p14:creationId xmlns:p14="http://schemas.microsoft.com/office/powerpoint/2010/main" val="2510450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E1A78F-99EB-488D-AB5F-BB04580A6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-158131" y="71897"/>
            <a:ext cx="12191980" cy="6857990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4F78433F-CE29-45F0-BBE9-B31E916E95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46F6493E-A229-441D-BA39-061641F03F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8858" y="38055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036D6-029C-451B-809F-A1C7CFFD615E}"/>
              </a:ext>
            </a:extLst>
          </p:cNvPr>
          <p:cNvSpPr txBox="1"/>
          <p:nvPr/>
        </p:nvSpPr>
        <p:spPr>
          <a:xfrm>
            <a:off x="178459" y="2507591"/>
            <a:ext cx="67401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latin typeface="Comic Sans MS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12568C-5C76-BEBC-480F-78E4DF5A7FDB}"/>
              </a:ext>
            </a:extLst>
          </p:cNvPr>
          <p:cNvSpPr txBox="1"/>
          <p:nvPr/>
        </p:nvSpPr>
        <p:spPr>
          <a:xfrm>
            <a:off x="396815" y="310551"/>
            <a:ext cx="715704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Comic Sans MS"/>
              </a:rPr>
              <a:t>DISTRIBUTION OF PROFIT MONTH WISE</a:t>
            </a: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EF6FD5EA-EFB2-4107-57AD-13CB3DE5E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004" y="1574421"/>
            <a:ext cx="7832784" cy="34216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65E724-334C-DA1D-B541-C0E6A7482105}"/>
              </a:ext>
            </a:extLst>
          </p:cNvPr>
          <p:cNvSpPr txBox="1"/>
          <p:nvPr/>
        </p:nvSpPr>
        <p:spPr>
          <a:xfrm>
            <a:off x="396816" y="5328249"/>
            <a:ext cx="1052135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Comic Sans MS"/>
              </a:rPr>
              <a:t>INFERENCE: The profit is higher at the month of October and lowest at the month of February.</a:t>
            </a:r>
          </a:p>
        </p:txBody>
      </p:sp>
    </p:spTree>
    <p:extLst>
      <p:ext uri="{BB962C8B-B14F-4D97-AF65-F5344CB8AC3E}">
        <p14:creationId xmlns:p14="http://schemas.microsoft.com/office/powerpoint/2010/main" val="1629918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E1A78F-99EB-488D-AB5F-BB04580A6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-158131" y="71897"/>
            <a:ext cx="12191980" cy="6857990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4F78433F-CE29-45F0-BBE9-B31E916E95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46F6493E-A229-441D-BA39-061641F03F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8858" y="38055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036D6-029C-451B-809F-A1C7CFFD615E}"/>
              </a:ext>
            </a:extLst>
          </p:cNvPr>
          <p:cNvSpPr txBox="1"/>
          <p:nvPr/>
        </p:nvSpPr>
        <p:spPr>
          <a:xfrm>
            <a:off x="178459" y="2507591"/>
            <a:ext cx="67401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latin typeface="Comic Sans MS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EF23ED-FEA7-C54F-2E46-3CBE3EF3209A}"/>
              </a:ext>
            </a:extLst>
          </p:cNvPr>
          <p:cNvSpPr txBox="1"/>
          <p:nvPr/>
        </p:nvSpPr>
        <p:spPr>
          <a:xfrm>
            <a:off x="181155" y="353683"/>
            <a:ext cx="705640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Comic Sans MS"/>
              </a:rPr>
              <a:t>SALES OF CATEGORY DEPENDING ON SUB- CATEGORY</a:t>
            </a: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C529620E-5278-AFB8-9B0F-EC8C1A131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305366"/>
            <a:ext cx="6409426" cy="36721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67F92C-9108-D821-A852-9F7056C8F5BB}"/>
              </a:ext>
            </a:extLst>
          </p:cNvPr>
          <p:cNvSpPr txBox="1"/>
          <p:nvPr/>
        </p:nvSpPr>
        <p:spPr>
          <a:xfrm>
            <a:off x="-5751" y="5256362"/>
            <a:ext cx="9917501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Comic Sans MS"/>
              </a:rPr>
              <a:t>INFERENCE : Sub Categories of Office supplies are purchased more and Sub Categories of Furniture and Technology are purchased in lower rate</a:t>
            </a:r>
          </a:p>
        </p:txBody>
      </p:sp>
    </p:spTree>
    <p:extLst>
      <p:ext uri="{BB962C8B-B14F-4D97-AF65-F5344CB8AC3E}">
        <p14:creationId xmlns:p14="http://schemas.microsoft.com/office/powerpoint/2010/main" val="419130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E1A78F-99EB-488D-AB5F-BB04580A6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-158131" y="71897"/>
            <a:ext cx="12191980" cy="6857990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4F78433F-CE29-45F0-BBE9-B31E916E95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46F6493E-A229-441D-BA39-061641F03F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8858" y="38055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036D6-029C-451B-809F-A1C7CFFD615E}"/>
              </a:ext>
            </a:extLst>
          </p:cNvPr>
          <p:cNvSpPr txBox="1"/>
          <p:nvPr/>
        </p:nvSpPr>
        <p:spPr>
          <a:xfrm>
            <a:off x="178459" y="2507591"/>
            <a:ext cx="67401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latin typeface="Comic Sans MS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CE9CA9-F523-8868-33F6-36945155B8C5}"/>
              </a:ext>
            </a:extLst>
          </p:cNvPr>
          <p:cNvSpPr txBox="1"/>
          <p:nvPr/>
        </p:nvSpPr>
        <p:spPr>
          <a:xfrm>
            <a:off x="94891" y="310551"/>
            <a:ext cx="662508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Comic Sans MS"/>
              </a:rPr>
              <a:t>SALES OF CATEGORY DEPENDING ON REGION</a:t>
            </a: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AE459740-7FD7-9309-B93F-8613DFE4A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777" y="1489691"/>
            <a:ext cx="5934973" cy="35910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B50D58-56FA-23AD-FC8E-B8087B60AE79}"/>
              </a:ext>
            </a:extLst>
          </p:cNvPr>
          <p:cNvSpPr txBox="1"/>
          <p:nvPr/>
        </p:nvSpPr>
        <p:spPr>
          <a:xfrm>
            <a:off x="94890" y="5241984"/>
            <a:ext cx="10967048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Comic Sans MS"/>
              </a:rPr>
              <a:t>INFERENCE: Office supplies are purchased more than furniture and technology category. Central region has more sales in all categories.</a:t>
            </a:r>
          </a:p>
        </p:txBody>
      </p:sp>
    </p:spTree>
    <p:extLst>
      <p:ext uri="{BB962C8B-B14F-4D97-AF65-F5344CB8AC3E}">
        <p14:creationId xmlns:p14="http://schemas.microsoft.com/office/powerpoint/2010/main" val="1339585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E1A78F-99EB-488D-AB5F-BB04580A6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-158131" y="71897"/>
            <a:ext cx="12191980" cy="6857990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4F78433F-CE29-45F0-BBE9-B31E916E95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46F6493E-A229-441D-BA39-061641F03F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8858" y="38055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036D6-029C-451B-809F-A1C7CFFD615E}"/>
              </a:ext>
            </a:extLst>
          </p:cNvPr>
          <p:cNvSpPr txBox="1"/>
          <p:nvPr/>
        </p:nvSpPr>
        <p:spPr>
          <a:xfrm>
            <a:off x="178459" y="2507591"/>
            <a:ext cx="67401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latin typeface="Comic Sans MS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F3C949-DC52-2390-E583-BDC04A410CCC}"/>
              </a:ext>
            </a:extLst>
          </p:cNvPr>
          <p:cNvSpPr txBox="1"/>
          <p:nvPr/>
        </p:nvSpPr>
        <p:spPr>
          <a:xfrm>
            <a:off x="181155" y="209910"/>
            <a:ext cx="990312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Comic Sans MS"/>
              </a:rPr>
              <a:t>REGRESSION PLOT FOR SALES AND PROFIT</a:t>
            </a:r>
          </a:p>
        </p:txBody>
      </p: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1A6C0824-EDD2-B841-AECE-09A25D28B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174" y="1078431"/>
            <a:ext cx="7933425" cy="33784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6926E8-4981-9AEC-10E6-44D354602433}"/>
              </a:ext>
            </a:extLst>
          </p:cNvPr>
          <p:cNvSpPr txBox="1"/>
          <p:nvPr/>
        </p:nvSpPr>
        <p:spPr>
          <a:xfrm>
            <a:off x="267419" y="5342626"/>
            <a:ext cx="725769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Comic Sans MS"/>
              </a:rPr>
              <a:t>INFERENCES: The best fit line for the attributes sales and profit.</a:t>
            </a:r>
          </a:p>
        </p:txBody>
      </p:sp>
    </p:spTree>
    <p:extLst>
      <p:ext uri="{BB962C8B-B14F-4D97-AF65-F5344CB8AC3E}">
        <p14:creationId xmlns:p14="http://schemas.microsoft.com/office/powerpoint/2010/main" val="4096120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E1A78F-99EB-488D-AB5F-BB04580A6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-158131" y="71897"/>
            <a:ext cx="12191980" cy="6857990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4F78433F-CE29-45F0-BBE9-B31E916E95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46F6493E-A229-441D-BA39-061641F03F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8858" y="38055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036D6-029C-451B-809F-A1C7CFFD615E}"/>
              </a:ext>
            </a:extLst>
          </p:cNvPr>
          <p:cNvSpPr txBox="1"/>
          <p:nvPr/>
        </p:nvSpPr>
        <p:spPr>
          <a:xfrm>
            <a:off x="178459" y="2507591"/>
            <a:ext cx="67401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latin typeface="Comic Sans MS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6AB8F8-95F3-771A-EC8C-B643EAF58A56}"/>
              </a:ext>
            </a:extLst>
          </p:cNvPr>
          <p:cNvSpPr txBox="1"/>
          <p:nvPr/>
        </p:nvSpPr>
        <p:spPr>
          <a:xfrm>
            <a:off x="181155" y="339305"/>
            <a:ext cx="1115395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omic Sans MS"/>
              </a:rPr>
              <a:t>SALES OF DIFFERENT CATEGORIES AND SEGMENTS DEPENDING ON SUB-CATEGORY</a:t>
            </a: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2943784A-E5C4-F5F4-72A9-6A013D2A1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910" y="1651685"/>
            <a:ext cx="8724181" cy="27782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EEB445-0238-7682-DC6A-07C6992888B8}"/>
              </a:ext>
            </a:extLst>
          </p:cNvPr>
          <p:cNvSpPr txBox="1"/>
          <p:nvPr/>
        </p:nvSpPr>
        <p:spPr>
          <a:xfrm>
            <a:off x="94891" y="4825041"/>
            <a:ext cx="11944708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Comic Sans MS"/>
              </a:rPr>
              <a:t>INFERENCE: Consumer segment has purchased more in all categories than the other segments. In each segment, Office Supplies are </a:t>
            </a:r>
            <a:r>
              <a:rPr lang="en-US" sz="2800" b="1" dirty="0" err="1">
                <a:latin typeface="Comic Sans MS"/>
              </a:rPr>
              <a:t>purchsed</a:t>
            </a:r>
            <a:r>
              <a:rPr lang="en-US" sz="2800" b="1" dirty="0">
                <a:latin typeface="Comic Sans MS"/>
              </a:rPr>
              <a:t> by many customers</a:t>
            </a:r>
          </a:p>
        </p:txBody>
      </p:sp>
    </p:spTree>
    <p:extLst>
      <p:ext uri="{BB962C8B-B14F-4D97-AF65-F5344CB8AC3E}">
        <p14:creationId xmlns:p14="http://schemas.microsoft.com/office/powerpoint/2010/main" val="170019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E1A78F-99EB-488D-AB5F-BB04580A6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-158131" y="71897"/>
            <a:ext cx="12191980" cy="6857990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4F78433F-CE29-45F0-BBE9-B31E916E95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46F6493E-A229-441D-BA39-061641F03F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8858" y="38055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036D6-029C-451B-809F-A1C7CFFD615E}"/>
              </a:ext>
            </a:extLst>
          </p:cNvPr>
          <p:cNvSpPr txBox="1"/>
          <p:nvPr/>
        </p:nvSpPr>
        <p:spPr>
          <a:xfrm>
            <a:off x="178459" y="2507591"/>
            <a:ext cx="67401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latin typeface="Comic Sans MS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42D947-FA4A-BE51-9F6E-E9E68E5D0D62}"/>
              </a:ext>
            </a:extLst>
          </p:cNvPr>
          <p:cNvSpPr txBox="1"/>
          <p:nvPr/>
        </p:nvSpPr>
        <p:spPr>
          <a:xfrm>
            <a:off x="152400" y="425570"/>
            <a:ext cx="570493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Comic Sans MS"/>
              </a:rPr>
              <a:t>CORRELATION MATRIX</a:t>
            </a:r>
          </a:p>
        </p:txBody>
      </p:sp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645523DF-7B75-B70C-511C-22A104A80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249" y="1265179"/>
            <a:ext cx="5316747" cy="35512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5D535E-FA52-C015-F224-CFCBF32D12B1}"/>
              </a:ext>
            </a:extLst>
          </p:cNvPr>
          <p:cNvSpPr txBox="1"/>
          <p:nvPr/>
        </p:nvSpPr>
        <p:spPr>
          <a:xfrm>
            <a:off x="253042" y="5112589"/>
            <a:ext cx="11714671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Comic Sans MS"/>
              </a:rPr>
              <a:t>INFERENCES: It shows the correlation between each and every numerical attribute of the dataset. Profit and sales have the second highest correlation.</a:t>
            </a:r>
          </a:p>
        </p:txBody>
      </p:sp>
    </p:spTree>
    <p:extLst>
      <p:ext uri="{BB962C8B-B14F-4D97-AF65-F5344CB8AC3E}">
        <p14:creationId xmlns:p14="http://schemas.microsoft.com/office/powerpoint/2010/main" val="2051197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E1A78F-99EB-488D-AB5F-BB04580A6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-158131" y="71897"/>
            <a:ext cx="12191980" cy="6857990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4F78433F-CE29-45F0-BBE9-B31E916E95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46F6493E-A229-441D-BA39-061641F03F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8858" y="38055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036D6-029C-451B-809F-A1C7CFFD615E}"/>
              </a:ext>
            </a:extLst>
          </p:cNvPr>
          <p:cNvSpPr txBox="1"/>
          <p:nvPr/>
        </p:nvSpPr>
        <p:spPr>
          <a:xfrm>
            <a:off x="178459" y="2507591"/>
            <a:ext cx="67401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latin typeface="Comic Sans MS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DA173E-BEC0-B4E8-A21A-01A273426F0F}"/>
              </a:ext>
            </a:extLst>
          </p:cNvPr>
          <p:cNvSpPr txBox="1"/>
          <p:nvPr/>
        </p:nvSpPr>
        <p:spPr>
          <a:xfrm>
            <a:off x="368060" y="425570"/>
            <a:ext cx="889670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Comic Sans MS"/>
              </a:rPr>
              <a:t>ENCODING OF CATEGORICAL VARIABLES</a:t>
            </a:r>
          </a:p>
        </p:txBody>
      </p:sp>
      <p:pic>
        <p:nvPicPr>
          <p:cNvPr id="10" name="Picture 10" descr="Table&#10;&#10;Description automatically generated">
            <a:extLst>
              <a:ext uri="{FF2B5EF4-FFF2-40B4-BE49-F238E27FC236}">
                <a16:creationId xmlns:a16="http://schemas.microsoft.com/office/drawing/2014/main" id="{D8D2E89F-F1D7-92BB-CC17-0C63955F8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777" y="2125043"/>
            <a:ext cx="8235350" cy="29242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31442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E1A78F-99EB-488D-AB5F-BB04580A6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-158131" y="71897"/>
            <a:ext cx="12191980" cy="6857990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4F78433F-CE29-45F0-BBE9-B31E916E95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46F6493E-A229-441D-BA39-061641F03F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8858" y="38055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036D6-029C-451B-809F-A1C7CFFD615E}"/>
              </a:ext>
            </a:extLst>
          </p:cNvPr>
          <p:cNvSpPr txBox="1"/>
          <p:nvPr/>
        </p:nvSpPr>
        <p:spPr>
          <a:xfrm>
            <a:off x="178459" y="2507591"/>
            <a:ext cx="67401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latin typeface="Comic Sans MS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6E4039-8D21-CDAE-44D9-7292445F46DF}"/>
              </a:ext>
            </a:extLst>
          </p:cNvPr>
          <p:cNvSpPr txBox="1"/>
          <p:nvPr/>
        </p:nvSpPr>
        <p:spPr>
          <a:xfrm>
            <a:off x="267419" y="310551"/>
            <a:ext cx="1027693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Comic Sans MS"/>
              </a:rPr>
              <a:t>LINEAR REGRESSION WITHOUT PCA AND BAGGING</a:t>
            </a:r>
          </a:p>
        </p:txBody>
      </p:sp>
      <p:pic>
        <p:nvPicPr>
          <p:cNvPr id="8" name="Picture 9" descr="Table&#10;&#10;Description automatically generated">
            <a:extLst>
              <a:ext uri="{FF2B5EF4-FFF2-40B4-BE49-F238E27FC236}">
                <a16:creationId xmlns:a16="http://schemas.microsoft.com/office/drawing/2014/main" id="{7AE3AA7E-7914-2EB8-8086-CBBC9A4BC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919" y="2658285"/>
            <a:ext cx="2168465" cy="3726791"/>
          </a:xfrm>
          <a:prstGeom prst="rect">
            <a:avLst/>
          </a:prstGeom>
        </p:spPr>
      </p:pic>
      <p:pic>
        <p:nvPicPr>
          <p:cNvPr id="10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10B1490D-7B70-CBAB-9D32-674141B60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287" y="2513045"/>
            <a:ext cx="4267200" cy="40316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6BC720-CAF2-483A-A5D7-7376401D44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702" y="1205332"/>
            <a:ext cx="9861979" cy="54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06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3FA21061-B44E-483F-BB13-B0E6A46C80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74CBF8-5A7C-46FE-9D89-106979111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  <a:latin typeface="Comic Sans MS"/>
                <a:cs typeface="Calibri Light"/>
              </a:rPr>
              <a:t>CHALLENGES</a:t>
            </a:r>
          </a:p>
        </p:txBody>
      </p:sp>
      <p:cxnSp>
        <p:nvCxnSpPr>
          <p:cNvPr id="38" name="Straight Connector 32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95EBD8-9B8A-443A-BED0-EE21A6DA7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195258"/>
            <a:ext cx="574468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Comic Sans MS"/>
                <a:ea typeface="+mn-lt"/>
                <a:cs typeface="+mn-lt"/>
              </a:rPr>
              <a:t>Dataset of the e-commerce is too vast to analyze and draw insights from it.</a:t>
            </a:r>
            <a:endParaRPr lang="en-US" sz="2400" dirty="0">
              <a:solidFill>
                <a:srgbClr val="FFFFFF"/>
              </a:solidFill>
              <a:latin typeface="Comic Sans MS"/>
              <a:cs typeface="Calibri" panose="020F0502020204030204"/>
            </a:endParaRPr>
          </a:p>
          <a:p>
            <a:endParaRPr lang="en-US" sz="2400" dirty="0">
              <a:solidFill>
                <a:srgbClr val="FFFFFF"/>
              </a:solidFill>
              <a:latin typeface="Comic Sans MS"/>
              <a:cs typeface="Calibri" panose="020F0502020204030204"/>
            </a:endParaRPr>
          </a:p>
          <a:p>
            <a:r>
              <a:rPr lang="en-US" sz="2400" dirty="0">
                <a:solidFill>
                  <a:srgbClr val="FFFFFF"/>
                </a:solidFill>
                <a:latin typeface="Comic Sans MS"/>
                <a:ea typeface="+mn-lt"/>
                <a:cs typeface="+mn-lt"/>
              </a:rPr>
              <a:t>Startup cannot  predict the profit  and due to lack of knowledge.</a:t>
            </a:r>
            <a:endParaRPr lang="en-US" sz="2400" dirty="0">
              <a:solidFill>
                <a:srgbClr val="FFFFFF"/>
              </a:solidFill>
              <a:latin typeface="Comic Sans MS"/>
            </a:endParaRPr>
          </a:p>
          <a:p>
            <a:endParaRPr lang="en-US" sz="2000">
              <a:solidFill>
                <a:srgbClr val="FFFFFF"/>
              </a:solidFill>
              <a:latin typeface="Comic Sans MS"/>
              <a:cs typeface="Calibri" panose="020F0502020204030204"/>
            </a:endParaRPr>
          </a:p>
          <a:p>
            <a:r>
              <a:rPr lang="en-US" sz="2400" dirty="0">
                <a:latin typeface="Comic Sans MS"/>
                <a:ea typeface="+mn-lt"/>
                <a:cs typeface="+mn-lt"/>
              </a:rPr>
              <a:t>Without proper sales forecasting, many business decisions are based on unreliable estimates or instinct – which leads to many inefficiencies and missed opportunities.</a:t>
            </a:r>
            <a:endParaRPr lang="en-US" sz="2400" dirty="0">
              <a:solidFill>
                <a:srgbClr val="FFFFFF"/>
              </a:solidFill>
              <a:latin typeface="Comic Sans MS"/>
              <a:cs typeface="Calibri"/>
            </a:endParaRPr>
          </a:p>
          <a:p>
            <a:endParaRPr lang="en-US" sz="200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6880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E1A78F-99EB-488D-AB5F-BB04580A6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86274"/>
            <a:ext cx="12191980" cy="6857990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4F78433F-CE29-45F0-BBE9-B31E916E95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46F6493E-A229-441D-BA39-061641F03F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8858" y="38055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036D6-029C-451B-809F-A1C7CFFD615E}"/>
              </a:ext>
            </a:extLst>
          </p:cNvPr>
          <p:cNvSpPr txBox="1"/>
          <p:nvPr/>
        </p:nvSpPr>
        <p:spPr>
          <a:xfrm>
            <a:off x="178459" y="2507591"/>
            <a:ext cx="67401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latin typeface="Comic Sans MS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1C1FE-0E79-3D08-2939-83CC15651C8F}"/>
              </a:ext>
            </a:extLst>
          </p:cNvPr>
          <p:cNvSpPr txBox="1"/>
          <p:nvPr/>
        </p:nvSpPr>
        <p:spPr>
          <a:xfrm>
            <a:off x="181155" y="554966"/>
            <a:ext cx="939991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Helvetica Neue"/>
              </a:rPr>
              <a:t>LINEAR REGRESSION WITH PCA AND BAGGING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ECB25B-F560-8730-250A-5E4E3E844903}"/>
              </a:ext>
            </a:extLst>
          </p:cNvPr>
          <p:cNvSpPr txBox="1"/>
          <p:nvPr/>
        </p:nvSpPr>
        <p:spPr>
          <a:xfrm>
            <a:off x="324928" y="3257909"/>
            <a:ext cx="678323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Helvetica Neue"/>
              </a:rPr>
              <a:t>HYPERPARAMETER TUNING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726F8A-C2E7-46E4-992F-AB5FB586C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10" y="1588774"/>
            <a:ext cx="11107780" cy="622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775488-2565-475B-A6B5-E4E948878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89" y="4207893"/>
            <a:ext cx="10766973" cy="84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70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E1A78F-99EB-488D-AB5F-BB04580A6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-158131" y="71897"/>
            <a:ext cx="12191980" cy="6857990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4F78433F-CE29-45F0-BBE9-B31E916E95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46F6493E-A229-441D-BA39-061641F03F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8858" y="38055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036D6-029C-451B-809F-A1C7CFFD615E}"/>
              </a:ext>
            </a:extLst>
          </p:cNvPr>
          <p:cNvSpPr txBox="1"/>
          <p:nvPr/>
        </p:nvSpPr>
        <p:spPr>
          <a:xfrm>
            <a:off x="178459" y="2507591"/>
            <a:ext cx="67401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latin typeface="Comic Sans MS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C33017-3D5C-A5F4-6B6F-9D176317AA6A}"/>
              </a:ext>
            </a:extLst>
          </p:cNvPr>
          <p:cNvSpPr txBox="1"/>
          <p:nvPr/>
        </p:nvSpPr>
        <p:spPr>
          <a:xfrm>
            <a:off x="425570" y="655608"/>
            <a:ext cx="651006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Helvetica Neue"/>
              </a:rPr>
              <a:t>DECISION TREE WITHOUT PCA AND BAGGING</a:t>
            </a:r>
          </a:p>
        </p:txBody>
      </p:sp>
      <p:pic>
        <p:nvPicPr>
          <p:cNvPr id="8" name="Picture 9" descr="Table&#10;&#10;Description automatically generated">
            <a:extLst>
              <a:ext uri="{FF2B5EF4-FFF2-40B4-BE49-F238E27FC236}">
                <a16:creationId xmlns:a16="http://schemas.microsoft.com/office/drawing/2014/main" id="{B9EB1A0D-44EE-865A-1196-FE3676E85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83" y="2687218"/>
            <a:ext cx="2143125" cy="3381375"/>
          </a:xfrm>
          <a:prstGeom prst="rect">
            <a:avLst/>
          </a:prstGeom>
        </p:spPr>
      </p:pic>
      <p:pic>
        <p:nvPicPr>
          <p:cNvPr id="10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99593E52-3514-DAB5-B165-91B5F7714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551" y="2768723"/>
            <a:ext cx="4324708" cy="35346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BA9DD1-2282-4388-A41E-CFE98B8630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431" y="1791440"/>
            <a:ext cx="10413475" cy="62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09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E1A78F-99EB-488D-AB5F-BB04580A6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57520"/>
            <a:ext cx="12191980" cy="6857990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4F78433F-CE29-45F0-BBE9-B31E916E95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46F6493E-A229-441D-BA39-061641F03F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8858" y="38055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036D6-029C-451B-809F-A1C7CFFD615E}"/>
              </a:ext>
            </a:extLst>
          </p:cNvPr>
          <p:cNvSpPr txBox="1"/>
          <p:nvPr/>
        </p:nvSpPr>
        <p:spPr>
          <a:xfrm>
            <a:off x="178459" y="2507591"/>
            <a:ext cx="67401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latin typeface="Comic Sans MS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BBED9-7E58-79AD-D547-4F65BA2E452B}"/>
              </a:ext>
            </a:extLst>
          </p:cNvPr>
          <p:cNvSpPr txBox="1"/>
          <p:nvPr/>
        </p:nvSpPr>
        <p:spPr>
          <a:xfrm>
            <a:off x="181155" y="655608"/>
            <a:ext cx="893984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Helvetica Neue"/>
              </a:rPr>
              <a:t>DECISION TREE WITH PCA AND BAGGING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89AF04-CA6E-34A1-B144-9E00C5567F0E}"/>
              </a:ext>
            </a:extLst>
          </p:cNvPr>
          <p:cNvSpPr txBox="1"/>
          <p:nvPr/>
        </p:nvSpPr>
        <p:spPr>
          <a:xfrm>
            <a:off x="296174" y="3171645"/>
            <a:ext cx="580557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Helvetica Neue"/>
              </a:rPr>
              <a:t>HYPERPARAMETER TUNING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EB93A3-1758-4AA2-B90A-0C17EC714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68" y="1535813"/>
            <a:ext cx="8612127" cy="7929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D04AE2-F58D-4B02-A1E6-AC0263084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09" y="4193671"/>
            <a:ext cx="9036867" cy="87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70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E1A78F-99EB-488D-AB5F-BB04580A6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-158131" y="71897"/>
            <a:ext cx="12191980" cy="6857990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4F78433F-CE29-45F0-BBE9-B31E916E95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46F6493E-A229-441D-BA39-061641F03F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8858" y="38055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036D6-029C-451B-809F-A1C7CFFD615E}"/>
              </a:ext>
            </a:extLst>
          </p:cNvPr>
          <p:cNvSpPr txBox="1"/>
          <p:nvPr/>
        </p:nvSpPr>
        <p:spPr>
          <a:xfrm>
            <a:off x="178459" y="2507591"/>
            <a:ext cx="67401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latin typeface="Comic Sans MS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5D58AA-FEAD-5563-F073-D62321C1ED95}"/>
              </a:ext>
            </a:extLst>
          </p:cNvPr>
          <p:cNvSpPr txBox="1"/>
          <p:nvPr/>
        </p:nvSpPr>
        <p:spPr>
          <a:xfrm>
            <a:off x="382438" y="497457"/>
            <a:ext cx="954369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Helvetica Neue"/>
              </a:rPr>
              <a:t>RANDOM FOREST WITHOUT PCA AND BAGGING</a:t>
            </a:r>
          </a:p>
        </p:txBody>
      </p:sp>
      <p:pic>
        <p:nvPicPr>
          <p:cNvPr id="6" name="Picture 7" descr="Table&#10;&#10;Description automatically generated">
            <a:extLst>
              <a:ext uri="{FF2B5EF4-FFF2-40B4-BE49-F238E27FC236}">
                <a16:creationId xmlns:a16="http://schemas.microsoft.com/office/drawing/2014/main" id="{CA528D55-F169-E936-54B7-65891F886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701" y="2514600"/>
            <a:ext cx="2383766" cy="4014158"/>
          </a:xfrm>
          <a:prstGeom prst="rect">
            <a:avLst/>
          </a:prstGeom>
        </p:spPr>
      </p:pic>
      <p:pic>
        <p:nvPicPr>
          <p:cNvPr id="8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E617FBDB-1593-D6F2-63F8-14F988535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363" y="2282181"/>
            <a:ext cx="4928557" cy="44933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14D850-B028-455E-9B3C-EEF3199DD9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38" y="1353089"/>
            <a:ext cx="8926343" cy="57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87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E1A78F-99EB-488D-AB5F-BB04580A6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-158140"/>
            <a:ext cx="12191980" cy="6857990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4F78433F-CE29-45F0-BBE9-B31E916E95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46F6493E-A229-441D-BA39-061641F03F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8858" y="38055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036D6-029C-451B-809F-A1C7CFFD615E}"/>
              </a:ext>
            </a:extLst>
          </p:cNvPr>
          <p:cNvSpPr txBox="1"/>
          <p:nvPr/>
        </p:nvSpPr>
        <p:spPr>
          <a:xfrm>
            <a:off x="178458" y="2493214"/>
            <a:ext cx="67401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Helvetica Neue"/>
                <a:ea typeface="Helvetica Neue"/>
                <a:cs typeface="Helvetica Neue"/>
              </a:rPr>
              <a:t>HYPERPARAMETER TUNING</a:t>
            </a:r>
            <a:endParaRPr lang="en-US" sz="4000" dirty="0">
              <a:latin typeface="Comic Sans MS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A0AC82-C714-93F7-9C96-C8A453C1D9E8}"/>
              </a:ext>
            </a:extLst>
          </p:cNvPr>
          <p:cNvSpPr txBox="1"/>
          <p:nvPr/>
        </p:nvSpPr>
        <p:spPr>
          <a:xfrm>
            <a:off x="181155" y="411192"/>
            <a:ext cx="1090953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Helvetica Neue"/>
              </a:rPr>
              <a:t>RANDOM FOREST WITH PCA AND WITHOUT BAGGING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2A1ED4-F6B7-4891-B14F-927B30757165}"/>
              </a:ext>
            </a:extLst>
          </p:cNvPr>
          <p:cNvSpPr txBox="1"/>
          <p:nvPr/>
        </p:nvSpPr>
        <p:spPr>
          <a:xfrm>
            <a:off x="1187570" y="4508740"/>
            <a:ext cx="718580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b="1" dirty="0">
              <a:latin typeface="Helvetica Neue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A8B975-C05F-4AC9-A7BD-69124BC0A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72" y="1346112"/>
            <a:ext cx="10717995" cy="5923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A0BBB8-5EDA-4D73-984B-BC14B8193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725" y="3326108"/>
            <a:ext cx="9984881" cy="102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E1A78F-99EB-488D-AB5F-BB04580A6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57529" y="10"/>
            <a:ext cx="12191980" cy="6857990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4F78433F-CE29-45F0-BBE9-B31E916E95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46F6493E-A229-441D-BA39-061641F03F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8858" y="38055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036D6-029C-451B-809F-A1C7CFFD615E}"/>
              </a:ext>
            </a:extLst>
          </p:cNvPr>
          <p:cNvSpPr txBox="1"/>
          <p:nvPr/>
        </p:nvSpPr>
        <p:spPr>
          <a:xfrm>
            <a:off x="178459" y="2507591"/>
            <a:ext cx="67401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latin typeface="Comic Sans MS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D418B5-D8C8-446E-E2B1-E0BAC2785A7B}"/>
              </a:ext>
            </a:extLst>
          </p:cNvPr>
          <p:cNvSpPr txBox="1"/>
          <p:nvPr/>
        </p:nvSpPr>
        <p:spPr>
          <a:xfrm>
            <a:off x="253042" y="310551"/>
            <a:ext cx="640942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Helvetica Neue"/>
              </a:rPr>
              <a:t>KNN WITHOUT PCA AND BAGGING</a:t>
            </a:r>
            <a:r>
              <a:rPr lang="en-US" sz="2800">
                <a:latin typeface="Helvetica Neue"/>
              </a:rPr>
              <a:t>​</a:t>
            </a:r>
            <a:endParaRPr lang="en-US" sz="2800"/>
          </a:p>
        </p:txBody>
      </p:sp>
      <p:pic>
        <p:nvPicPr>
          <p:cNvPr id="8" name="Picture 9" descr="Table&#10;&#10;Description automatically generated">
            <a:extLst>
              <a:ext uri="{FF2B5EF4-FFF2-40B4-BE49-F238E27FC236}">
                <a16:creationId xmlns:a16="http://schemas.microsoft.com/office/drawing/2014/main" id="{7F4FD66F-9328-87C8-926D-CAEE17D58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23" y="2701506"/>
            <a:ext cx="2181225" cy="3352800"/>
          </a:xfrm>
          <a:prstGeom prst="rect">
            <a:avLst/>
          </a:prstGeom>
        </p:spPr>
      </p:pic>
      <p:pic>
        <p:nvPicPr>
          <p:cNvPr id="10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1BB21059-A987-2595-4D23-A3AE6C605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834" y="2776174"/>
            <a:ext cx="3677728" cy="35197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FADAEE-9217-40D7-9D10-C78133CB84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33" y="1270596"/>
            <a:ext cx="11328291" cy="59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92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E1A78F-99EB-488D-AB5F-BB04580A6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4F78433F-CE29-45F0-BBE9-B31E916E95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46F6493E-A229-441D-BA39-061641F03F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8858" y="38055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036D6-029C-451B-809F-A1C7CFFD615E}"/>
              </a:ext>
            </a:extLst>
          </p:cNvPr>
          <p:cNvSpPr txBox="1"/>
          <p:nvPr/>
        </p:nvSpPr>
        <p:spPr>
          <a:xfrm>
            <a:off x="437251" y="667289"/>
            <a:ext cx="674010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KNN WITH PCA AND BAGGING</a:t>
            </a:r>
            <a:endParaRPr lang="en-US" sz="2800" dirty="0"/>
          </a:p>
          <a:p>
            <a:endParaRPr lang="en-US" sz="2800" dirty="0">
              <a:latin typeface="Comic Sans MS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241DCF-5FE4-293E-7313-B16A319F27A2}"/>
              </a:ext>
            </a:extLst>
          </p:cNvPr>
          <p:cNvSpPr txBox="1"/>
          <p:nvPr/>
        </p:nvSpPr>
        <p:spPr>
          <a:xfrm>
            <a:off x="612475" y="3315419"/>
            <a:ext cx="570493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Helvetica Neue"/>
              </a:rPr>
              <a:t>HYPERPARAMETER TUNING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79D355-AD29-432A-A0D0-46865BF40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75" y="1708516"/>
            <a:ext cx="10913934" cy="702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9C504F-F211-4B76-8687-166CA81EC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042" y="4329926"/>
            <a:ext cx="9351190" cy="117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67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E1A78F-99EB-488D-AB5F-BB04580A6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-158131" y="71897"/>
            <a:ext cx="12191980" cy="6857990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4F78433F-CE29-45F0-BBE9-B31E916E95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46F6493E-A229-441D-BA39-061641F03F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8858" y="38055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036D6-029C-451B-809F-A1C7CFFD615E}"/>
              </a:ext>
            </a:extLst>
          </p:cNvPr>
          <p:cNvSpPr txBox="1"/>
          <p:nvPr/>
        </p:nvSpPr>
        <p:spPr>
          <a:xfrm>
            <a:off x="5931" y="523516"/>
            <a:ext cx="67401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Helvetica Neue"/>
                <a:ea typeface="Helvetica Neue"/>
                <a:cs typeface="Helvetica Neue"/>
              </a:rPr>
              <a:t>ACCURACY OF EACH ALGORITHM</a:t>
            </a:r>
            <a:endParaRPr lang="en-US" sz="3600" dirty="0">
              <a:latin typeface="Comic Sans MS"/>
              <a:cs typeface="Calibri"/>
            </a:endParaRP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FF9AFB17-7096-0944-53CE-9AE708AF3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338" y="1814687"/>
            <a:ext cx="8915609" cy="210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941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E1A78F-99EB-488D-AB5F-BB04580A6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-158131" y="71897"/>
            <a:ext cx="12191980" cy="6857990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4F78433F-CE29-45F0-BBE9-B31E916E95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46F6493E-A229-441D-BA39-061641F03F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8858" y="38055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036D6-029C-451B-809F-A1C7CFFD615E}"/>
              </a:ext>
            </a:extLst>
          </p:cNvPr>
          <p:cNvSpPr txBox="1"/>
          <p:nvPr/>
        </p:nvSpPr>
        <p:spPr>
          <a:xfrm>
            <a:off x="5931" y="523516"/>
            <a:ext cx="674010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Helvetica Neue"/>
                <a:ea typeface="Helvetica Neue"/>
                <a:cs typeface="Helvetica Neue"/>
              </a:rPr>
              <a:t>ACCURACY OF EACH ALGORITHM</a:t>
            </a:r>
            <a:endParaRPr lang="en-US" sz="3600" dirty="0">
              <a:latin typeface="Comic Sans MS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0CB2FE-8FAA-4A56-BD63-5116F5816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987" y="1501217"/>
            <a:ext cx="9198667" cy="439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1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E1A78F-99EB-488D-AB5F-BB04580A6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4F78433F-CE29-45F0-BBE9-B31E916E95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46F6493E-A229-441D-BA39-061641F03F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8858" y="38055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036D6-029C-451B-809F-A1C7CFFD615E}"/>
              </a:ext>
            </a:extLst>
          </p:cNvPr>
          <p:cNvSpPr txBox="1"/>
          <p:nvPr/>
        </p:nvSpPr>
        <p:spPr>
          <a:xfrm>
            <a:off x="178459" y="2507591"/>
            <a:ext cx="67401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latin typeface="Comic Sans MS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57F1F9-2C33-2610-DDC8-93BD5DABDEAD}"/>
              </a:ext>
            </a:extLst>
          </p:cNvPr>
          <p:cNvSpPr txBox="1"/>
          <p:nvPr/>
        </p:nvSpPr>
        <p:spPr>
          <a:xfrm>
            <a:off x="310551" y="411192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Helvetica Neue"/>
              </a:rPr>
              <a:t>BOOSTING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0D7DE7-7EC0-1610-B520-1889C66FF4E6}"/>
              </a:ext>
            </a:extLst>
          </p:cNvPr>
          <p:cNvSpPr txBox="1"/>
          <p:nvPr/>
        </p:nvSpPr>
        <p:spPr>
          <a:xfrm>
            <a:off x="253041" y="1719532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Helvetica Neue"/>
              </a:rPr>
              <a:t>ADABOOST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6873C4BD-1A49-943A-D9C1-7EAD955CF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51" y="2512870"/>
            <a:ext cx="9572445" cy="5958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4EF473-A6A4-AB17-3235-FFAF21C442B4}"/>
              </a:ext>
            </a:extLst>
          </p:cNvPr>
          <p:cNvSpPr txBox="1"/>
          <p:nvPr/>
        </p:nvSpPr>
        <p:spPr>
          <a:xfrm>
            <a:off x="181155" y="3847381"/>
            <a:ext cx="6696973" cy="537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Helvetica Neue"/>
              </a:rPr>
              <a:t>GRADIENT BOOSTING REGRESSOR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A60515C3-3639-4E1D-1AD3-B2891D871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34" y="5127334"/>
            <a:ext cx="7530859" cy="44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84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E438E8B4-0619-4D4E-8D6D-5664483530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F5CF80-6067-4186-A14E-30387C12A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US" sz="3400" dirty="0">
                <a:solidFill>
                  <a:srgbClr val="FFFFFF"/>
                </a:solidFill>
                <a:latin typeface="Comic Sans MS"/>
                <a:ea typeface="+mj-lt"/>
                <a:cs typeface="+mj-lt"/>
              </a:rPr>
              <a:t>DESCRIPTION OF DATASET</a:t>
            </a:r>
            <a:endParaRPr lang="en-US" sz="3400" dirty="0">
              <a:solidFill>
                <a:srgbClr val="FFFFFF"/>
              </a:solidFill>
              <a:latin typeface="Comic Sans MS"/>
              <a:cs typeface="Calibri Light" panose="020F0302020204030204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1A246-3656-43AC-9EE9-CEA94D554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6021" y="896471"/>
            <a:ext cx="5744685" cy="554018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200" dirty="0">
                <a:solidFill>
                  <a:srgbClr val="FFFFFF"/>
                </a:solidFill>
                <a:latin typeface="Comic Sans MS"/>
                <a:ea typeface="+mn-lt"/>
                <a:cs typeface="+mn-lt"/>
              </a:rPr>
              <a:t>This project uses a dataset from an e-commerce website.</a:t>
            </a:r>
          </a:p>
          <a:p>
            <a:endParaRPr lang="en-US" sz="2200" dirty="0">
              <a:solidFill>
                <a:srgbClr val="FFFFFF"/>
              </a:solidFill>
              <a:latin typeface="Comic Sans MS"/>
              <a:ea typeface="+mn-lt"/>
              <a:cs typeface="+mn-lt"/>
            </a:endParaRPr>
          </a:p>
          <a:p>
            <a:r>
              <a:rPr lang="en-US" sz="2200" dirty="0">
                <a:solidFill>
                  <a:srgbClr val="FFFFFF"/>
                </a:solidFill>
                <a:latin typeface="Comic Sans MS"/>
                <a:ea typeface="+mn-lt"/>
                <a:cs typeface="+mn-lt"/>
              </a:rPr>
              <a:t>It contains 4117 orders from 2011 to 2014 made at multiple marketplaces in the world. </a:t>
            </a:r>
          </a:p>
          <a:p>
            <a:endParaRPr lang="en-US" sz="2200" dirty="0">
              <a:solidFill>
                <a:srgbClr val="FFFFFF"/>
              </a:solidFill>
              <a:latin typeface="Comic Sans MS"/>
              <a:cs typeface="Calibri" panose="020F0502020204030204"/>
            </a:endParaRPr>
          </a:p>
          <a:p>
            <a:r>
              <a:rPr lang="en-US" sz="2200" dirty="0">
                <a:solidFill>
                  <a:srgbClr val="FFFFFF"/>
                </a:solidFill>
                <a:latin typeface="Comic Sans MS"/>
                <a:ea typeface="+mn-lt"/>
                <a:cs typeface="+mn-lt"/>
              </a:rPr>
              <a:t>Its features allows viewing an order from multiple dimensions</a:t>
            </a:r>
            <a:endParaRPr lang="en-US" sz="2200" dirty="0">
              <a:solidFill>
                <a:srgbClr val="FFFFFF"/>
              </a:solidFill>
              <a:latin typeface="Comic Sans M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0641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E1A78F-99EB-488D-AB5F-BB04580A6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-158131" y="71897"/>
            <a:ext cx="12191980" cy="6857990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4F78433F-CE29-45F0-BBE9-B31E916E95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46F6493E-A229-441D-BA39-061641F03F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8858" y="38055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036D6-029C-451B-809F-A1C7CFFD615E}"/>
              </a:ext>
            </a:extLst>
          </p:cNvPr>
          <p:cNvSpPr txBox="1"/>
          <p:nvPr/>
        </p:nvSpPr>
        <p:spPr>
          <a:xfrm>
            <a:off x="178459" y="2507591"/>
            <a:ext cx="67401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latin typeface="Comic Sans MS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75ACDE-475B-12D0-665D-6335D9BA102C}"/>
              </a:ext>
            </a:extLst>
          </p:cNvPr>
          <p:cNvSpPr txBox="1"/>
          <p:nvPr/>
        </p:nvSpPr>
        <p:spPr>
          <a:xfrm>
            <a:off x="310551" y="296174"/>
            <a:ext cx="547489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Helvetica Neue"/>
              </a:rPr>
              <a:t>BOOSTING ACCURACY</a:t>
            </a: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332C2189-C687-AD80-886F-001A31B73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68" y="1414193"/>
            <a:ext cx="4193695" cy="1686104"/>
          </a:xfrm>
          <a:prstGeom prst="rect">
            <a:avLst/>
          </a:prstGeom>
        </p:spPr>
      </p:pic>
      <p:pic>
        <p:nvPicPr>
          <p:cNvPr id="6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2E6B0FD9-8D0D-3233-19F3-B53AC0A5F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0928" y="3421650"/>
            <a:ext cx="7401463" cy="291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67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1D080DF1-156C-4027-8C2C-FA8043515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0" r="-1" b="-1"/>
          <a:stretch/>
        </p:blipFill>
        <p:spPr>
          <a:xfrm>
            <a:off x="-3514" y="53996"/>
            <a:ext cx="12199028" cy="67643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0BB062-D5BD-4DB7-88A2-F0D9580537EE}"/>
              </a:ext>
            </a:extLst>
          </p:cNvPr>
          <p:cNvSpPr txBox="1"/>
          <p:nvPr/>
        </p:nvSpPr>
        <p:spPr>
          <a:xfrm>
            <a:off x="1705155" y="2999117"/>
            <a:ext cx="8911086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dirty="0">
                <a:latin typeface="Comic Sans MS"/>
                <a:cs typeface="Calibri"/>
              </a:rPr>
              <a:t>THANK              YOU!!..</a:t>
            </a:r>
          </a:p>
        </p:txBody>
      </p:sp>
    </p:spTree>
    <p:extLst>
      <p:ext uri="{BB962C8B-B14F-4D97-AF65-F5344CB8AC3E}">
        <p14:creationId xmlns:p14="http://schemas.microsoft.com/office/powerpoint/2010/main" val="2405484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E438E8B4-0619-4D4E-8D6D-5664483530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258793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F5CF80-6067-4186-A14E-30387C12A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0541" y="-1478930"/>
            <a:ext cx="6217389" cy="4108050"/>
          </a:xfrm>
        </p:spPr>
        <p:txBody>
          <a:bodyPr>
            <a:normAutofit/>
          </a:bodyPr>
          <a:lstStyle/>
          <a:p>
            <a:pPr algn="r"/>
            <a:r>
              <a:rPr lang="en-US" sz="3400" dirty="0">
                <a:solidFill>
                  <a:srgbClr val="FFFFFF"/>
                </a:solidFill>
                <a:latin typeface="Comic Sans MS"/>
                <a:cs typeface="Calibri Light" panose="020F0302020204030204"/>
              </a:rPr>
              <a:t> The Dataset before merging: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8" descr="Table&#10;&#10;Description automatically generated">
            <a:extLst>
              <a:ext uri="{FF2B5EF4-FFF2-40B4-BE49-F238E27FC236}">
                <a16:creationId xmlns:a16="http://schemas.microsoft.com/office/drawing/2014/main" id="{B5EF8059-FD8E-0646-6491-2D85D090E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06" y="4568638"/>
            <a:ext cx="6308786" cy="13294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9" descr="Table&#10;&#10;Description automatically generated">
            <a:extLst>
              <a:ext uri="{FF2B5EF4-FFF2-40B4-BE49-F238E27FC236}">
                <a16:creationId xmlns:a16="http://schemas.microsoft.com/office/drawing/2014/main" id="{D83B137A-984D-351D-17A6-D068C5EF4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041" y="1876654"/>
            <a:ext cx="7530860" cy="14512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F8D951-EC94-F40A-7815-40B53F1A811C}"/>
              </a:ext>
            </a:extLst>
          </p:cNvPr>
          <p:cNvSpPr txBox="1"/>
          <p:nvPr/>
        </p:nvSpPr>
        <p:spPr>
          <a:xfrm>
            <a:off x="8649419" y="2179608"/>
            <a:ext cx="282946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 err="1">
                <a:latin typeface="Comic Sans MS"/>
                <a:cs typeface="Calibri"/>
              </a:rPr>
              <a:t>ListOfOrders</a:t>
            </a:r>
            <a:endParaRPr lang="en-US" sz="2400">
              <a:latin typeface="Comic Sans MS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291EEA-1CDB-A9B3-5C84-770CE4A47BEA}"/>
              </a:ext>
            </a:extLst>
          </p:cNvPr>
          <p:cNvSpPr txBox="1"/>
          <p:nvPr/>
        </p:nvSpPr>
        <p:spPr>
          <a:xfrm>
            <a:off x="8533501" y="4996671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latin typeface="Comic Sans MS"/>
                <a:cs typeface="Calibri"/>
              </a:rPr>
              <a:t>OrderBreakdown</a:t>
            </a:r>
            <a:endParaRPr lang="en-US" dirty="0" err="1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9589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E438E8B4-0619-4D4E-8D6D-5664483530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258793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F5CF80-6067-4186-A14E-30387C12A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786" y="-1435798"/>
            <a:ext cx="6217389" cy="4108050"/>
          </a:xfrm>
        </p:spPr>
        <p:txBody>
          <a:bodyPr>
            <a:normAutofit/>
          </a:bodyPr>
          <a:lstStyle/>
          <a:p>
            <a:pPr algn="r"/>
            <a:r>
              <a:rPr lang="en-US" sz="3400" dirty="0">
                <a:solidFill>
                  <a:srgbClr val="FFFFFF"/>
                </a:solidFill>
                <a:latin typeface="Comic Sans MS"/>
                <a:cs typeface="Calibri Light" panose="020F0302020204030204"/>
              </a:rPr>
              <a:t> The Dataset after merging: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62A7D0A0-3E30-EAC8-E8BE-ECFDB0765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853" y="1506858"/>
            <a:ext cx="8149085" cy="31254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65508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E1A78F-99EB-488D-AB5F-BB04580A6D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-158131" y="71897"/>
            <a:ext cx="12191980" cy="6857990"/>
          </a:xfrm>
          <a:prstGeom prst="rect">
            <a:avLst/>
          </a:prstGeom>
        </p:spPr>
      </p:pic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92E5587B-8E3B-437D-96C2-D885AC698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078" y="318710"/>
            <a:ext cx="11938957" cy="590409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Comic Sans MS"/>
                <a:cs typeface="Calibri"/>
              </a:rPr>
              <a:t>NO OF ATTRIBUTES </a:t>
            </a:r>
            <a:r>
              <a:rPr lang="en-US" sz="2400" dirty="0">
                <a:solidFill>
                  <a:srgbClr val="FFFFFF"/>
                </a:solidFill>
                <a:latin typeface="Comic Sans MS"/>
                <a:cs typeface="Calibri"/>
              </a:rPr>
              <a:t> : </a:t>
            </a: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  <a:latin typeface="Comic Sans MS"/>
              <a:cs typeface="Calibri"/>
            </a:endParaRP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  <a:latin typeface="Comic Sans MS"/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  <a:latin typeface="Comic Sans MS"/>
                <a:cs typeface="Calibri"/>
              </a:rPr>
              <a:t>	</a:t>
            </a:r>
          </a:p>
          <a:p>
            <a:pPr marL="0" indent="0">
              <a:buNone/>
            </a:pPr>
            <a:endParaRPr lang="en-US" sz="2400" dirty="0">
              <a:latin typeface="Comic Sans MS"/>
              <a:cs typeface="Calibri"/>
            </a:endParaRPr>
          </a:p>
          <a:p>
            <a:pPr marL="0" indent="0">
              <a:buNone/>
            </a:pPr>
            <a:endParaRPr lang="en-US" sz="2400" dirty="0">
              <a:latin typeface="Comic Sans MS"/>
              <a:cs typeface="Calibri"/>
            </a:endParaRPr>
          </a:p>
          <a:p>
            <a:pPr marL="0" indent="0">
              <a:buNone/>
            </a:pPr>
            <a:endParaRPr lang="en-US" sz="2400" dirty="0">
              <a:latin typeface="Comic Sans MS"/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4F78433F-CE29-45F0-BBE9-B31E916E95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46F6493E-A229-441D-BA39-061641F03F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8858" y="380551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036D6-029C-451B-809F-A1C7CFFD615E}"/>
              </a:ext>
            </a:extLst>
          </p:cNvPr>
          <p:cNvSpPr txBox="1"/>
          <p:nvPr/>
        </p:nvSpPr>
        <p:spPr>
          <a:xfrm>
            <a:off x="178459" y="2507591"/>
            <a:ext cx="67401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omic Sans MS"/>
                <a:cs typeface="Calibri"/>
              </a:rPr>
              <a:t>ATTRIBUTES IN DATASET:</a:t>
            </a:r>
            <a:endParaRPr lang="en-US" sz="2800" dirty="0"/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1F5A6574-2E49-1673-5695-1A6E5EBB1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51" y="997160"/>
            <a:ext cx="1457325" cy="866775"/>
          </a:xfrm>
          <a:prstGeom prst="rect">
            <a:avLst/>
          </a:prstGeom>
        </p:spPr>
      </p:pic>
      <p:pic>
        <p:nvPicPr>
          <p:cNvPr id="11" name="Picture 11" descr="Text&#10;&#10;Description automatically generated">
            <a:extLst>
              <a:ext uri="{FF2B5EF4-FFF2-40B4-BE49-F238E27FC236}">
                <a16:creationId xmlns:a16="http://schemas.microsoft.com/office/drawing/2014/main" id="{D68F1DAC-0886-23B3-CE5C-940867438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24" y="3427734"/>
            <a:ext cx="10463133" cy="278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11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967</Words>
  <Application>Microsoft Office PowerPoint</Application>
  <PresentationFormat>Widescreen</PresentationFormat>
  <Paragraphs>150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Calibri</vt:lpstr>
      <vt:lpstr>Calibri Light</vt:lpstr>
      <vt:lpstr>Comic Sans MS</vt:lpstr>
      <vt:lpstr>Helvetica Neue</vt:lpstr>
      <vt:lpstr>Wingdings</vt:lpstr>
      <vt:lpstr>office theme</vt:lpstr>
      <vt:lpstr>E-COMMERCE SALES PREDICTION   MACHINE LEARNING – 18CSC383   Ms. PRAJNA DORA </vt:lpstr>
      <vt:lpstr>DESCRIPTION  </vt:lpstr>
      <vt:lpstr>MOTIVATION</vt:lpstr>
      <vt:lpstr>PowerPoint Presentation</vt:lpstr>
      <vt:lpstr>CHALLENGES</vt:lpstr>
      <vt:lpstr>DESCRIPTION OF DATASET</vt:lpstr>
      <vt:lpstr> The Dataset before merging:</vt:lpstr>
      <vt:lpstr> The Dataset after merging: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PREDICT PROFIT :​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</dc:title>
  <dc:creator>WIN</dc:creator>
  <cp:lastModifiedBy>Aashika Krishna</cp:lastModifiedBy>
  <cp:revision>1852</cp:revision>
  <dcterms:created xsi:type="dcterms:W3CDTF">2022-02-03T18:40:34Z</dcterms:created>
  <dcterms:modified xsi:type="dcterms:W3CDTF">2022-04-23T08:31:17Z</dcterms:modified>
</cp:coreProperties>
</file>