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56" r:id="rId2"/>
    <p:sldId id="313" r:id="rId3"/>
    <p:sldId id="305" r:id="rId4"/>
    <p:sldId id="314" r:id="rId5"/>
    <p:sldId id="335" r:id="rId6"/>
    <p:sldId id="326" r:id="rId7"/>
    <p:sldId id="333" r:id="rId8"/>
    <p:sldId id="327" r:id="rId9"/>
    <p:sldId id="328" r:id="rId10"/>
    <p:sldId id="331" r:id="rId11"/>
    <p:sldId id="332" r:id="rId12"/>
    <p:sldId id="329" r:id="rId13"/>
    <p:sldId id="337" r:id="rId14"/>
    <p:sldId id="307" r:id="rId15"/>
    <p:sldId id="319" r:id="rId16"/>
    <p:sldId id="316" r:id="rId17"/>
    <p:sldId id="318" r:id="rId18"/>
    <p:sldId id="317" r:id="rId19"/>
    <p:sldId id="338" r:id="rId20"/>
    <p:sldId id="259" r:id="rId21"/>
    <p:sldId id="312" r:id="rId22"/>
    <p:sldId id="311" r:id="rId23"/>
    <p:sldId id="320" r:id="rId24"/>
    <p:sldId id="310" r:id="rId25"/>
    <p:sldId id="330" r:id="rId26"/>
    <p:sldId id="309" r:id="rId27"/>
    <p:sldId id="339" r:id="rId28"/>
    <p:sldId id="308" r:id="rId29"/>
    <p:sldId id="306" r:id="rId30"/>
    <p:sldId id="284" r:id="rId31"/>
    <p:sldId id="340" r:id="rId32"/>
    <p:sldId id="285" r:id="rId33"/>
    <p:sldId id="321" r:id="rId34"/>
    <p:sldId id="322" r:id="rId35"/>
    <p:sldId id="323" r:id="rId36"/>
    <p:sldId id="325" r:id="rId37"/>
    <p:sldId id="32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4167C9-B787-4060-86EF-BA6CFC0A59D3}" v="613" dt="2022-03-21T17:09:29.152"/>
    <p1510:client id="{3D39E137-9910-48D4-88B9-51D849BADC57}" v="325" dt="2022-03-21T06:26:07.273"/>
    <p1510:client id="{590F8687-D70C-4F07-8783-9899A669BCC2}" v="47" dt="2022-03-21T17:20:48.466"/>
    <p1510:client id="{5A4B6E78-6823-41F4-A5C0-156303F3AD35}" v="786" dt="2022-03-20T21:18:11.301"/>
    <p1510:client id="{CEF14F3D-BA30-4E52-879D-4A7A75A7F7F1}" v="1204" dt="2022-03-20T23:09:21.999"/>
    <p1510:client id="{D8FA1BE5-69C8-4AC3-9936-703308CCA6AB}" v="1677" dt="2022-03-21T05:36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6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1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6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1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97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0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1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1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7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7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3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83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6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48587"/>
            <a:ext cx="9144000" cy="2387600"/>
          </a:xfrm>
        </p:spPr>
        <p:txBody>
          <a:bodyPr>
            <a:normAutofit/>
          </a:bodyPr>
          <a:lstStyle/>
          <a:p>
            <a:r>
              <a:rPr lang="en-US" sz="6400">
                <a:cs typeface="Calibri Light"/>
              </a:rPr>
              <a:t>VIDEO GAME SALES DATASET</a:t>
            </a:r>
            <a:endParaRPr lang="en-US" sz="6400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1730" y="3902685"/>
            <a:ext cx="9144000" cy="15636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b="1" dirty="0">
                <a:latin typeface="Calibri Light"/>
                <a:cs typeface="Calibri"/>
              </a:rPr>
              <a:t>- GROUP 16</a:t>
            </a:r>
            <a:endParaRPr lang="en-US" b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 Light"/>
              <a:cs typeface="Cavolini"/>
            </a:endParaRPr>
          </a:p>
          <a:p>
            <a:pPr algn="r"/>
            <a:r>
              <a:rPr lang="en-US" b="1" dirty="0">
                <a:latin typeface="Calibri Light"/>
                <a:cs typeface="Calibri" panose="020F0502020204030204"/>
              </a:rPr>
              <a:t>  CB.SC.I5DAS19003</a:t>
            </a:r>
            <a:endParaRPr lang="en-US" b="1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 Light"/>
              <a:cs typeface="Calibri" panose="020F0502020204030204"/>
            </a:endParaRPr>
          </a:p>
          <a:p>
            <a:pPr algn="r"/>
            <a:r>
              <a:rPr lang="en-US" b="1" dirty="0">
                <a:latin typeface="Calibri Light"/>
                <a:cs typeface="Calibri" panose="020F0502020204030204"/>
              </a:rPr>
              <a:t>CB.SC.I5DAS19009</a:t>
            </a:r>
            <a:endParaRPr lang="en-US" b="1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 Light"/>
              <a:cs typeface="Calibri" panose="020F0502020204030204"/>
            </a:endParaRPr>
          </a:p>
        </p:txBody>
      </p:sp>
      <p:cxnSp>
        <p:nvCxnSpPr>
          <p:cNvPr id="48" name="Straight Connector 4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16623-F0D3-D58F-3EE9-74950A8F2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>
                <a:cs typeface="Calibri Light"/>
              </a:rPr>
              <a:t>NORMALIZING THE VALUES</a:t>
            </a:r>
            <a:endParaRPr lang="en-US" sz="4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20E343F-C5EE-FBA7-6429-28C81B721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7" y="2399421"/>
            <a:ext cx="3674533" cy="1519408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A4954C2-286F-3C95-237A-AF9C53A97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67" y="4331722"/>
            <a:ext cx="3028950" cy="205747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0672B9F-4433-E46C-4429-634AD11EF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734" y="4340174"/>
            <a:ext cx="3335866" cy="2051153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903A155F-9F2C-E3C1-9871-FCEC3E0A5E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1899" y="4343507"/>
            <a:ext cx="2986616" cy="203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00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60D27-069D-F540-C1D6-FA907D7ED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>
                <a:cs typeface="Calibri Light"/>
              </a:rPr>
              <a:t>ENCODING OF CATEGORICAL VARIABLES</a:t>
            </a:r>
            <a:endParaRPr lang="en-US" sz="4800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39BA71E-71A9-AABA-6E37-5284725C7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98" y="2597751"/>
            <a:ext cx="6018111" cy="3053335"/>
          </a:xfrm>
          <a:prstGeom prst="rect">
            <a:avLst/>
          </a:prstGeom>
        </p:spPr>
      </p:pic>
      <p:sp>
        <p:nvSpPr>
          <p:cNvPr id="31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D2C743D0-05B6-E75C-4CC1-C5B583FE7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317" y="2937949"/>
            <a:ext cx="5082116" cy="263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25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1100C-88AC-A9E3-6F72-D1B4A981A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190619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1100C-88AC-A9E3-6F72-D1B4A981A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 ANALYSIS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101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DFB2C6-7763-47CC-926C-D02F739E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314" y="1002232"/>
            <a:ext cx="4484066" cy="1200361"/>
          </a:xfrm>
        </p:spPr>
        <p:txBody>
          <a:bodyPr anchor="b">
            <a:normAutofit fontScale="90000"/>
          </a:bodyPr>
          <a:lstStyle/>
          <a:p>
            <a:br>
              <a:rPr lang="en-US" sz="3600" dirty="0">
                <a:ea typeface="+mj-lt"/>
                <a:cs typeface="+mj-lt"/>
              </a:rPr>
            </a:br>
            <a:r>
              <a:rPr lang="en-US" sz="3600" dirty="0">
                <a:ea typeface="+mj-lt"/>
                <a:cs typeface="+mj-lt"/>
              </a:rPr>
              <a:t>GAME SALES DEPENDING UPON PUBLISHER</a:t>
            </a:r>
          </a:p>
          <a:p>
            <a:endParaRPr lang="en-US" sz="3600" dirty="0">
              <a:cs typeface="Calibri Light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1E08C5B7-36D1-6C07-5840-0FE17824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THE PUBLISHER ELECTRONIC ARTS HAVE HIGHER SALES OF GAMES COMPARED TO OTHER PUBLISHERS.</a:t>
            </a:r>
          </a:p>
          <a:p>
            <a:pPr marL="0" indent="0">
              <a:buNone/>
            </a:pPr>
            <a:endParaRPr lang="en-US" sz="1800" dirty="0">
              <a:cs typeface="Calibri"/>
            </a:endParaRPr>
          </a:p>
          <a:p>
            <a:r>
              <a:rPr lang="en-US" sz="1800" dirty="0">
                <a:cs typeface="Calibri"/>
              </a:rPr>
              <a:t>THE PUBLISHERS LIKE MIDWAY GAMES, 505 GAMES, MS GAME STUDIO HAVE EQUAL SALES.</a:t>
            </a:r>
          </a:p>
          <a:p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7BCD6926-307F-40D9-8C99-043E10CDD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821" y="603872"/>
            <a:ext cx="6834518" cy="507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3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DFB2C6-7763-47CC-926C-D02F739E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100334" cy="1128068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ea typeface="+mj-lt"/>
                <a:cs typeface="+mj-lt"/>
              </a:rPr>
              <a:t>GAME SALES DEPENDING UPON GENRE</a:t>
            </a:r>
          </a:p>
          <a:p>
            <a:endParaRPr lang="en-US" sz="4000" dirty="0">
              <a:cs typeface="Calibri Light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Content Placeholder 101">
            <a:extLst>
              <a:ext uri="{FF2B5EF4-FFF2-40B4-BE49-F238E27FC236}">
                <a16:creationId xmlns:a16="http://schemas.microsoft.com/office/drawing/2014/main" id="{36BB1AD8-DA5A-3BE1-0C99-1E552A1D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DISTRIBUTION OF GENRES WHERE ACTION HAS MOST OF THE GAMES AND PUZZLE HAS LOWER NUMBER OF GAMES.</a:t>
            </a: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SPORTS LIKE GENRE, ROLE-PLAYING HAVE INTERMEDIATE SALES.</a:t>
            </a: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E69D986-5046-42A6-AA6D-3B7302A2D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734" y="1557747"/>
            <a:ext cx="5621866" cy="423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64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DFB2C6-7763-47CC-926C-D02F739E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389" y="5105794"/>
            <a:ext cx="4394669" cy="1556907"/>
          </a:xfrm>
        </p:spPr>
        <p:txBody>
          <a:bodyPr anchor="ctr">
            <a:normAutofit/>
          </a:bodyPr>
          <a:lstStyle/>
          <a:p>
            <a:r>
              <a:rPr lang="en-US" sz="3200" dirty="0">
                <a:ea typeface="+mj-lt"/>
                <a:cs typeface="+mj-lt"/>
              </a:rPr>
              <a:t>GAME SALES DEPENDING UPON YEAR OF RELEASE</a:t>
            </a:r>
          </a:p>
          <a:p>
            <a:endParaRPr lang="en-US" sz="3200" dirty="0">
              <a:cs typeface="Calibri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94B9AAC-E8B6-4E1B-AD60-2AF69CC4F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57" y="343294"/>
            <a:ext cx="9711272" cy="428740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0B3D1B-71D3-4D9C-83BF-B7011C0F0A85}"/>
              </a:ext>
            </a:extLst>
          </p:cNvPr>
          <p:cNvSpPr txBox="1"/>
          <p:nvPr/>
        </p:nvSpPr>
        <p:spPr>
          <a:xfrm>
            <a:off x="5369984" y="5168900"/>
            <a:ext cx="59499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GAME SALES IS HIGHEST IN THE YEAR RANGE OF 2009 - 2010 AND ITS COMPARATIVELY LOWER IN 1980 - 1993</a:t>
            </a:r>
            <a:r>
              <a:rPr lang="en-US" dirty="0">
                <a:cs typeface="Calibr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422062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DFB2C6-7763-47CC-926C-D02F739E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73" y="4883544"/>
            <a:ext cx="4246502" cy="1556907"/>
          </a:xfrm>
        </p:spPr>
        <p:txBody>
          <a:bodyPr anchor="ctr">
            <a:normAutofit/>
          </a:bodyPr>
          <a:lstStyle/>
          <a:p>
            <a:r>
              <a:rPr lang="en-US" sz="3200" dirty="0">
                <a:ea typeface="+mj-lt"/>
                <a:cs typeface="+mj-lt"/>
              </a:rPr>
              <a:t>GAME SALES DEPENDING UPON PLATFORM</a:t>
            </a:r>
          </a:p>
          <a:p>
            <a:endParaRPr lang="en-US" sz="3200" dirty="0">
              <a:cs typeface="Calibri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AA99655-63D4-4B47-8DA7-4035D7A4E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963" y="364142"/>
            <a:ext cx="9434129" cy="3867993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Content Placeholder 101">
            <a:extLst>
              <a:ext uri="{FF2B5EF4-FFF2-40B4-BE49-F238E27FC236}">
                <a16:creationId xmlns:a16="http://schemas.microsoft.com/office/drawing/2014/main" id="{7C982D70-B868-63C0-EEC5-5213B23F3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THE MOST COMMON PLATFORM USED IN THE GAME IS DS AND PS2, WHEREAS THE LEAST COMMON IS NG</a:t>
            </a:r>
          </a:p>
          <a:p>
            <a:r>
              <a:rPr lang="en-US" sz="1800" dirty="0">
                <a:cs typeface="Calibri"/>
              </a:rPr>
              <a:t>PLATFORMS LIKE X360, PS3 HAVE INTERMEDIATE SALES</a:t>
            </a:r>
          </a:p>
        </p:txBody>
      </p:sp>
    </p:spTree>
    <p:extLst>
      <p:ext uri="{BB962C8B-B14F-4D97-AF65-F5344CB8AC3E}">
        <p14:creationId xmlns:p14="http://schemas.microsoft.com/office/powerpoint/2010/main" val="109673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DFB2C6-7763-47CC-926C-D02F739E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 fontScale="90000"/>
          </a:bodyPr>
          <a:lstStyle/>
          <a:p>
            <a:r>
              <a:rPr lang="en-US" sz="4800" dirty="0">
                <a:cs typeface="Calibri Light"/>
              </a:rPr>
              <a:t> GAME SALES DEPENDING UPON RATING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Content Placeholder 101">
            <a:extLst>
              <a:ext uri="{FF2B5EF4-FFF2-40B4-BE49-F238E27FC236}">
                <a16:creationId xmlns:a16="http://schemas.microsoft.com/office/drawing/2014/main" id="{D6EEEF83-05A5-7696-3737-A9650CF49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4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THERE ARE MORE NUMBER OF GAMES WITH 'E' RATING AND LESSER NUMBER OF GAMES WITH 'E10+' RATING</a:t>
            </a:r>
            <a:br>
              <a:rPr lang="en-US" sz="2000" dirty="0">
                <a:ea typeface="+mn-lt"/>
                <a:cs typeface="+mn-lt"/>
              </a:rPr>
            </a:b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cs typeface="Calibri"/>
              </a:rPr>
              <a:t>THERE ARE ALSO SOME GAMES WITH RATING ADULTS ONLY, KIDS ADULTS,ETC.. WHERE THERE IS NO SALES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DC3DF85E-5CF1-C570-39C2-3A20B3B79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897" y="2542975"/>
            <a:ext cx="6574367" cy="400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17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1100C-88AC-A9E3-6F72-D1B4A981A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BIVARIATE</a:t>
            </a:r>
            <a:r>
              <a:rPr lang="en-US" sz="7200" kern="1200" dirty="0">
                <a:latin typeface="+mj-lt"/>
                <a:ea typeface="+mj-ea"/>
                <a:cs typeface="+mj-cs"/>
              </a:rPr>
              <a:t> ANALYSIS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80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DFB2C6-7763-47CC-926C-D02F739E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OBJECTIVE</a:t>
            </a:r>
            <a:endParaRPr lang="en-US" sz="5400">
              <a:ea typeface="+mj-lt"/>
              <a:cs typeface="+mj-lt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DD61179-90EA-088A-4E01-10778BCB9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285750" indent="-285750"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400" dirty="0">
                <a:ea typeface="+mn-lt"/>
                <a:cs typeface="+mn-lt"/>
              </a:rPr>
              <a:t>HELPS THE DATA ANALYSTS AND STAKEHOLDERS TO HAVE A CLEAR PICTURE OF THEIR SALES AND PROFIT.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HELPS THE PUBLISHERS, DEVELOPER TO KNOW THE INTEREST OF PEOPLE AND ACT ACCORDINGLY.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400" dirty="0">
                <a:ea typeface="+mn-lt"/>
                <a:cs typeface="+mn-lt"/>
              </a:rPr>
              <a:t>IT ALSO HELPS IN PREDICTING THE FUTURE OUTCOMES OF THE BUSINESS.</a:t>
            </a: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8061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18AAB-3A58-4F8F-A85F-57883C0C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Calibri Light"/>
                <a:cs typeface="Cavolini"/>
              </a:rPr>
              <a:t>GENRE VS NO OF USERS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D2E85E9D-2718-6BDF-C59C-650632B35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994" y="2588926"/>
            <a:ext cx="4530898" cy="3639450"/>
          </a:xfrm>
        </p:spPr>
        <p:txBody>
          <a:bodyPr anchor="ctr">
            <a:normAutofit/>
          </a:bodyPr>
          <a:lstStyle/>
          <a:p>
            <a:endParaRPr lang="en-US" sz="2000" dirty="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THE GAMES WHICH ARE PLAYED IN THE ADVENTURE GENRE WITH REAL  CHARACTERS HAVE RECEIVED A GOOD RESPONSE AMONG THE USERS AND MOST PEOPLE OPTED FOR IT.</a:t>
            </a:r>
            <a:endParaRPr lang="en-US" sz="2000" dirty="0">
              <a:cs typeface="Calibri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cs typeface="Calibri"/>
              </a:rPr>
              <a:t>WHEREAS RACING IS NOT OPTED BY MANY PEOPLE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DA29797-9CCE-406F-8398-F8740547B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949" y="2387840"/>
            <a:ext cx="6028693" cy="4266905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34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DFB2C6-7763-47CC-926C-D02F739E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>
                <a:cs typeface="Calibri Light"/>
              </a:rPr>
              <a:t>GENRE VS SCORES GIVEN BY USERS</a:t>
            </a:r>
            <a:endParaRPr lang="en-US" sz="4800"/>
          </a:p>
        </p:txBody>
      </p:sp>
      <p:sp>
        <p:nvSpPr>
          <p:cNvPr id="58" name="Rectangle 5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ontent Placeholder 45">
            <a:extLst>
              <a:ext uri="{FF2B5EF4-FFF2-40B4-BE49-F238E27FC236}">
                <a16:creationId xmlns:a16="http://schemas.microsoft.com/office/drawing/2014/main" id="{9555F265-B5DC-4430-CA08-BA375AB07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28" y="2684176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THE SCORES GIVEN BY THE USERS ARE COMPARATIVELY HIGHER FOR ACTION GENRE AND IT IS LOWEST FOR THE PUZZLE GENRE.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GENRES SPORTS AND MISC HAVE MODERATE SCORES.</a:t>
            </a:r>
          </a:p>
          <a:p>
            <a:endParaRPr lang="en-US" sz="2000" dirty="0">
              <a:cs typeface="Calibri"/>
            </a:endParaRPr>
          </a:p>
        </p:txBody>
      </p:sp>
      <p:sp>
        <p:nvSpPr>
          <p:cNvPr id="61" name="Rectangle 5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71939-5A83-4249-B4EA-8AA984D4FB8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AE6D92E-8A85-4C68-A57D-2E799A9CD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317" y="2385444"/>
            <a:ext cx="6891866" cy="399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36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DFB2C6-7763-47CC-926C-D02F739E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>
                <a:cs typeface="Calibri Light"/>
              </a:rPr>
              <a:t>GENRE VS GLOBAL SALES</a:t>
            </a:r>
            <a:endParaRPr lang="en-US" sz="48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E16E7202-6BFB-9C95-BD9C-965E834CB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>
                <a:cs typeface="Calibri"/>
              </a:rPr>
              <a:t>THE GLOBAL SALES FOR PLATFORM  GENRE IS HIGHEST AND ADVENTURE IS LOWEST.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871A0AD-0745-4886-B66C-1D2BD56A8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532" y="2457779"/>
            <a:ext cx="6092193" cy="409528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73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DFB2C6-7763-47CC-926C-D02F739E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73" y="4883544"/>
            <a:ext cx="4246502" cy="1556907"/>
          </a:xfrm>
        </p:spPr>
        <p:txBody>
          <a:bodyPr anchor="ctr">
            <a:normAutofit/>
          </a:bodyPr>
          <a:lstStyle/>
          <a:p>
            <a:r>
              <a:rPr lang="en-US" sz="3200" dirty="0">
                <a:cs typeface="Calibri Light"/>
              </a:rPr>
              <a:t>RELEASE YEAR VS NORTH AMERICA SALES</a:t>
            </a:r>
          </a:p>
          <a:p>
            <a:endParaRPr lang="en-US" sz="3200" dirty="0">
              <a:cs typeface="Calibri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Content Placeholder 101">
            <a:extLst>
              <a:ext uri="{FF2B5EF4-FFF2-40B4-BE49-F238E27FC236}">
                <a16:creationId xmlns:a16="http://schemas.microsoft.com/office/drawing/2014/main" id="{7C982D70-B868-63C0-EEC5-5213B23F3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6219" y="5105794"/>
            <a:ext cx="6586915" cy="1556907"/>
          </a:xfrm>
        </p:spPr>
        <p:txBody>
          <a:bodyPr anchor="ctr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THE SALES OF NORTH AMERICA WAS COMPARATIVELY HIGHER IN THE YEAR OF 1980-1984 AND IT BECAME COMPARATIVELY LOWER AS IT PASSES DOWN. </a:t>
            </a:r>
            <a:endParaRPr lang="en-US" dirty="0"/>
          </a:p>
          <a:p>
            <a:r>
              <a:rPr lang="en-US" sz="1800" dirty="0">
                <a:ea typeface="+mn-lt"/>
                <a:cs typeface="+mn-lt"/>
              </a:rPr>
              <a:t>ALSO, THERE WAS NO SALES IN THE YEAR 2017</a:t>
            </a:r>
            <a:endParaRPr lang="en-US" dirty="0"/>
          </a:p>
          <a:p>
            <a:endParaRPr lang="en-US" sz="1800" dirty="0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057A90D-96A8-4D66-9BD9-ED189D69C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66" y="257501"/>
            <a:ext cx="9632950" cy="433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37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87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DFB2C6-7763-47CC-926C-D02F739E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>
                <a:cs typeface="Calibri Light"/>
              </a:rPr>
              <a:t>GLOBAL SALES WRT RATING</a:t>
            </a:r>
            <a:endParaRPr lang="en-US" sz="4800" dirty="0"/>
          </a:p>
        </p:txBody>
      </p:sp>
      <p:sp>
        <p:nvSpPr>
          <p:cNvPr id="101" name="Rectangle 8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ontent Placeholder 64">
            <a:extLst>
              <a:ext uri="{FF2B5EF4-FFF2-40B4-BE49-F238E27FC236}">
                <a16:creationId xmlns:a16="http://schemas.microsoft.com/office/drawing/2014/main" id="{A5014456-2CCA-DB48-9BAC-A209BCF6F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AREA OF EVERYONE RATING HAVE MORE GLOBAL SCALES AND KIDS&amp;ADULTS RATING HAS THE MINIMUM GLOBAL SALES. </a:t>
            </a:r>
          </a:p>
          <a:p>
            <a:r>
              <a:rPr lang="en-US" sz="2000" dirty="0">
                <a:ea typeface="+mn-lt"/>
                <a:cs typeface="+mn-lt"/>
              </a:rPr>
              <a:t>ALSO, THERE ARE SOME GAMES LIKE ADULT ONLY, EARLY CHILDHOOD HAVE NO SALES</a:t>
            </a:r>
            <a:endParaRPr lang="en-US" sz="2000" dirty="0">
              <a:cs typeface="Calibri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52BD9EEA-24AE-4DA8-A61C-4BEFC12AA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033" y="2528197"/>
            <a:ext cx="5869943" cy="4113193"/>
          </a:xfrm>
          <a:prstGeom prst="rect">
            <a:avLst/>
          </a:prstGeom>
        </p:spPr>
      </p:pic>
      <p:sp>
        <p:nvSpPr>
          <p:cNvPr id="102" name="Rectangle 9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01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83645-66FA-B774-0B9A-D0267C564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 fontScale="90000"/>
          </a:bodyPr>
          <a:lstStyle/>
          <a:p>
            <a:r>
              <a:rPr lang="en-US" sz="4800" dirty="0">
                <a:cs typeface="Calibri Light"/>
              </a:rPr>
              <a:t>SALES IN JAPAN DEPENDING ON PLATFORM</a:t>
            </a:r>
            <a:endParaRPr lang="en-US" sz="4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DA81C4-14A0-7E90-33FA-76E9409ED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SALES OF GAMES THAT ARE PLAYED IN PCFX PLATFORM IS LOWER THAN OTHERS.</a:t>
            </a:r>
            <a:endParaRPr lang="en-US" sz="2000" dirty="0">
              <a:cs typeface="Calibri" panose="020F0502020204030204"/>
            </a:endParaRP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WHEREAS MOST PLATFORMS HAVE EQUAL SALES IN ALL PLATFORM IN JAPAN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B2F3B1D-A796-D05B-E252-3D720EB9BA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6" r="5155" b="-2"/>
          <a:stretch/>
        </p:blipFill>
        <p:spPr>
          <a:xfrm>
            <a:off x="5826865" y="2600672"/>
            <a:ext cx="5626527" cy="401057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57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DFB2C6-7763-47CC-926C-D02F739E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>
                <a:ea typeface="+mj-lt"/>
                <a:cs typeface="+mj-lt"/>
              </a:rPr>
              <a:t>RATING </a:t>
            </a:r>
            <a:r>
              <a:rPr lang="en-US" sz="4800" dirty="0">
                <a:cs typeface="Calibri Light"/>
              </a:rPr>
              <a:t>VS OTHER COUNTRY SALES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476F0C47-DD9F-A431-EC44-53ED9D5FA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a typeface="+mn-lt"/>
                <a:cs typeface="+mn-lt"/>
              </a:rPr>
              <a:t>THE GAMES WITH ADULT ONLY, EVERYONE, EVERYONE ABOVE 10,MATURE,TEEN HAVE EQUAL SALES IN OTHER COUNTRIES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a typeface="+mn-lt"/>
                <a:cs typeface="+mn-lt"/>
              </a:rPr>
              <a:t>WHEREAS THE GAMES WITH PENDING RATING HAS LOWER SALES.</a:t>
            </a:r>
          </a:p>
          <a:p>
            <a:endParaRPr lang="en-US" sz="2000" dirty="0">
              <a:cs typeface="Calibri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B3D9C9E-F934-4C70-AF61-5B623FEE7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282" y="2388665"/>
            <a:ext cx="5965193" cy="4297007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86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1100C-88AC-A9E3-6F72-D1B4A981A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MULTIVARIATE</a:t>
            </a:r>
            <a:r>
              <a:rPr lang="en-US" sz="7200" kern="1200" dirty="0">
                <a:latin typeface="+mj-lt"/>
                <a:ea typeface="+mj-ea"/>
                <a:cs typeface="+mj-cs"/>
              </a:rPr>
              <a:t> ANALYSIS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450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48">
            <a:extLst>
              <a:ext uri="{FF2B5EF4-FFF2-40B4-BE49-F238E27FC236}">
                <a16:creationId xmlns:a16="http://schemas.microsoft.com/office/drawing/2014/main" id="{3756B343-807D-456E-AA26-80E96B75D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DFB2C6-7763-47CC-926C-D02F739E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dirty="0">
                <a:cs typeface="Calibri Light"/>
              </a:rPr>
              <a:t>PAIR PLOT</a:t>
            </a:r>
            <a:endParaRPr lang="en-US" sz="3600" dirty="0"/>
          </a:p>
        </p:txBody>
      </p:sp>
      <p:sp>
        <p:nvSpPr>
          <p:cNvPr id="60" name="Rectangle 5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46D8251-1BA4-4064-BFA3-8E0A153E4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84"/>
          <a:stretch/>
        </p:blipFill>
        <p:spPr>
          <a:xfrm>
            <a:off x="576244" y="650494"/>
            <a:ext cx="5628018" cy="5324142"/>
          </a:xfrm>
          <a:prstGeom prst="rect">
            <a:avLst/>
          </a:prstGeom>
        </p:spPr>
      </p:pic>
      <p:sp>
        <p:nvSpPr>
          <p:cNvPr id="62" name="Rectangle 5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45">
            <a:extLst>
              <a:ext uri="{FF2B5EF4-FFF2-40B4-BE49-F238E27FC236}">
                <a16:creationId xmlns:a16="http://schemas.microsoft.com/office/drawing/2014/main" id="{FE069BC5-A997-DB69-23A1-D2347B92F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RELATIONSHIP BETWEEN ONE ATTRIBUTE AND EVERY OTHER ATTRIBUTE IN DATASET.</a:t>
            </a: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DIFFERENT PLOTS ARE OBTAINED FOR EACH COMBINATION.</a:t>
            </a:r>
          </a:p>
          <a:p>
            <a:endParaRPr lang="en-US" sz="2000" dirty="0">
              <a:cs typeface="Calibri"/>
            </a:endParaRPr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63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DFB2C6-7763-47CC-926C-D02F739E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US" sz="3200" dirty="0">
                <a:cs typeface="Calibri Light"/>
              </a:rPr>
              <a:t>CORRELATION MATRIX</a:t>
            </a:r>
            <a:endParaRPr lang="en-US" sz="3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775F636-26F6-482A-9114-EA40EEAC0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059" y="364142"/>
            <a:ext cx="8891937" cy="4431664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59DE2B04-B997-CEFB-9325-EB292427E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CORRELATION BETWEEN ALL COMBINATION OF VARIABLES</a:t>
            </a:r>
          </a:p>
          <a:p>
            <a:r>
              <a:rPr lang="en-US" sz="1800" dirty="0">
                <a:cs typeface="Calibri"/>
              </a:rPr>
              <a:t>NEGATIVE CORRELATION AND POSITIVE CORRELATION CAN BE ANALYSED USING THIS MATRIX</a:t>
            </a:r>
          </a:p>
        </p:txBody>
      </p:sp>
    </p:spTree>
    <p:extLst>
      <p:ext uri="{BB962C8B-B14F-4D97-AF65-F5344CB8AC3E}">
        <p14:creationId xmlns:p14="http://schemas.microsoft.com/office/powerpoint/2010/main" val="91558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DD61179-90EA-088A-4E01-10778BCB9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302" y="2362255"/>
            <a:ext cx="5384925" cy="3979585"/>
          </a:xfrm>
        </p:spPr>
        <p:txBody>
          <a:bodyPr anchor="ctr">
            <a:normAutofit/>
          </a:bodyPr>
          <a:lstStyle/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THIS DATASET IS ABOUT THE GLOBAL SALES OF VIDEO GAMES WHICH CONTAINS THE SALES OF DIFFERENT COUNTRIES, PUBLISHER,DEVELOPER INFORMATION, ETC..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IT CONTAINS 7 CATEGORICAL VARIABLES AND   9 9 NUMERICAL VARIABLES.</a:t>
            </a:r>
            <a:endParaRPr lang="en-US" dirty="0"/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DFB2C6-7763-47CC-926C-D02F739E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DATASET DESCRIPTION: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71C2C78-15C0-4575-BBF8-42973DA8F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35" y="1861922"/>
            <a:ext cx="4637616" cy="4481574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32ACC1E8-FEB0-35E1-378A-D1FF30FBE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86" y="5228073"/>
            <a:ext cx="27432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4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07CF6-D370-46D3-A2B9-A7CAF44D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 fontScale="90000"/>
          </a:bodyPr>
          <a:lstStyle/>
          <a:p>
            <a:r>
              <a:rPr lang="en-US" sz="3600" dirty="0">
                <a:cs typeface="Calibri Light"/>
              </a:rPr>
              <a:t>NUMBER OF GAMES, DEPENDING ON GENRE,</a:t>
            </a:r>
            <a:r>
              <a:rPr lang="en-US" sz="3600" dirty="0">
                <a:ea typeface="+mj-lt"/>
                <a:cs typeface="+mj-lt"/>
              </a:rPr>
              <a:t>YEAR OF RELEASE</a:t>
            </a:r>
            <a:endParaRPr lang="en-US" sz="3600" dirty="0">
              <a:cs typeface="Calibri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185E413-85AC-F9E7-F572-60161713C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RACING GAMES ARE SOLD MORE IN THE YEAR 200-2005 WHEREAS SHOOTING GAMES ARE SOLD MORE IN RANGE 2010-2015</a:t>
            </a:r>
          </a:p>
          <a:p>
            <a:endParaRPr lang="en-US" sz="1800" dirty="0">
              <a:cs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193B127-706B-46BA-9FDB-5FFB8A6A7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488" y="959418"/>
            <a:ext cx="6654602" cy="4663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CD94FF-B373-4725-9290-7BE700A9813C}"/>
              </a:ext>
            </a:extLst>
          </p:cNvPr>
          <p:cNvSpPr txBox="1"/>
          <p:nvPr/>
        </p:nvSpPr>
        <p:spPr>
          <a:xfrm>
            <a:off x="2385483" y="5877984"/>
            <a:ext cx="790786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1386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1100C-88AC-A9E3-6F72-D1B4A981A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MACHINE LEARNING</a:t>
            </a:r>
            <a:br>
              <a:rPr lang="en-US" sz="7200" dirty="0">
                <a:cs typeface="Calibri Light"/>
              </a:rPr>
            </a:br>
            <a:r>
              <a:rPr lang="en-US" sz="7200" dirty="0">
                <a:cs typeface="Calibri Light"/>
              </a:rPr>
              <a:t>MODELS</a:t>
            </a:r>
            <a:endParaRPr lang="en-US" dirty="0">
              <a:ea typeface="+mj-ea"/>
              <a:cs typeface="+mj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356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4FBB700D-6DD5-46B4-9F42-AD801C3E1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8440" y="3192955"/>
            <a:ext cx="5324475" cy="28479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BC7E53-1BFE-4062-92E3-546FFC535402}"/>
              </a:ext>
            </a:extLst>
          </p:cNvPr>
          <p:cNvSpPr txBox="1"/>
          <p:nvPr/>
        </p:nvSpPr>
        <p:spPr>
          <a:xfrm>
            <a:off x="1067858" y="835025"/>
            <a:ext cx="61087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Calibri Light"/>
                <a:cs typeface="Calibri Light"/>
              </a:rPr>
              <a:t>LINEAR</a:t>
            </a:r>
            <a:r>
              <a:rPr lang="en-US" sz="4400" dirty="0">
                <a:latin typeface="Calibri Light"/>
                <a:ea typeface="+mn-lt"/>
                <a:cs typeface="+mn-lt"/>
              </a:rPr>
              <a:t> REGRESSION</a:t>
            </a:r>
            <a:endParaRPr lang="en-US" sz="4400" dirty="0">
              <a:latin typeface="Calibri Ligh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B3527C-C239-3535-6FE8-E1EA87B257AF}"/>
              </a:ext>
            </a:extLst>
          </p:cNvPr>
          <p:cNvSpPr txBox="1"/>
          <p:nvPr/>
        </p:nvSpPr>
        <p:spPr>
          <a:xfrm>
            <a:off x="883085" y="2939442"/>
            <a:ext cx="4768241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000" dirty="0">
                <a:cs typeface="Arial"/>
              </a:rPr>
              <a:t>LINEAR REGRESSION USES THE RELATIONSHIP BETWEEN DATA POINTS TO FIT THE MODEL AND PREDICT THE VALUES.</a:t>
            </a:r>
            <a:endParaRPr lang="en-US" sz="2000">
              <a:cs typeface="Calibri"/>
            </a:endParaRPr>
          </a:p>
          <a:p>
            <a:r>
              <a:rPr lang="en-US" sz="2000" dirty="0">
                <a:cs typeface="Arial"/>
              </a:rPr>
              <a:t>​</a:t>
            </a:r>
            <a:endParaRPr lang="en-US" sz="2000">
              <a:cs typeface="Calibri"/>
            </a:endParaRPr>
          </a:p>
          <a:p>
            <a:pPr>
              <a:buChar char="•"/>
            </a:pPr>
            <a:r>
              <a:rPr lang="en-US" sz="2000" dirty="0">
                <a:cs typeface="Arial"/>
              </a:rPr>
              <a:t>TEST DATA -20% TRAIN DATA-80%​.</a:t>
            </a:r>
          </a:p>
          <a:p>
            <a:endParaRPr lang="en-US" sz="2000" dirty="0">
              <a:cs typeface="Arial"/>
            </a:endParaRPr>
          </a:p>
          <a:p>
            <a:pPr>
              <a:buChar char="•"/>
            </a:pPr>
            <a:r>
              <a:rPr lang="en-US" sz="2000" dirty="0">
                <a:cs typeface="Arial"/>
              </a:rPr>
              <a:t>ATTRIBUTES HAVING MAXIMUM CORRELATION WITH THE GLOBAL SALES  IS CHOSEN TO PREDICT  THE VALUE OF GLOBAL SALES​</a:t>
            </a:r>
          </a:p>
        </p:txBody>
      </p:sp>
    </p:spTree>
    <p:extLst>
      <p:ext uri="{BB962C8B-B14F-4D97-AF65-F5344CB8AC3E}">
        <p14:creationId xmlns:p14="http://schemas.microsoft.com/office/powerpoint/2010/main" val="3398609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C60B379-B9F4-AA94-1229-6E632D739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012" y="2455242"/>
            <a:ext cx="4896816" cy="2735859"/>
          </a:xfr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E5916F1-7134-46C8-8ECE-56A5FC966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639" y="2107155"/>
            <a:ext cx="4359034" cy="3491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3D8B82-0A84-4521-BE52-93E4D776636E}"/>
              </a:ext>
            </a:extLst>
          </p:cNvPr>
          <p:cNvSpPr txBox="1"/>
          <p:nvPr/>
        </p:nvSpPr>
        <p:spPr>
          <a:xfrm>
            <a:off x="575733" y="480484"/>
            <a:ext cx="784335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latin typeface="Calibri Light"/>
                <a:cs typeface="Calibri"/>
              </a:rPr>
              <a:t>LINEAR REGRESSION PLOT</a:t>
            </a:r>
          </a:p>
        </p:txBody>
      </p:sp>
    </p:spTree>
    <p:extLst>
      <p:ext uri="{BB962C8B-B14F-4D97-AF65-F5344CB8AC3E}">
        <p14:creationId xmlns:p14="http://schemas.microsoft.com/office/powerpoint/2010/main" val="2119878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D36F8AD2-97BF-48C1-8038-546061F87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6288" y="2990849"/>
            <a:ext cx="6115050" cy="317288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4FADFA-2765-43A5-836D-90FCCF970DE4}"/>
              </a:ext>
            </a:extLst>
          </p:cNvPr>
          <p:cNvSpPr txBox="1"/>
          <p:nvPr/>
        </p:nvSpPr>
        <p:spPr>
          <a:xfrm>
            <a:off x="3232150" y="692150"/>
            <a:ext cx="6584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latin typeface="Calibri Light"/>
                <a:cs typeface="Calibri"/>
              </a:rPr>
              <a:t>DECISION TREE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775EC8-1449-1349-CE03-24F3C9C312D7}"/>
              </a:ext>
            </a:extLst>
          </p:cNvPr>
          <p:cNvSpPr txBox="1"/>
          <p:nvPr/>
        </p:nvSpPr>
        <p:spPr>
          <a:xfrm>
            <a:off x="590811" y="2782866"/>
            <a:ext cx="492481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dirty="0">
                <a:cs typeface="Arial"/>
              </a:rPr>
              <a:t>Decision tree can be used to solve classification and regression problems.​</a:t>
            </a:r>
          </a:p>
          <a:p>
            <a:endParaRPr lang="en-US" dirty="0">
              <a:cs typeface="Arial"/>
            </a:endParaRPr>
          </a:p>
          <a:p>
            <a:pPr>
              <a:buChar char="•"/>
            </a:pPr>
            <a:r>
              <a:rPr lang="en-US" dirty="0">
                <a:cs typeface="Arial"/>
              </a:rPr>
              <a:t>Root node-Entire sample​</a:t>
            </a:r>
          </a:p>
          <a:p>
            <a:endParaRPr lang="en-US" dirty="0">
              <a:cs typeface="Arial"/>
            </a:endParaRPr>
          </a:p>
          <a:p>
            <a:pPr>
              <a:buChar char="•"/>
            </a:pPr>
            <a:r>
              <a:rPr lang="en-US" dirty="0">
                <a:cs typeface="Arial"/>
              </a:rPr>
              <a:t>Interior node-features of dataset​</a:t>
            </a:r>
          </a:p>
          <a:p>
            <a:endParaRPr lang="en-US" dirty="0">
              <a:cs typeface="Arial"/>
            </a:endParaRPr>
          </a:p>
          <a:p>
            <a:pPr>
              <a:buChar char="•"/>
            </a:pPr>
            <a:r>
              <a:rPr lang="en-US" dirty="0">
                <a:cs typeface="Arial"/>
              </a:rPr>
              <a:t>Branches-decision rules​</a:t>
            </a:r>
          </a:p>
          <a:p>
            <a:endParaRPr lang="en-US" dirty="0">
              <a:cs typeface="Arial"/>
            </a:endParaRPr>
          </a:p>
          <a:p>
            <a:pPr>
              <a:buChar char="•"/>
            </a:pPr>
            <a:r>
              <a:rPr lang="en-US" dirty="0">
                <a:cs typeface="Arial"/>
              </a:rPr>
              <a:t>Leaf nodes-outcome​</a:t>
            </a:r>
          </a:p>
          <a:p>
            <a:r>
              <a:rPr lang="en-US" dirty="0"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560284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305A3439-5DDC-E3C2-5423-4CB29AB88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816" y="2328753"/>
            <a:ext cx="4738066" cy="2768472"/>
          </a:xfr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9EFCFDAE-7DDB-4110-A8DF-8813A2168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802" y="1528911"/>
            <a:ext cx="4567808" cy="43610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DED82B-ADC9-434A-AE94-0F2A74838076}"/>
              </a:ext>
            </a:extLst>
          </p:cNvPr>
          <p:cNvSpPr txBox="1"/>
          <p:nvPr/>
        </p:nvSpPr>
        <p:spPr>
          <a:xfrm>
            <a:off x="469900" y="575733"/>
            <a:ext cx="691303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latin typeface="Calibri Light"/>
                <a:cs typeface="Calibri Light"/>
              </a:rPr>
              <a:t>DECISION TREE PLOT</a:t>
            </a:r>
          </a:p>
        </p:txBody>
      </p:sp>
    </p:spTree>
    <p:extLst>
      <p:ext uri="{BB962C8B-B14F-4D97-AF65-F5344CB8AC3E}">
        <p14:creationId xmlns:p14="http://schemas.microsoft.com/office/powerpoint/2010/main" val="1672438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7B8AEB-DF31-499D-A659-AE705BD65DB6}"/>
              </a:ext>
            </a:extLst>
          </p:cNvPr>
          <p:cNvSpPr txBox="1"/>
          <p:nvPr/>
        </p:nvSpPr>
        <p:spPr>
          <a:xfrm>
            <a:off x="1057025" y="922644"/>
            <a:ext cx="5040285" cy="11695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dirty="0">
                <a:latin typeface="+mj-lt"/>
                <a:ea typeface="+mj-ea"/>
                <a:cs typeface="+mj-cs"/>
              </a:rPr>
              <a:t>COMPARITIVE ANALYSIS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5F00345-F17D-5E52-E89E-674533DB1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548" y="2391688"/>
            <a:ext cx="5040285" cy="27223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cs typeface="Calibri"/>
              </a:rPr>
              <a:t>DECISION TREE HAS MORE ACCURACY WHEN COMPARED TO LINEAR REGRESSION.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SO, WE OPT FOR DECISION TREE.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2AEFE45E-0150-4F75-AEA0-936EB8650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732" y="1106068"/>
            <a:ext cx="4389120" cy="144986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B59F402-40A3-614B-D42C-E4037D9BE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817" y="3148037"/>
            <a:ext cx="6333994" cy="302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20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95ED7-2DF1-4879-8F6A-AF21AD23B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410" y="256775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9600" dirty="0">
                <a:cs typeface="Calibri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66366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DFB2C6-7763-47CC-926C-D02F739E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  <a:cs typeface="Calibri Light"/>
              </a:rPr>
              <a:t>DATAFRAME 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2024B439-DACF-4023-8493-B7592D6C8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512" y="2473673"/>
            <a:ext cx="8264277" cy="4120244"/>
          </a:xfrm>
        </p:spPr>
      </p:pic>
    </p:spTree>
    <p:extLst>
      <p:ext uri="{BB962C8B-B14F-4D97-AF65-F5344CB8AC3E}">
        <p14:creationId xmlns:p14="http://schemas.microsoft.com/office/powerpoint/2010/main" val="28998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DFB2C6-7763-47CC-926C-D02F739E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cs typeface="Calibri Light"/>
              </a:rPr>
              <a:t>DROP DUPLICATES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665" y="1998368"/>
            <a:ext cx="11610416" cy="877426"/>
            <a:chOff x="84665" y="1998368"/>
            <a:chExt cx="11610416" cy="87742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84665" y="209409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Calibri"/>
                </a:rPr>
                <a:t>BE</a:t>
              </a:r>
              <a:endParaRPr lang="en-US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562F12A-DFD0-1A19-DCDC-21584B103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582" y="2875148"/>
            <a:ext cx="2124075" cy="714375"/>
          </a:xfr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4575E45-5A8E-068F-9A2B-454D7539A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596" y="4588404"/>
            <a:ext cx="2657475" cy="771525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6B6D66F8-B0C2-650E-2BDE-25B461835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0" y="2933014"/>
            <a:ext cx="5844116" cy="494555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120410C0-FEBE-D444-F70E-C4FE29E74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4600" y="4585229"/>
            <a:ext cx="18288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5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BC09A-63BF-0DE7-0F17-2A0B0EDD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US" sz="3200" dirty="0">
                <a:cs typeface="Calibri Light"/>
              </a:rPr>
              <a:t> NULL VALUES</a:t>
            </a:r>
            <a:endParaRPr lang="en-US" sz="3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0B8C8F90-0B30-7C0D-779E-BBD8A9F2E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r>
              <a:rPr lang="en-US" sz="2000" dirty="0">
                <a:cs typeface="Calibri"/>
              </a:rPr>
              <a:t>DISTRIBUTION OF NULL VALUES CAN BE INTERPRETED FROM THE HEAT MAP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CD18362-FF9A-5AF1-9934-E713E23F8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18" y="507896"/>
            <a:ext cx="5060949" cy="4085375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CED93D0-BC6D-8002-7387-EFB7F01AF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013" y="567796"/>
            <a:ext cx="24669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7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DF1A630-2A9B-41A0-92F9-FDA261070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8B7C3-17EE-9586-1BC9-9F79415D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sz="3700">
                <a:ea typeface="Calibri Light"/>
                <a:cs typeface="Calibri Light"/>
              </a:rPr>
              <a:t>HANDLING NULL VALUES</a:t>
            </a:r>
            <a:endParaRPr lang="en-US" sz="37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7F4B4E9-2981-2130-2BFC-8E1D83A1E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4382" y="4018069"/>
            <a:ext cx="5040285" cy="2136565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A3501E9-2AF2-2CA9-BBA0-B19A2390F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857" y="2791930"/>
            <a:ext cx="4620514" cy="337246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8E42A0EC-E671-6C74-91EE-A3A375B1A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500" y="429224"/>
            <a:ext cx="4389120" cy="286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9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5E1BD-C422-FB05-23A9-7FD8759F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dirty="0">
                <a:cs typeface="Calibri Light"/>
              </a:rPr>
              <a:t> VISUALIZING OUTLIERS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9EDD1B5-BE5A-42AB-F70E-29DD035B6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24" y="2422754"/>
            <a:ext cx="3180293" cy="3299884"/>
          </a:xfrm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CDC54373-8C4E-1FA8-F102-59AEF5E43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899" y="2390642"/>
            <a:ext cx="3198284" cy="3346716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C0482CE8-0300-4972-ABFF-0102431D6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150" y="2387002"/>
            <a:ext cx="2743200" cy="3353997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D119E210-E7DE-E448-07AF-B83186B3B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13" y="5967942"/>
            <a:ext cx="2208742" cy="658284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3F86D67-B647-107E-A481-113D50E531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9650" y="6005306"/>
            <a:ext cx="2743200" cy="562387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FBC3F2B6-0780-62B8-3F86-67B21E57B4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0254" y="5997046"/>
            <a:ext cx="1838325" cy="58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79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54007-4A6E-E2A4-1CD2-1B3FCE853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>
                <a:cs typeface="Calibri Light"/>
              </a:rPr>
              <a:t>TREATING OUTLIERS</a:t>
            </a:r>
            <a:endParaRPr lang="en-US" sz="4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C8E47AA-ADEA-34BB-4248-1B333C2AB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67" y="2599937"/>
            <a:ext cx="2743200" cy="2885792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A9EE59C2-A5EF-790F-FE42-295604669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483" y="2550247"/>
            <a:ext cx="2880783" cy="302750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CA3D128-77B9-6FE3-BF7E-F09EEC74F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067" y="2552009"/>
            <a:ext cx="2997200" cy="302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8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737</Words>
  <Application>Microsoft Office PowerPoint</Application>
  <PresentationFormat>Widescreen</PresentationFormat>
  <Paragraphs>111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Arial,Sans-Serif</vt:lpstr>
      <vt:lpstr>Calibri</vt:lpstr>
      <vt:lpstr>Calibri Light</vt:lpstr>
      <vt:lpstr>Office Theme</vt:lpstr>
      <vt:lpstr>VIDEO GAME SALES DATASET</vt:lpstr>
      <vt:lpstr>OBJECTIVE</vt:lpstr>
      <vt:lpstr>DATASET DESCRIPTION:</vt:lpstr>
      <vt:lpstr>DATAFRAME </vt:lpstr>
      <vt:lpstr>DROP DUPLICATES</vt:lpstr>
      <vt:lpstr> NULL VALUES</vt:lpstr>
      <vt:lpstr>HANDLING NULL VALUES</vt:lpstr>
      <vt:lpstr> VISUALIZING OUTLIERS</vt:lpstr>
      <vt:lpstr>TREATING OUTLIERS</vt:lpstr>
      <vt:lpstr>NORMALIZING THE VALUES</vt:lpstr>
      <vt:lpstr>ENCODING OF CATEGORICAL VARIABLES</vt:lpstr>
      <vt:lpstr>EXPLORATORY DATA ANALYSIS</vt:lpstr>
      <vt:lpstr>UNIVARIATE ANALYSIS</vt:lpstr>
      <vt:lpstr> GAME SALES DEPENDING UPON PUBLISHER </vt:lpstr>
      <vt:lpstr>GAME SALES DEPENDING UPON GENRE </vt:lpstr>
      <vt:lpstr>GAME SALES DEPENDING UPON YEAR OF RELEASE </vt:lpstr>
      <vt:lpstr>GAME SALES DEPENDING UPON PLATFORM </vt:lpstr>
      <vt:lpstr> GAME SALES DEPENDING UPON RATING</vt:lpstr>
      <vt:lpstr>BIVARIATE ANALYSIS</vt:lpstr>
      <vt:lpstr>GENRE VS NO OF USERS</vt:lpstr>
      <vt:lpstr>GENRE VS SCORES GIVEN BY USERS</vt:lpstr>
      <vt:lpstr>GENRE VS GLOBAL SALES</vt:lpstr>
      <vt:lpstr>RELEASE YEAR VS NORTH AMERICA SALES </vt:lpstr>
      <vt:lpstr>GLOBAL SALES WRT RATING</vt:lpstr>
      <vt:lpstr>SALES IN JAPAN DEPENDING ON PLATFORM</vt:lpstr>
      <vt:lpstr>RATING VS OTHER COUNTRY SALES</vt:lpstr>
      <vt:lpstr>MULTIVARIATE ANALYSIS</vt:lpstr>
      <vt:lpstr>PAIR PLOT</vt:lpstr>
      <vt:lpstr>CORRELATION MATRIX</vt:lpstr>
      <vt:lpstr>NUMBER OF GAMES, DEPENDING ON GENRE,YEAR OF RELEASE</vt:lpstr>
      <vt:lpstr>MACHINE LEARNING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Aashika Krishna</cp:lastModifiedBy>
  <cp:revision>1550</cp:revision>
  <dcterms:created xsi:type="dcterms:W3CDTF">2022-03-20T18:15:38Z</dcterms:created>
  <dcterms:modified xsi:type="dcterms:W3CDTF">2022-03-21T17:37:21Z</dcterms:modified>
</cp:coreProperties>
</file>