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6" r:id="rId12"/>
    <p:sldId id="268" r:id="rId13"/>
    <p:sldId id="275" r:id="rId14"/>
    <p:sldId id="276" r:id="rId15"/>
    <p:sldId id="282" r:id="rId16"/>
    <p:sldId id="283" r:id="rId17"/>
    <p:sldId id="284" r:id="rId18"/>
    <p:sldId id="287" r:id="rId19"/>
    <p:sldId id="264" r:id="rId20"/>
    <p:sldId id="265" r:id="rId21"/>
  </p:sldIdLst>
  <p:sldSz cx="9144000" cy="5143500"/>
  <p:notesSz cx="6858000" cy="9144000"/>
  <p:embeddedFontLst>
    <p:embeddedFont>
      <p:font typeface="SimSun" panose="02010600030101010101" pitchFamily="2" charset="-122"/>
      <p:regular r:id="rId25"/>
    </p:embeddedFont>
    <p:embeddedFont>
      <p:font typeface="Roboto" panose="0200000000000000000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71"/>
        <p:guide pos="283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752fe21f49_0_304: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g752fe21f49_0_304: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752fe21f49_0_343: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g752fe21f49_0_343: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752fe21f49_0_370:notes"/>
          <p:cNvSpPr txBox="1"/>
          <p:nvPr>
            <p:ph type="body" idx="1"/>
          </p:nvPr>
        </p:nvSpPr>
        <p:spPr>
          <a:xfrm>
            <a:off x="685863" y="4400827"/>
            <a:ext cx="5486700" cy="360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g752fe21f49_0_370: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752fe21f49_0_30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g752fe21f49_0_30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752fe21f49_0_314: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g752fe21f49_0_314: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752fe21f49_0_31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g752fe21f49_0_31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752fe21f49_0_324: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g752fe21f49_0_324: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752fe21f49_0_335: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g752fe21f49_0_335: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752fe21f49_0_339:notes"/>
          <p:cNvSpPr txBox="1"/>
          <p:nvPr>
            <p:ph type="body" idx="1"/>
          </p:nvPr>
        </p:nvSpPr>
        <p:spPr>
          <a:xfrm>
            <a:off x="685863" y="4400827"/>
            <a:ext cx="5486700" cy="3600900"/>
          </a:xfrm>
          <a:prstGeom prst="rect">
            <a:avLst/>
          </a:prstGeom>
          <a:noFill/>
          <a:ln>
            <a:noFill/>
          </a:ln>
        </p:spPr>
        <p:txBody>
          <a:bodyPr spcFirstLastPara="1" wrap="square" lIns="86075" tIns="43025" rIns="86075" bIns="43025" anchor="t" anchorCtr="0">
            <a:noAutofit/>
          </a:bodyPr>
          <a:lstStyle/>
          <a:p>
            <a:pPr marL="0" lvl="0" indent="0" algn="l" rtl="0">
              <a:lnSpc>
                <a:spcPct val="100000"/>
              </a:lnSpc>
              <a:spcBef>
                <a:spcPts val="0"/>
              </a:spcBef>
              <a:spcAft>
                <a:spcPts val="0"/>
              </a:spcAft>
              <a:buSzPts val="1300"/>
              <a:buNone/>
            </a:pPr>
            <a:endParaRPr sz="11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g752fe21f49_0_339:notes"/>
          <p:cNvSpPr/>
          <p:nvPr>
            <p:ph type="sldImg" idx="2"/>
          </p:nvPr>
        </p:nvSpPr>
        <p:spPr>
          <a:xfrm>
            <a:off x="464966" y="1143072"/>
            <a:ext cx="5928900" cy="308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p:txBody>
      </p:sp>
      <p:sp>
        <p:nvSpPr>
          <p:cNvPr id="52" name="Google Shape;52;p13"/>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p:txBody>
      </p:sp>
      <p:sp>
        <p:nvSpPr>
          <p:cNvPr id="53" name="Google Shape;53;p1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4" name="Google Shape;54;p1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5" name="Google Shape;55;p1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matchingName="Content">
  <p:cSld name="OBJECT_ONLY">
    <p:spTree>
      <p:nvGrpSpPr>
        <p:cNvPr id="56" name="Shape 56"/>
        <p:cNvGrpSpPr/>
        <p:nvPr/>
      </p:nvGrpSpPr>
      <p:grpSpPr>
        <a:xfrm>
          <a:off x="0" y="0"/>
          <a:ext cx="0" cy="0"/>
          <a:chOff x="0" y="0"/>
          <a:chExt cx="0" cy="0"/>
        </a:xfrm>
      </p:grpSpPr>
      <p:sp>
        <p:nvSpPr>
          <p:cNvPr id="57" name="Google Shape;57;p14"/>
          <p:cNvSpPr txBox="1"/>
          <p:nvPr>
            <p:ph type="body" idx="1"/>
          </p:nvPr>
        </p:nvSpPr>
        <p:spPr>
          <a:xfrm>
            <a:off x="628650" y="273844"/>
            <a:ext cx="7886700" cy="43590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p:txBody>
      </p:sp>
      <p:sp>
        <p:nvSpPr>
          <p:cNvPr id="58" name="Google Shape;58;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9" name="Google Shape;59;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100"/>
              <a:buFont typeface="Arial" panose="020B0604020202020204"/>
              <a:buNone/>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0" name="Google Shape;60;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598100" y="1230450"/>
            <a:ext cx="8222100" cy="1471200"/>
          </a:xfrm>
          <a:prstGeom prst="rect">
            <a:avLst/>
          </a:prstGeom>
          <a:solidFill>
            <a:srgbClr val="FFFFFF"/>
          </a:solidFill>
          <a:ln>
            <a:noFill/>
          </a:ln>
        </p:spPr>
        <p:txBody>
          <a:bodyPr spcFirstLastPara="1" wrap="square" lIns="68575" tIns="34275" rIns="68575" bIns="34275" anchor="b" anchorCtr="0">
            <a:noAutofit/>
          </a:bodyPr>
          <a:lstStyle/>
          <a:p>
            <a:pPr marL="0" lvl="0" indent="0" algn="ctr" rtl="0">
              <a:lnSpc>
                <a:spcPct val="150000"/>
              </a:lnSpc>
              <a:spcBef>
                <a:spcPts val="0"/>
              </a:spcBef>
              <a:spcAft>
                <a:spcPts val="0"/>
              </a:spcAft>
              <a:buNone/>
            </a:pPr>
            <a:r>
              <a:rPr lang="en-US" altLang="en-GB" sz="36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OPTIMIZED TAXI PRE-BOOKING SYSTEM</a:t>
            </a:r>
            <a:endParaRPr lang="en-US" altLang="en-GB" sz="40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50000"/>
              </a:lnSpc>
              <a:spcBef>
                <a:spcPts val="0"/>
              </a:spcBef>
              <a:spcAft>
                <a:spcPts val="0"/>
              </a:spcAft>
              <a:buNone/>
            </a:pPr>
            <a:r>
              <a:rPr lang="en-GB" sz="3200">
                <a:solidFill>
                  <a:srgbClr val="000000"/>
                </a:solidFill>
                <a:latin typeface="Times New Roman" panose="02020603050405020304"/>
                <a:ea typeface="Times New Roman" panose="02020603050405020304"/>
                <a:cs typeface="Times New Roman" panose="02020603050405020304"/>
                <a:sym typeface="Times New Roman" panose="02020603050405020304"/>
              </a:rPr>
              <a:t>SLOT - C2 || GROUP - G12</a:t>
            </a:r>
            <a:endParaRPr lang="en-GB" sz="32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5"/>
          <p:cNvSpPr txBox="1"/>
          <p:nvPr>
            <p:ph type="subTitle" idx="1"/>
          </p:nvPr>
        </p:nvSpPr>
        <p:spPr>
          <a:xfrm>
            <a:off x="1143000" y="2701766"/>
            <a:ext cx="6858000" cy="18492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dk1"/>
              </a:buClr>
              <a:buSzPts val="2300"/>
              <a:buNone/>
            </a:pPr>
            <a:endParaRPr sz="2300"/>
          </a:p>
          <a:p>
            <a:pPr marL="0" lvl="0" indent="0" algn="ctr" rtl="0">
              <a:lnSpc>
                <a:spcPct val="90000"/>
              </a:lnSpc>
              <a:spcBef>
                <a:spcPts val="0"/>
              </a:spcBef>
              <a:spcAft>
                <a:spcPts val="0"/>
              </a:spcAft>
              <a:buClr>
                <a:schemeClr val="dk1"/>
              </a:buClr>
              <a:buSzPts val="2300"/>
              <a:buNone/>
            </a:pPr>
            <a:r>
              <a:rPr lang="en-GB" sz="2300"/>
              <a:t>                             </a:t>
            </a:r>
            <a:r>
              <a:rPr lang="en-GB" sz="2300" b="1">
                <a:latin typeface="Times New Roman" panose="02020603050405020304"/>
                <a:ea typeface="Times New Roman" panose="02020603050405020304"/>
                <a:cs typeface="Times New Roman" panose="02020603050405020304"/>
                <a:sym typeface="Times New Roman" panose="02020603050405020304"/>
              </a:rPr>
              <a:t>Guided by :- </a:t>
            </a:r>
            <a:endParaRPr sz="23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0"/>
              </a:spcBef>
              <a:spcAft>
                <a:spcPts val="0"/>
              </a:spcAft>
              <a:buClr>
                <a:schemeClr val="dk1"/>
              </a:buClr>
              <a:buSzPts val="2300"/>
              <a:buNone/>
            </a:pPr>
            <a:r>
              <a:rPr lang="en-GB" sz="2300" b="1">
                <a:latin typeface="Times New Roman" panose="02020603050405020304"/>
                <a:ea typeface="Times New Roman" panose="02020603050405020304"/>
                <a:cs typeface="Times New Roman" panose="02020603050405020304"/>
                <a:sym typeface="Times New Roman" panose="02020603050405020304"/>
              </a:rPr>
              <a:t>                                            Prof Santanu Mandal</a:t>
            </a:r>
            <a:endParaRPr sz="23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800"/>
              </a:spcBef>
              <a:spcAft>
                <a:spcPts val="0"/>
              </a:spcAft>
              <a:buClr>
                <a:schemeClr val="dk1"/>
              </a:buClr>
              <a:buSzPts val="1800"/>
              <a:buNone/>
            </a:pPr>
            <a:endParaRPr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2"/>
          <p:cNvSpPr txBox="1"/>
          <p:nvPr/>
        </p:nvSpPr>
        <p:spPr>
          <a:xfrm>
            <a:off x="498825" y="288225"/>
            <a:ext cx="8014500" cy="9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
        <p:nvSpPr>
          <p:cNvPr id="108" name="Google Shape;108;p22"/>
          <p:cNvSpPr txBox="1"/>
          <p:nvPr/>
        </p:nvSpPr>
        <p:spPr>
          <a:xfrm>
            <a:off x="499215" y="1254480"/>
            <a:ext cx="8014500" cy="34143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We can construct a graph from this information by using one vertex for booking and then adding edges between any vertex pair corresponding to overlapping bookings.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0"/>
              </a:spcBef>
              <a:spcAft>
                <a:spcPts val="0"/>
              </a:spcAft>
              <a:buFont typeface="Arial" panose="020B0604020202020204" pitchFamily="34" charset="0"/>
              <a:buChar char="•"/>
            </a:pPr>
            <a:r>
              <a:rPr lang="en-US" sz="1800">
                <a:latin typeface="Times New Roman" panose="02020603050405020304"/>
                <a:ea typeface="Times New Roman" panose="02020603050405020304"/>
                <a:cs typeface="Times New Roman" panose="02020603050405020304"/>
                <a:sym typeface="Times New Roman" panose="02020603050405020304"/>
              </a:rPr>
              <a:t>Convert problem into a graph coloring problem</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0"/>
              </a:spcBef>
              <a:spcAft>
                <a:spcPts val="0"/>
              </a:spcAft>
              <a:buFont typeface="Arial" panose="020B0604020202020204" pitchFamily="34" charset="0"/>
              <a:buChar char="•"/>
            </a:pPr>
            <a:r>
              <a:rPr lang="en-US" sz="1800">
                <a:latin typeface="Times New Roman" panose="02020603050405020304"/>
                <a:ea typeface="Times New Roman" panose="02020603050405020304"/>
                <a:cs typeface="Times New Roman" panose="02020603050405020304"/>
                <a:sym typeface="Times New Roman" panose="02020603050405020304"/>
              </a:rPr>
              <a:t>Bookings are represented by vertices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742950" lvl="0" indent="-285750" algn="just" rtl="0">
              <a:lnSpc>
                <a:spcPct val="115000"/>
              </a:lnSpc>
              <a:spcBef>
                <a:spcPts val="0"/>
              </a:spcBef>
              <a:spcAft>
                <a:spcPts val="0"/>
              </a:spcAft>
              <a:buFont typeface="Arial" panose="020B0604020202020204" pitchFamily="34" charset="0"/>
              <a:buChar char="•"/>
            </a:pPr>
            <a:r>
              <a:rPr lang="en-US" sz="1800">
                <a:latin typeface="Times New Roman" panose="02020603050405020304"/>
                <a:ea typeface="Times New Roman" panose="02020603050405020304"/>
                <a:cs typeface="Times New Roman" panose="02020603050405020304"/>
                <a:sym typeface="Times New Roman" panose="02020603050405020304"/>
              </a:rPr>
              <a:t>Two vertices are connected by an edge if the corresponding Bookings have overlapping Bookings.</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2"/>
          <p:cNvSpPr txBox="1"/>
          <p:nvPr/>
        </p:nvSpPr>
        <p:spPr>
          <a:xfrm>
            <a:off x="498825" y="288225"/>
            <a:ext cx="8014500" cy="966600"/>
          </a:xfrm>
          <a:prstGeom prst="rect">
            <a:avLst/>
          </a:prstGeom>
          <a:noFill/>
          <a:ln>
            <a:noFill/>
          </a:ln>
        </p:spPr>
        <p:txBody>
          <a:bodyPr spcFirstLastPara="1" wrap="square" lIns="91425" tIns="91425" rIns="91425" bIns="91425" anchor="t" anchorCtr="0">
            <a:noAutofit/>
          </a:bodyPr>
          <a:lstStyle/>
          <a:p>
            <a:pPr marL="0" indent="0">
              <a:buNone/>
            </a:pPr>
            <a:endParaRPr lang="en-US"/>
          </a:p>
        </p:txBody>
      </p:sp>
      <p:pic>
        <p:nvPicPr>
          <p:cNvPr id="444643715" name="Picture 4446437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5000" y="84455"/>
            <a:ext cx="3000375" cy="2271395"/>
          </a:xfrm>
          <a:prstGeom prst="rect">
            <a:avLst/>
          </a:prstGeom>
        </p:spPr>
      </p:pic>
      <p:pic>
        <p:nvPicPr>
          <p:cNvPr id="1394444890" name="Picture 13944448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5" y="2496185"/>
            <a:ext cx="3319145" cy="2503170"/>
          </a:xfrm>
          <a:prstGeom prst="rect">
            <a:avLst/>
          </a:prstGeom>
        </p:spPr>
      </p:pic>
      <p:sp>
        <p:nvSpPr>
          <p:cNvPr id="100" name="Text Box 99"/>
          <p:cNvSpPr txBox="1"/>
          <p:nvPr/>
        </p:nvSpPr>
        <p:spPr>
          <a:xfrm>
            <a:off x="4542155" y="1710690"/>
            <a:ext cx="3634105" cy="645160"/>
          </a:xfrm>
          <a:prstGeom prst="rect">
            <a:avLst/>
          </a:prstGeom>
          <a:noFill/>
          <a:ln w="9525">
            <a:noFill/>
          </a:ln>
        </p:spPr>
        <p:txBody>
          <a:bodyPr wrap="square">
            <a:spAutoFit/>
          </a:bodyPr>
          <a:p>
            <a:pPr marL="0" indent="0"/>
            <a:r>
              <a:rPr lang="en-US" sz="1800">
                <a:latin typeface="Times New Roman" panose="02020603050405020304" charset="0"/>
                <a:ea typeface="SimSun" panose="02010600030101010101" pitchFamily="2" charset="-122"/>
              </a:rPr>
              <a:t>Connect the vertices according to overlapping of booking.</a:t>
            </a:r>
            <a:endParaRPr lang="en-US" sz="1800">
              <a:latin typeface="Times New Roman" panose="02020603050405020304" charset="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 name="Text Box 0"/>
          <p:cNvSpPr txBox="1"/>
          <p:nvPr/>
        </p:nvSpPr>
        <p:spPr>
          <a:xfrm>
            <a:off x="4047490" y="895985"/>
            <a:ext cx="4919980" cy="3207385"/>
          </a:xfrm>
          <a:prstGeom prst="rect">
            <a:avLst/>
          </a:prstGeom>
          <a:noFill/>
          <a:ln w="9525">
            <a:noFill/>
          </a:ln>
        </p:spPr>
        <p:txBody>
          <a:bodyPr wrap="square">
            <a:spAutoFit/>
          </a:bodyPr>
          <a:p>
            <a:pPr marL="342900" indent="-342900">
              <a:lnSpc>
                <a:spcPct val="125000"/>
              </a:lnSpc>
              <a:buAutoNum type="arabicPeriod"/>
            </a:pPr>
            <a:r>
              <a:rPr lang="en-US" sz="1800">
                <a:latin typeface="Times New Roman" panose="02020603050405020304" charset="0"/>
                <a:ea typeface="SimSun" panose="02010600030101010101" pitchFamily="2" charset="-122"/>
              </a:rPr>
              <a:t>Color a vertex with color 1.</a:t>
            </a:r>
            <a:endParaRPr lang="en-US" sz="1800">
              <a:latin typeface="Times New Roman" panose="02020603050405020304" charset="0"/>
              <a:ea typeface="SimSun" panose="02010600030101010101" pitchFamily="2" charset="-122"/>
            </a:endParaRPr>
          </a:p>
          <a:p>
            <a:pPr marL="342900" indent="-342900">
              <a:lnSpc>
                <a:spcPct val="125000"/>
              </a:lnSpc>
              <a:buAutoNum type="arabicPeriod"/>
            </a:pPr>
            <a:r>
              <a:rPr lang="en-US" sz="1800">
                <a:latin typeface="Times New Roman" panose="02020603050405020304" charset="0"/>
                <a:ea typeface="SimSun" panose="02010600030101010101" pitchFamily="2" charset="-122"/>
              </a:rPr>
              <a:t>Pick an uncolored vertex v. Color it with the lowest-numbered color that has not been used on any previously colored vertices adjacent to v. (If all previously-used colors appear on vertices adjacent to v, this means that we must introduce a new color and number it.)</a:t>
            </a:r>
            <a:endParaRPr lang="en-US" sz="1800">
              <a:latin typeface="Times New Roman" panose="02020603050405020304" charset="0"/>
              <a:ea typeface="SimSun" panose="02010600030101010101" pitchFamily="2" charset="-122"/>
            </a:endParaRPr>
          </a:p>
          <a:p>
            <a:pPr marL="342900" indent="-342900">
              <a:lnSpc>
                <a:spcPct val="125000"/>
              </a:lnSpc>
              <a:buAutoNum type="arabicPeriod"/>
            </a:pPr>
            <a:r>
              <a:rPr lang="en-US" sz="1800">
                <a:latin typeface="Times New Roman" panose="02020603050405020304" charset="0"/>
                <a:ea typeface="SimSun" panose="02010600030101010101" pitchFamily="2" charset="-122"/>
              </a:rPr>
              <a:t> Repeat the previous step until all vertices are colored.</a:t>
            </a:r>
            <a:endParaRPr lang="en-US" sz="1800">
              <a:latin typeface="Times New Roman" panose="02020603050405020304" charset="0"/>
              <a:ea typeface="SimSun" panose="02010600030101010101" pitchFamily="2" charset="-122"/>
            </a:endParaRPr>
          </a:p>
        </p:txBody>
      </p:sp>
      <p:pic>
        <p:nvPicPr>
          <p:cNvPr id="9238707" name="Picture 923870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0540" y="960120"/>
            <a:ext cx="3343275" cy="24307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pic>
        <p:nvPicPr>
          <p:cNvPr id="9238707" name="Picture 923870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0560" y="125730"/>
            <a:ext cx="3122295" cy="2292350"/>
          </a:xfrm>
          <a:prstGeom prst="rect">
            <a:avLst/>
          </a:prstGeom>
        </p:spPr>
      </p:pic>
      <p:sp>
        <p:nvSpPr>
          <p:cNvPr id="100" name="Text Box 99"/>
          <p:cNvSpPr txBox="1"/>
          <p:nvPr/>
        </p:nvSpPr>
        <p:spPr>
          <a:xfrm>
            <a:off x="4153535" y="49530"/>
            <a:ext cx="4801235" cy="1198880"/>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Clearly the graph is obviously not 1-colorable because there exist edges.So try it with 2-coloring by using color 1 (green) and color 2 (red) </a:t>
            </a:r>
            <a:endParaRPr lang="en-US" sz="1800"/>
          </a:p>
        </p:txBody>
      </p:sp>
      <p:sp>
        <p:nvSpPr>
          <p:cNvPr id="1" name="Text Box 0"/>
          <p:cNvSpPr txBox="1"/>
          <p:nvPr/>
        </p:nvSpPr>
        <p:spPr>
          <a:xfrm>
            <a:off x="4153535" y="1154430"/>
            <a:ext cx="4801235" cy="1476375"/>
          </a:xfrm>
          <a:prstGeom prst="rect">
            <a:avLst/>
          </a:prstGeom>
          <a:noFill/>
          <a:ln w="9525">
            <a:noFill/>
          </a:ln>
        </p:spPr>
        <p:txBody>
          <a:bodyPr wrap="square">
            <a:spAutoFit/>
          </a:bodyPr>
          <a:p>
            <a:pPr marL="0" indent="0"/>
            <a:r>
              <a:rPr lang="en-US" sz="1800" b="1">
                <a:latin typeface="Times New Roman" panose="02020603050405020304" charset="0"/>
                <a:ea typeface="SimSun" panose="02010600030101010101" pitchFamily="2" charset="-122"/>
              </a:rPr>
              <a:t>Colors using :</a:t>
            </a:r>
            <a:r>
              <a:rPr lang="en-US" sz="1800">
                <a:latin typeface="Times New Roman" panose="02020603050405020304" charset="0"/>
                <a:ea typeface="SimSun" panose="02010600030101010101" pitchFamily="2" charset="-122"/>
              </a:rPr>
              <a:t>1. Green2. Red Now, color vertex v1 with color 1(green) and v2 with color 2(red)</a:t>
            </a:r>
            <a:endParaRPr lang="en-US" sz="1800"/>
          </a:p>
        </p:txBody>
      </p:sp>
      <p:sp>
        <p:nvSpPr>
          <p:cNvPr id="3" name="Text Box 2"/>
          <p:cNvSpPr txBox="1"/>
          <p:nvPr/>
        </p:nvSpPr>
        <p:spPr>
          <a:xfrm>
            <a:off x="4154170" y="2653030"/>
            <a:ext cx="4801235" cy="2306955"/>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v3 is connected with both v1 and v2, we can't give color 1(green) and color 2(red) colors. So we introduce a new color, color 3(Blue) to color v3 and the graph results in 3-coloring. </a:t>
            </a:r>
            <a:endParaRPr lang="en-US" sz="1800">
              <a:latin typeface="Times New Roman" panose="02020603050405020304" charset="0"/>
              <a:ea typeface="SimSun" panose="02010600030101010101" pitchFamily="2" charset="-122"/>
            </a:endParaRPr>
          </a:p>
          <a:p>
            <a:pPr marL="0" indent="0" algn="just">
              <a:buFont typeface="Arial" panose="020B0604020202020204" pitchFamily="34" charset="0"/>
              <a:buNone/>
            </a:pPr>
            <a:r>
              <a:rPr lang="en-US" sz="1800" b="1">
                <a:latin typeface="Times New Roman" panose="02020603050405020304" charset="0"/>
                <a:ea typeface="SimSun" panose="02010600030101010101" pitchFamily="2" charset="-122"/>
              </a:rPr>
              <a:t>Updated Colors using :</a:t>
            </a:r>
            <a:r>
              <a:rPr lang="en-US" sz="1800">
                <a:latin typeface="Times New Roman" panose="02020603050405020304" charset="0"/>
                <a:ea typeface="SimSun" panose="02010600030101010101" pitchFamily="2" charset="-122"/>
              </a:rPr>
              <a:t>1. Green2. Red3. Blue</a:t>
            </a:r>
            <a:endParaRPr lang="en-US" sz="1800"/>
          </a:p>
        </p:txBody>
      </p:sp>
      <p:pic>
        <p:nvPicPr>
          <p:cNvPr id="389577400" name="Picture 3895774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2701925"/>
            <a:ext cx="3336925" cy="2331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0" name="Text Box 99"/>
          <p:cNvSpPr txBox="1"/>
          <p:nvPr/>
        </p:nvSpPr>
        <p:spPr>
          <a:xfrm>
            <a:off x="4283710" y="699135"/>
            <a:ext cx="4608830" cy="1476375"/>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Next consider vertex v4 as it is connected with v1 it prevents the usage of color 1(green) so we choose Red(2) because we always need to check from lowest numbered color.</a:t>
            </a:r>
            <a:endParaRPr lang="en-US" sz="1800"/>
          </a:p>
        </p:txBody>
      </p:sp>
      <p:pic>
        <p:nvPicPr>
          <p:cNvPr id="806698858" name="Picture 8066988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9735" y="81915"/>
            <a:ext cx="3787775" cy="2472690"/>
          </a:xfrm>
          <a:prstGeom prst="rect">
            <a:avLst/>
          </a:prstGeom>
        </p:spPr>
      </p:pic>
      <p:sp>
        <p:nvSpPr>
          <p:cNvPr id="1" name="Text Box 0"/>
          <p:cNvSpPr txBox="1"/>
          <p:nvPr/>
        </p:nvSpPr>
        <p:spPr>
          <a:xfrm>
            <a:off x="4284345" y="2115185"/>
            <a:ext cx="4608195" cy="1753235"/>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Similarly, we start again with vertex v5 color with color 1(green).</a:t>
            </a:r>
            <a:endParaRPr lang="en-US" sz="1800">
              <a:latin typeface="Times New Roman" panose="02020603050405020304" charset="0"/>
              <a:ea typeface="SimSun" panose="02010600030101010101" pitchFamily="2" charset="-122"/>
            </a:endParaRPr>
          </a:p>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Vertex v6 can't be color 1(green)so we give next color, color 2(red).</a:t>
            </a:r>
            <a:endParaRPr lang="en-US" sz="1800">
              <a:latin typeface="Times New Roman" panose="02020603050405020304" charset="0"/>
              <a:ea typeface="SimSun" panose="02010600030101010101" pitchFamily="2" charset="-122"/>
            </a:endParaRPr>
          </a:p>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Vertex v7 can't be color 1(green) and color 2(red) so we give it color 3(Blue).</a:t>
            </a:r>
            <a:endParaRPr lang="en-US" sz="1800"/>
          </a:p>
        </p:txBody>
      </p:sp>
      <p:pic>
        <p:nvPicPr>
          <p:cNvPr id="1343393618" name="Picture 13433936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2490470"/>
            <a:ext cx="3795395" cy="26276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0" name="Text Box 99"/>
          <p:cNvSpPr txBox="1"/>
          <p:nvPr/>
        </p:nvSpPr>
        <p:spPr>
          <a:xfrm>
            <a:off x="4324985" y="763270"/>
            <a:ext cx="4662805" cy="1753235"/>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Consider vertex v8 and color it with color 1(green).</a:t>
            </a:r>
            <a:endParaRPr lang="en-US" sz="1800">
              <a:latin typeface="Times New Roman" panose="02020603050405020304" charset="0"/>
              <a:ea typeface="SimSun" panose="02010600030101010101" pitchFamily="2" charset="-122"/>
            </a:endParaRPr>
          </a:p>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Vertex v9 can't be color 1(green) so we give next color, color 2(red).</a:t>
            </a:r>
            <a:endParaRPr lang="en-US" sz="1800">
              <a:latin typeface="Times New Roman" panose="02020603050405020304" charset="0"/>
              <a:ea typeface="SimSun" panose="02010600030101010101" pitchFamily="2" charset="-122"/>
            </a:endParaRPr>
          </a:p>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Vertex v10 can't be color 2(red) so we go to the lowest number color and give it Green.</a:t>
            </a:r>
            <a:endParaRPr lang="en-US" sz="1800"/>
          </a:p>
        </p:txBody>
      </p:sp>
      <p:pic>
        <p:nvPicPr>
          <p:cNvPr id="812499258" name="Picture 81249925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250" y="1080770"/>
            <a:ext cx="3849370" cy="2619375"/>
          </a:xfrm>
          <a:prstGeom prst="rect">
            <a:avLst/>
          </a:prstGeom>
        </p:spPr>
      </p:pic>
      <p:sp>
        <p:nvSpPr>
          <p:cNvPr id="1" name="Text Box 0"/>
          <p:cNvSpPr txBox="1"/>
          <p:nvPr/>
        </p:nvSpPr>
        <p:spPr>
          <a:xfrm>
            <a:off x="4325620" y="2656205"/>
            <a:ext cx="4662170" cy="1198880"/>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charset="0"/>
                <a:ea typeface="SimSun" panose="02010600030101010101" pitchFamily="2" charset="-122"/>
              </a:rPr>
              <a:t>We see that the quality of our coloring (with fewer colors being considered better) from the Greedy Coloring Algorithm is dependent on the order in which we color the vertices.</a:t>
            </a: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2" name="Text Box 1"/>
          <p:cNvSpPr txBox="1"/>
          <p:nvPr/>
        </p:nvSpPr>
        <p:spPr>
          <a:xfrm>
            <a:off x="418465" y="1265555"/>
            <a:ext cx="7964170" cy="2306955"/>
          </a:xfrm>
          <a:prstGeom prst="rect">
            <a:avLst/>
          </a:prstGeom>
          <a:noFill/>
        </p:spPr>
        <p:txBody>
          <a:bodyPr wrap="square" rtlCol="0" anchor="t">
            <a:spAutoFit/>
          </a:bodyPr>
          <a:p>
            <a:pPr marL="342900" indent="-342900" algn="l">
              <a:buAutoNum type="arabicPeriod"/>
            </a:pPr>
            <a:r>
              <a:rPr lang="en-US" sz="1800">
                <a:latin typeface="Times New Roman" panose="02020603050405020304" charset="0"/>
                <a:cs typeface="Times New Roman" panose="02020603050405020304" charset="0"/>
              </a:rPr>
              <a:t>Declare and initialize all the required variables.</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Create the graph using the ride times.</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Find overlapping rides and creating a edge between those vertices.</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Perform DFS for all vertices[in case of disconnected graph].</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Find the color used in the adjacent vertices of the current vertex.</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Find the least number color we can use[currently unused].</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Assigning that color the the current vertex.</a:t>
            </a:r>
            <a:endParaRPr lang="en-US" sz="1800">
              <a:latin typeface="Times New Roman" panose="02020603050405020304" charset="0"/>
              <a:cs typeface="Times New Roman" panose="02020603050405020304" charset="0"/>
            </a:endParaRPr>
          </a:p>
          <a:p>
            <a:pPr marL="342900" indent="-342900" algn="l">
              <a:buAutoNum type="arabicPeriod"/>
            </a:pPr>
            <a:r>
              <a:rPr lang="en-US" sz="1800">
                <a:latin typeface="Times New Roman" panose="02020603050405020304" charset="0"/>
                <a:cs typeface="Times New Roman" panose="02020603050405020304" charset="0"/>
              </a:rPr>
              <a:t>Find the total number of taxis used[1 indexed].</a:t>
            </a:r>
            <a:endParaRPr lang="en-US" sz="1800">
              <a:latin typeface="Times New Roman" panose="02020603050405020304" charset="0"/>
              <a:cs typeface="Times New Roman" panose="02020603050405020304" charset="0"/>
            </a:endParaRPr>
          </a:p>
        </p:txBody>
      </p:sp>
      <p:sp>
        <p:nvSpPr>
          <p:cNvPr id="3" name="Text Box 2"/>
          <p:cNvSpPr txBox="1"/>
          <p:nvPr/>
        </p:nvSpPr>
        <p:spPr>
          <a:xfrm>
            <a:off x="3398203" y="403860"/>
            <a:ext cx="2475865" cy="478155"/>
          </a:xfrm>
          <a:prstGeom prst="rect">
            <a:avLst/>
          </a:prstGeom>
          <a:noFill/>
        </p:spPr>
        <p:txBody>
          <a:bodyPr wrap="none" rtlCol="0" anchor="t">
            <a:spAutoFit/>
          </a:bodyPr>
          <a:p>
            <a:pPr marL="0" lvl="0" indent="0" algn="ctr" rtl="0">
              <a:lnSpc>
                <a:spcPct val="90000"/>
              </a:lnSpc>
              <a:spcBef>
                <a:spcPts val="0"/>
              </a:spcBef>
              <a:spcAft>
                <a:spcPts val="0"/>
              </a:spcAft>
              <a:buClr>
                <a:schemeClr val="dk1"/>
              </a:buClr>
              <a:buSzPts val="3300"/>
              <a:buFont typeface="Times New Roman" panose="02020603050405020304"/>
              <a:buNone/>
            </a:pPr>
            <a:r>
              <a:rPr lang="en-US" sz="2800" b="1">
                <a:latin typeface="Times New Roman" panose="02020603050405020304"/>
                <a:ea typeface="Times New Roman" panose="02020603050405020304"/>
                <a:cs typeface="Times New Roman" panose="02020603050405020304"/>
                <a:sym typeface="Times New Roman" panose="02020603050405020304"/>
              </a:rPr>
              <a:t>ALGORITHM</a:t>
            </a:r>
            <a:endParaRPr lang="en-US" sz="28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CONCLUSION</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199390" y="1678940"/>
            <a:ext cx="8589010" cy="922020"/>
          </a:xfrm>
          <a:prstGeom prst="rect">
            <a:avLst/>
          </a:prstGeom>
          <a:noFill/>
        </p:spPr>
        <p:txBody>
          <a:bodyPr wrap="square" rtlCol="0" anchor="t">
            <a:spAutoFit/>
          </a:bodyPr>
          <a:p>
            <a:pPr marL="285750" indent="-285750" algn="just">
              <a:buFont typeface="Arial" panose="020B0604020202020204" pitchFamily="34" charset="0"/>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We can conclude from our project that it will increase efficiency of our existing system, which will decrease company’s cost and result in less use of taxis and result in less environmental pollution. More economical, very environmentally friendly.</a:t>
            </a: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SzPts val="1400"/>
              <a:buNone/>
            </a:pPr>
            <a:r>
              <a:rPr lang="en-US" b="1">
                <a:latin typeface="Times New Roman" panose="02020603050405020304"/>
                <a:ea typeface="Times New Roman" panose="02020603050405020304"/>
                <a:cs typeface="Times New Roman" panose="02020603050405020304"/>
                <a:sym typeface="Times New Roman" panose="02020603050405020304"/>
              </a:rPr>
              <a:t>REFERENCES</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24"/>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457200" lvl="0" indent="-317500" algn="just" rtl="0">
              <a:lnSpc>
                <a:spcPct val="115000"/>
              </a:lnSpc>
              <a:spcBef>
                <a:spcPts val="0"/>
              </a:spcBef>
              <a:spcAft>
                <a:spcPts val="0"/>
              </a:spcAft>
              <a:buClr>
                <a:schemeClr val="dk1"/>
              </a:buClr>
              <a:buSzPts val="14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https://en.wikipedia.org/wiki/Graph_coloring#References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https://webdocs.cs.ualberta.ca/~joe/Coloring/index.html</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https://www.researchgate.net/publication/260026333_A_novel_approach_to_indeendent_taxi_scheduling_problem_based_on_stable_matching</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7500" algn="just" rtl="0">
              <a:lnSpc>
                <a:spcPct val="115000"/>
              </a:lnSpc>
              <a:spcBef>
                <a:spcPts val="0"/>
              </a:spcBef>
              <a:spcAft>
                <a:spcPts val="0"/>
              </a:spcAft>
              <a:buClr>
                <a:schemeClr val="dk1"/>
              </a:buClr>
              <a:buSzPts val="14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https://www.researchgate.net/publication/234163991_Multi-agent_real_time_scheduling_system_for_taxi_companies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800"/>
              </a:spcBef>
              <a:spcAft>
                <a:spcPts val="0"/>
              </a:spcAft>
              <a:buNone/>
            </a:pPr>
          </a:p>
          <a:p>
            <a:pPr marL="342900" lvl="0" indent="-165100" algn="l" rtl="0">
              <a:lnSpc>
                <a:spcPct val="90000"/>
              </a:lnSpc>
              <a:spcBef>
                <a:spcPts val="800"/>
              </a:spcBef>
              <a:spcAft>
                <a:spcPts val="0"/>
              </a:spcAft>
              <a:buClr>
                <a:schemeClr val="dk1"/>
              </a:buClr>
              <a:buSzPts val="1400"/>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ctrTitle"/>
          </p:nvPr>
        </p:nvSpPr>
        <p:spPr>
          <a:xfrm>
            <a:off x="311700" y="744575"/>
            <a:ext cx="8520600" cy="792600"/>
          </a:xfrm>
          <a:prstGeom prst="rect">
            <a:avLst/>
          </a:prstGeom>
          <a:solidFill>
            <a:srgbClr val="FFFFFF"/>
          </a:solidFill>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GB" sz="2400">
                <a:solidFill>
                  <a:srgbClr val="000000"/>
                </a:solidFill>
                <a:latin typeface="Times New Roman" panose="02020603050405020304"/>
                <a:ea typeface="Times New Roman" panose="02020603050405020304"/>
                <a:cs typeface="Times New Roman" panose="02020603050405020304"/>
                <a:sym typeface="Times New Roman" panose="02020603050405020304"/>
              </a:rPr>
              <a:t>TEAM MEMBERS</a:t>
            </a:r>
            <a:endParaRPr sz="2400"/>
          </a:p>
        </p:txBody>
      </p:sp>
      <p:sp>
        <p:nvSpPr>
          <p:cNvPr id="72" name="Google Shape;72;p16"/>
          <p:cNvSpPr txBox="1"/>
          <p:nvPr>
            <p:ph type="subTitle" idx="1"/>
          </p:nvPr>
        </p:nvSpPr>
        <p:spPr>
          <a:xfrm>
            <a:off x="311700" y="1917725"/>
            <a:ext cx="8520600" cy="2904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18BCD7165	MADDINENI AASHIKA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18BCN7079	DEVI JAGANNADH KOTHA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18BCN7057	PADUCHURU ABHISHEK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0"/>
              </a:spcBef>
              <a:spcAft>
                <a:spcPts val="0"/>
              </a:spcAft>
              <a:buClr>
                <a:schemeClr val="dk1"/>
              </a:buClr>
              <a:buSzPts val="1100"/>
              <a:buFont typeface="Arial" panose="020B0604020202020204"/>
              <a:buNone/>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18BCD7009	RISHABH SINGH BAIS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18BCE7236	SUNKARA YASWANTH REDDY</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50000"/>
              </a:lnSpc>
              <a:spcBef>
                <a:spcPts val="0"/>
              </a:spcBef>
              <a:spcAft>
                <a:spcPts val="0"/>
              </a:spcAft>
              <a:buClr>
                <a:schemeClr val="dk1"/>
              </a:buClr>
              <a:buSzPts val="1100"/>
              <a:buFont typeface="Arial" panose="020B0604020202020204"/>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Times New Roman" panose="02020603050405020304"/>
              <a:buNone/>
            </a:pPr>
            <a:r>
              <a:rPr lang="en-GB"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78" name="Google Shape;78;p17"/>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279400" algn="just" rtl="0">
              <a:lnSpc>
                <a:spcPct val="115000"/>
              </a:lnSpc>
              <a:spcBef>
                <a:spcPts val="0"/>
              </a:spcBef>
              <a:spcAft>
                <a:spcPts val="0"/>
              </a:spcAft>
              <a:buSzPts val="1800"/>
              <a:buFont typeface="Times New Roman" panose="02020603050405020304"/>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Taxi is an important transportation mode between public and private transportations, delivering millions of passengers to different locations in urban areas.</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279400" algn="just" rtl="0">
              <a:lnSpc>
                <a:spcPct val="115000"/>
              </a:lnSpc>
              <a:spcBef>
                <a:spcPts val="1200"/>
              </a:spcBef>
              <a:spcAft>
                <a:spcPts val="0"/>
              </a:spcAft>
              <a:buSzPts val="18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 Taxi is a type of vehicle for hire with a driver, used by a single Customer or small group of Customers often for a non-shared ride.</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279400" algn="just" rtl="0">
              <a:lnSpc>
                <a:spcPct val="115000"/>
              </a:lnSpc>
              <a:spcBef>
                <a:spcPts val="1200"/>
              </a:spcBef>
              <a:spcAft>
                <a:spcPts val="0"/>
              </a:spcAft>
              <a:buSzPts val="18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The service will run at real-time as or at a time designated by the client. This Taxi &amp; Cab Management System is helpful for travel agencies for their cabs, taxis, and their vehicle maintenance.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1200"/>
              </a:spcBef>
              <a:spcAft>
                <a:spcPts val="16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Times New Roman" panose="02020603050405020304"/>
              <a:buNone/>
            </a:pPr>
            <a:r>
              <a:rPr lang="en-GB" b="1">
                <a:latin typeface="Times New Roman" panose="02020603050405020304"/>
                <a:ea typeface="Times New Roman" panose="02020603050405020304"/>
                <a:cs typeface="Times New Roman" panose="02020603050405020304"/>
                <a:sym typeface="Times New Roman" panose="02020603050405020304"/>
              </a:rPr>
              <a:t>OBJECTIVE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84" name="Google Shape;84;p18"/>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279400" algn="just" rtl="0">
              <a:lnSpc>
                <a:spcPct val="115000"/>
              </a:lnSpc>
              <a:spcBef>
                <a:spcPts val="1200"/>
              </a:spcBef>
              <a:spcAft>
                <a:spcPts val="0"/>
              </a:spcAft>
              <a:buSzPts val="18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The main objective of this project is making more rides by less taxis by using taxi scheduling.</a:t>
            </a:r>
            <a:endParaRPr>
              <a:latin typeface="Times New Roman" panose="02020603050405020304"/>
              <a:ea typeface="Times New Roman" panose="02020603050405020304"/>
              <a:cs typeface="Times New Roman" panose="02020603050405020304"/>
              <a:sym typeface="Times New Roman" panose="02020603050405020304"/>
            </a:endParaRPr>
          </a:p>
          <a:p>
            <a:pPr marL="177800" lvl="0" indent="-152400" algn="just" rtl="0">
              <a:lnSpc>
                <a:spcPct val="115000"/>
              </a:lnSpc>
              <a:spcBef>
                <a:spcPts val="1200"/>
              </a:spcBef>
              <a:spcAft>
                <a:spcPts val="0"/>
              </a:spcAft>
              <a:buClr>
                <a:schemeClr val="dk1"/>
              </a:buClr>
              <a:buSzPts val="18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Taxis play an important role in modern public transportation. In this project we are going to propose a new technique which is more economical for customers and very environmentally friendly called taxi scheduling. </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279400" algn="just" rtl="0">
              <a:lnSpc>
                <a:spcPct val="115000"/>
              </a:lnSpc>
              <a:spcBef>
                <a:spcPts val="1200"/>
              </a:spcBef>
              <a:spcAft>
                <a:spcPts val="0"/>
              </a:spcAft>
              <a:buSzPts val="18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This project will help in getting more profits for the company.</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15000"/>
              </a:lnSpc>
              <a:spcBef>
                <a:spcPts val="1200"/>
              </a:spcBef>
              <a:spcAft>
                <a:spcPts val="16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Times New Roman" panose="02020603050405020304"/>
              <a:buNone/>
            </a:pPr>
            <a:r>
              <a:rPr lang="en-GB" b="1">
                <a:latin typeface="Times New Roman" panose="02020603050405020304"/>
                <a:ea typeface="Times New Roman" panose="02020603050405020304"/>
                <a:cs typeface="Times New Roman" panose="02020603050405020304"/>
                <a:sym typeface="Times New Roman" panose="02020603050405020304"/>
              </a:rPr>
              <a:t>METHODOLOGY</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19"/>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317500" algn="just" rtl="0">
              <a:lnSpc>
                <a:spcPct val="115000"/>
              </a:lnSpc>
              <a:spcBef>
                <a:spcPts val="1200"/>
              </a:spcBef>
              <a:spcAft>
                <a:spcPts val="0"/>
              </a:spcAft>
              <a:buSzPts val="24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 this mini-project we have used graph coloring concept of discrete mathematics and greedy algorithm to improvise the existing system of taxi pre-booking.</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17500" algn="just" rtl="0">
              <a:lnSpc>
                <a:spcPct val="115000"/>
              </a:lnSpc>
              <a:spcBef>
                <a:spcPts val="1200"/>
              </a:spcBef>
              <a:spcAft>
                <a:spcPts val="0"/>
              </a:spcAft>
              <a:buSzPts val="2400"/>
              <a:buChar char="●"/>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We have implemented this using java programming.</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15000"/>
              </a:lnSpc>
              <a:spcBef>
                <a:spcPts val="1200"/>
              </a:spcBef>
              <a:spcAft>
                <a:spcPts val="160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73"/>
            <a:ext cx="7886700" cy="773100"/>
          </a:xfrm>
          <a:prstGeom prst="rect">
            <a:avLst/>
          </a:prstGeom>
          <a:noFill/>
          <a:ln>
            <a:noFill/>
          </a:ln>
        </p:spPr>
        <p:txBody>
          <a:bodyPr spcFirstLastPara="1" wrap="square" lIns="68575" tIns="34275" rIns="68575" bIns="34275" anchor="ctr" anchorCtr="0">
            <a:noAutofit/>
          </a:bodyPr>
          <a:lstStyle/>
          <a:p>
            <a:pPr marL="0" lvl="0" indent="0" algn="ctr" rtl="0">
              <a:lnSpc>
                <a:spcPct val="150000"/>
              </a:lnSpc>
              <a:spcBef>
                <a:spcPts val="0"/>
              </a:spcBef>
              <a:spcAft>
                <a:spcPts val="0"/>
              </a:spcAft>
              <a:buClr>
                <a:schemeClr val="dk1"/>
              </a:buClr>
              <a:buSzPts val="1100"/>
              <a:buFont typeface="Arial" panose="020B0604020202020204"/>
              <a:buNone/>
            </a:pPr>
            <a:r>
              <a:rPr lang="en-GB" b="1">
                <a:latin typeface="Times New Roman" panose="02020603050405020304"/>
                <a:ea typeface="Times New Roman" panose="02020603050405020304"/>
                <a:cs typeface="Times New Roman" panose="02020603050405020304"/>
                <a:sym typeface="Times New Roman" panose="02020603050405020304"/>
              </a:rPr>
              <a:t>GRAPH COLORING CONCEPT</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0"/>
              </a:spcBef>
              <a:spcAft>
                <a:spcPts val="0"/>
              </a:spcAft>
              <a:buClr>
                <a:schemeClr val="dk1"/>
              </a:buClr>
              <a:buSzPts val="3300"/>
              <a:buFont typeface="Times New Roman" panose="02020603050405020304"/>
              <a:buNone/>
            </a:pP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20"/>
          <p:cNvSpPr txBox="1"/>
          <p:nvPr/>
        </p:nvSpPr>
        <p:spPr>
          <a:xfrm>
            <a:off x="492600" y="1046975"/>
            <a:ext cx="8158800" cy="376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1800"/>
              </a:spcBef>
              <a:spcAft>
                <a:spcPts val="0"/>
              </a:spcAft>
              <a:buClr>
                <a:schemeClr val="dk1"/>
              </a:buClr>
              <a:buSzPts val="1800"/>
              <a:buFont typeface="Times New Roman" panose="02020603050405020304"/>
              <a:buChar char="●"/>
            </a:pPr>
            <a:r>
              <a:rPr lang="en-GB"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Graph coloring is nothing but a simple way of labelling graph components such as vertices, edges, and regions under some constraints. In a graph, no two adjacent vertices, adjacent edges, or adjacent regions are colored with minimum number of colors. This number is called the chromatic number and the graph is called a properly colored graph.</a:t>
            </a:r>
            <a:endParaRPr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While graph coloring, the constraints that are set on the graph are colors, order of coloring, the way of assigning color, etc. A coloring is given to a vertex or a particular region. Thus, the vertices or regions having the same colors form independent sets.</a:t>
            </a:r>
            <a:endParaRPr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1800"/>
              </a:spcBef>
              <a:spcAft>
                <a:spcPts val="0"/>
              </a:spcAft>
              <a:buNone/>
            </a:pPr>
            <a:endParaRPr sz="1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1"/>
          <a:stretch>
            <a:fillRect/>
          </a:stretch>
        </p:blipFill>
        <p:spPr>
          <a:xfrm>
            <a:off x="1541050" y="1515700"/>
            <a:ext cx="6219825" cy="3210500"/>
          </a:xfrm>
          <a:prstGeom prst="rect">
            <a:avLst/>
          </a:prstGeom>
          <a:noFill/>
          <a:ln>
            <a:noFill/>
          </a:ln>
        </p:spPr>
      </p:pic>
      <p:sp>
        <p:nvSpPr>
          <p:cNvPr id="1" name="Text Box 0"/>
          <p:cNvSpPr txBox="1"/>
          <p:nvPr/>
        </p:nvSpPr>
        <p:spPr>
          <a:xfrm>
            <a:off x="891540" y="713740"/>
            <a:ext cx="2540000" cy="645160"/>
          </a:xfrm>
          <a:prstGeom prst="rect">
            <a:avLst/>
          </a:prstGeom>
          <a:noFill/>
        </p:spPr>
        <p:txBody>
          <a:bodyPr wrap="square" rtlCol="0" anchor="t">
            <a:spAutoFit/>
          </a:bodyPr>
          <a:p>
            <a:pPr marL="0" lvl="0" indent="0" algn="ctr" rtl="0">
              <a:spcBef>
                <a:spcPts val="0"/>
              </a:spcBef>
              <a:spcAft>
                <a:spcPts val="0"/>
              </a:spcAft>
              <a:buNone/>
            </a:pPr>
            <a:endParaRPr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1800" b="1">
                <a:solidFill>
                  <a:schemeClr val="tx1"/>
                </a:solidFill>
                <a:latin typeface="Times New Roman" panose="02020603050405020304"/>
                <a:ea typeface="Times New Roman" panose="02020603050405020304"/>
                <a:cs typeface="Times New Roman" panose="02020603050405020304"/>
                <a:sym typeface="Times New Roman" panose="02020603050405020304"/>
              </a:rPr>
              <a:t>Pictorial representation</a:t>
            </a:r>
            <a:endParaRPr lang="en-GB" sz="1800" b="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8" name="Google Shape;108;p22"/>
          <p:cNvSpPr txBox="1"/>
          <p:nvPr/>
        </p:nvSpPr>
        <p:spPr>
          <a:xfrm>
            <a:off x="731625" y="1312900"/>
            <a:ext cx="8014500" cy="3414300"/>
          </a:xfrm>
          <a:prstGeom prst="rect">
            <a:avLst/>
          </a:prstGeom>
          <a:noFill/>
          <a:ln>
            <a:noFill/>
          </a:ln>
        </p:spPr>
        <p:txBody>
          <a:bodyPr spcFirstLastPara="1" wrap="square" lIns="91425" tIns="91425" rIns="91425" bIns="91425" anchor="t" anchorCtr="0">
            <a:noAutofit/>
          </a:bodyPr>
          <a:lstStyle/>
          <a:p>
            <a:pPr marL="0" marR="25400" lvl="0" indent="0" algn="just" rtl="0">
              <a:lnSpc>
                <a:spcPct val="115000"/>
              </a:lnSpc>
              <a:spcBef>
                <a:spcPts val="600"/>
              </a:spcBef>
              <a:spcAft>
                <a:spcPts val="0"/>
              </a:spcAft>
              <a:buClr>
                <a:schemeClr val="dk1"/>
              </a:buClr>
              <a:buSzPts val="1100"/>
              <a:buFont typeface="Arial" panose="020B0604020202020204"/>
              <a:buNone/>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Graph coloring is one of the most important concepts in graph theory. It is used in many real-time applications of computer science such as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70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Clustering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Data mining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Image capturing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Image segmentation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Networking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Resource allocation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15000"/>
              </a:lnSpc>
              <a:spcBef>
                <a:spcPts val="0"/>
              </a:spcBef>
              <a:spcAft>
                <a:spcPts val="0"/>
              </a:spcAft>
              <a:buClr>
                <a:schemeClr val="dk1"/>
              </a:buClr>
              <a:buSzPts val="1800"/>
              <a:buFont typeface="Times New Roman" panose="02020603050405020304"/>
              <a:buChar char="●"/>
            </a:pPr>
            <a:r>
              <a:rPr lang="en-GB" sz="1800">
                <a:solidFill>
                  <a:schemeClr val="dk1"/>
                </a:solidFill>
                <a:latin typeface="Times New Roman" panose="02020603050405020304"/>
                <a:ea typeface="Times New Roman" panose="02020603050405020304"/>
                <a:cs typeface="Times New Roman" panose="02020603050405020304"/>
                <a:sym typeface="Times New Roman" panose="02020603050405020304"/>
              </a:rPr>
              <a:t>Processes scheduling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1" name="Text Box 0"/>
          <p:cNvSpPr txBox="1"/>
          <p:nvPr/>
        </p:nvSpPr>
        <p:spPr>
          <a:xfrm>
            <a:off x="731520" y="594995"/>
            <a:ext cx="3634105" cy="783590"/>
          </a:xfrm>
          <a:prstGeom prst="rect">
            <a:avLst/>
          </a:prstGeom>
          <a:noFill/>
        </p:spPr>
        <p:txBody>
          <a:bodyPr wrap="square" rtlCol="0" anchor="t">
            <a:spAutoFit/>
          </a:bodyPr>
          <a:p>
            <a:pPr marL="0" lvl="0" indent="0" algn="ctr" rtl="0">
              <a:lnSpc>
                <a:spcPct val="150000"/>
              </a:lnSpc>
              <a:spcBef>
                <a:spcPts val="0"/>
              </a:spcBef>
              <a:spcAft>
                <a:spcPts val="0"/>
              </a:spcAft>
              <a:buNone/>
            </a:pPr>
            <a:r>
              <a:rPr lang="en-GB"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Applications of graph colouring:-</a:t>
            </a:r>
            <a:endParaRPr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2"/>
          <p:cNvSpPr txBox="1"/>
          <p:nvPr/>
        </p:nvSpPr>
        <p:spPr>
          <a:xfrm>
            <a:off x="498825" y="288225"/>
            <a:ext cx="8014500" cy="9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sz="2800" b="1">
                <a:latin typeface="Times New Roman" panose="02020603050405020304" charset="0"/>
                <a:cs typeface="Times New Roman" panose="02020603050405020304" charset="0"/>
              </a:rPr>
              <a:t>THEORETICAL CONCEPT</a:t>
            </a:r>
            <a:endParaRPr sz="2800" b="1">
              <a:latin typeface="Times New Roman" panose="02020603050405020304" charset="0"/>
              <a:cs typeface="Times New Roman" panose="02020603050405020304" charset="0"/>
            </a:endParaRPr>
          </a:p>
        </p:txBody>
      </p:sp>
      <p:sp>
        <p:nvSpPr>
          <p:cNvPr id="108" name="Google Shape;108;p22"/>
          <p:cNvSpPr txBox="1"/>
          <p:nvPr/>
        </p:nvSpPr>
        <p:spPr>
          <a:xfrm>
            <a:off x="731625" y="1312900"/>
            <a:ext cx="8014500" cy="34143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sz="1800">
                <a:latin typeface="Times New Roman" panose="02020603050405020304"/>
                <a:ea typeface="Times New Roman" panose="02020603050405020304"/>
                <a:cs typeface="Times New Roman" panose="02020603050405020304"/>
                <a:sym typeface="Times New Roman" panose="02020603050405020304"/>
              </a:rPr>
              <a:t>Let's take an example on taxi scheduling:-</a:t>
            </a:r>
            <a:endParaRPr sz="18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No. of Rides</a:t>
            </a:r>
            <a:endParaRPr lang="en-US"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1060685265" name="image2.png"/>
          <p:cNvPicPr/>
          <p:nvPr/>
        </p:nvPicPr>
        <p:blipFill>
          <a:blip r:embed="rId1">
            <a:extLst>
              <a:ext uri="{28A0092B-C50C-407E-A947-70E740481C1C}">
                <a14:useLocalDpi xmlns:a14="http://schemas.microsoft.com/office/drawing/2010/main" val="0"/>
              </a:ext>
            </a:extLst>
          </a:blip>
          <a:srcRect l="13539"/>
          <a:stretch>
            <a:fillRect/>
          </a:stretch>
        </p:blipFill>
        <p:spPr>
          <a:xfrm>
            <a:off x="2052320" y="2051050"/>
            <a:ext cx="3077845" cy="260223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5450</Words>
  <Application>WPS Presentation</Application>
  <PresentationFormat/>
  <Paragraphs>125</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Roboto</vt:lpstr>
      <vt:lpstr>Times New Roman</vt:lpstr>
      <vt:lpstr>Calibri</vt:lpstr>
      <vt:lpstr>Times New Roman</vt:lpstr>
      <vt:lpstr>Microsoft YaHei</vt:lpstr>
      <vt:lpstr>Arial Unicode MS</vt:lpstr>
      <vt:lpstr>Simple Light</vt:lpstr>
      <vt:lpstr>SLOT - C2 || GROUP - G12</vt:lpstr>
      <vt:lpstr>TEAM MEMBERS</vt:lpstr>
      <vt:lpstr>INTRODUCTION</vt:lpstr>
      <vt:lpstr>OBJECTIVE</vt:lpstr>
      <vt:lpstr>METHODOLOGY</vt:lpstr>
      <vt:lpstr>GRAPH COLORING CONCEPT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MINI-PROJECTSLOT - C2 || GROUP - G12</dc:title>
  <dc:creator/>
  <cp:lastModifiedBy>Aashika</cp:lastModifiedBy>
  <cp:revision>12</cp:revision>
  <dcterms:created xsi:type="dcterms:W3CDTF">2020-04-28T13:59:00Z</dcterms:created>
  <dcterms:modified xsi:type="dcterms:W3CDTF">2020-05-29T12:15:05Z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