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98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3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51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354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94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136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29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870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678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041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857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959FE9D-806A-4FD2-8A3A-FDFC2BC0116A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DA85E6-58D3-4401-9686-788E115A179D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1910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BBC508-7B4A-AC9D-0692-06B8419CE0F4}"/>
              </a:ext>
            </a:extLst>
          </p:cNvPr>
          <p:cNvSpPr txBox="1"/>
          <p:nvPr/>
        </p:nvSpPr>
        <p:spPr>
          <a:xfrm>
            <a:off x="565355" y="462115"/>
            <a:ext cx="11061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IT5712 PROJECT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2BB85C-33B8-4571-6C69-59B19CF2FAA1}"/>
              </a:ext>
            </a:extLst>
          </p:cNvPr>
          <p:cNvSpPr txBox="1"/>
          <p:nvPr/>
        </p:nvSpPr>
        <p:spPr>
          <a:xfrm>
            <a:off x="344129" y="1219200"/>
            <a:ext cx="116708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Legal Judgment Prediction System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Attention Mechanism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B7201B-332C-9D2E-EB0D-2ADF672E96E2}"/>
              </a:ext>
            </a:extLst>
          </p:cNvPr>
          <p:cNvSpPr/>
          <p:nvPr/>
        </p:nvSpPr>
        <p:spPr>
          <a:xfrm>
            <a:off x="3048000" y="2530283"/>
            <a:ext cx="6096000" cy="17300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lvl="0" algn="ctr">
              <a:lnSpc>
                <a:spcPct val="60000"/>
              </a:lnSpc>
              <a:buSzPts val="275"/>
            </a:pPr>
            <a:r>
              <a:rPr lang="en-US" sz="2400" dirty="0">
                <a:latin typeface="Times New Roman"/>
                <a:cs typeface="Times New Roman"/>
              </a:rPr>
              <a:t>Presented By</a:t>
            </a:r>
          </a:p>
          <a:p>
            <a:pPr algn="ctr">
              <a:lnSpc>
                <a:spcPct val="60000"/>
              </a:lnSpc>
              <a:spcBef>
                <a:spcPts val="1000"/>
              </a:spcBef>
              <a:buSzPts val="275"/>
            </a:pPr>
            <a:r>
              <a:rPr lang="en-US" sz="2400" b="1" dirty="0">
                <a:latin typeface="Times New Roman"/>
                <a:cs typeface="Times New Roman"/>
              </a:rPr>
              <a:t>Aashin A P (2022506072)</a:t>
            </a:r>
          </a:p>
          <a:p>
            <a:pPr algn="ctr">
              <a:lnSpc>
                <a:spcPct val="60000"/>
              </a:lnSpc>
              <a:spcBef>
                <a:spcPts val="1000"/>
              </a:spcBef>
              <a:buSzPts val="275"/>
            </a:pPr>
            <a:r>
              <a:rPr lang="en-US" sz="2400" b="1" dirty="0">
                <a:latin typeface="Times New Roman"/>
                <a:cs typeface="Times New Roman"/>
              </a:rPr>
              <a:t>Pugazh U (2022506022)</a:t>
            </a:r>
          </a:p>
          <a:p>
            <a:pPr algn="ctr">
              <a:lnSpc>
                <a:spcPct val="60000"/>
              </a:lnSpc>
              <a:spcBef>
                <a:spcPts val="1000"/>
              </a:spcBef>
              <a:buSzPts val="275"/>
            </a:pPr>
            <a:r>
              <a:rPr lang="en-US" sz="2400" b="1" dirty="0" err="1">
                <a:latin typeface="Times New Roman"/>
                <a:cs typeface="Times New Roman"/>
              </a:rPr>
              <a:t>Seshathri</a:t>
            </a:r>
            <a:r>
              <a:rPr lang="en-US" sz="2400" b="1" dirty="0">
                <a:latin typeface="Times New Roman"/>
                <a:cs typeface="Times New Roman"/>
              </a:rPr>
              <a:t> A (2022506102)</a:t>
            </a:r>
          </a:p>
          <a:p>
            <a:pPr algn="ctr">
              <a:lnSpc>
                <a:spcPct val="60000"/>
              </a:lnSpc>
              <a:spcBef>
                <a:spcPts val="1000"/>
              </a:spcBef>
              <a:buSzPts val="275"/>
            </a:pPr>
            <a:r>
              <a:rPr lang="en-US" sz="2400" b="1" dirty="0" err="1">
                <a:latin typeface="Times New Roman"/>
                <a:cs typeface="Times New Roman"/>
              </a:rPr>
              <a:t>Somasundharam</a:t>
            </a:r>
            <a:r>
              <a:rPr lang="en-US" sz="2400" b="1" dirty="0">
                <a:latin typeface="Times New Roman"/>
                <a:cs typeface="Times New Roman"/>
              </a:rPr>
              <a:t> P (2022506310)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C5E2A2-F662-C019-2071-669FE339CC19}"/>
              </a:ext>
            </a:extLst>
          </p:cNvPr>
          <p:cNvSpPr txBox="1">
            <a:spLocks/>
          </p:cNvSpPr>
          <p:nvPr/>
        </p:nvSpPr>
        <p:spPr>
          <a:xfrm>
            <a:off x="1524000" y="468105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M.R. Sumalatha, Professor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Information Technology, MIT</a:t>
            </a:r>
          </a:p>
          <a:p>
            <a:pPr algn="ctr"/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448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D48AD4-2F84-48EC-7C1F-8E04A059244B}"/>
              </a:ext>
            </a:extLst>
          </p:cNvPr>
          <p:cNvSpPr txBox="1"/>
          <p:nvPr/>
        </p:nvSpPr>
        <p:spPr>
          <a:xfrm>
            <a:off x="481781" y="324465"/>
            <a:ext cx="1137592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citizens in India struggle to understand their legal rights, applicable laws, and potential case outcomes, making the legal system feel complex, intimidating, and out of reach.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 legal judgment prediction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analyzes factual case descriptions to predict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IPC sections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durations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these components, the model offers accurate and explainable predictions, enhancing transparency and accessibility. It serves as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legal decision support tool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both professionals and the general public under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criminal law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promoting faster and more informed legal understanding.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91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8D7FD82-A111-69D9-54FB-90CA10885F85}"/>
              </a:ext>
            </a:extLst>
          </p:cNvPr>
          <p:cNvSpPr txBox="1">
            <a:spLocks/>
          </p:cNvSpPr>
          <p:nvPr/>
        </p:nvSpPr>
        <p:spPr>
          <a:xfrm>
            <a:off x="431800" y="308194"/>
            <a:ext cx="11130280" cy="57945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Base </a:t>
            </a: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P</a:t>
            </a:r>
            <a:r>
              <a:rPr lang="en-US" sz="3200" b="1">
                <a:solidFill>
                  <a:schemeClr val="tx1"/>
                </a:solidFill>
                <a:latin typeface="Times New Roman"/>
                <a:cs typeface="Times New Roman"/>
              </a:rPr>
              <a:t>apers</a:t>
            </a:r>
            <a:endParaRPr lang="en-US" sz="3200" b="1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 Wang, Y. Li, and C. Xu, “Exploring Bill Similarity with Attention Mechanism for Enhanced Legislative Prediction,” </a:t>
            </a:r>
            <a:r>
              <a:rPr lang="en-US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Social Computing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6, no. 2, pp. 112–125, Jun. 2025, </a:t>
            </a:r>
            <a:r>
              <a:rPr lang="en-US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10.23919/JSC.2025.0005.</a:t>
            </a:r>
          </a:p>
          <a:p>
            <a:pPr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C. He, T.-P. Tan, X. Zhang and S. Xue, "Knowledge-Enriched Multi-Cross Attention Network for Legal Judgment Prediction," </a:t>
            </a:r>
            <a:r>
              <a:rPr lang="en-IN" sz="2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vol. 11, pp. 89497–89512, Aug. 2023, </a:t>
            </a:r>
            <a:r>
              <a:rPr lang="en-IN" sz="2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10.1109/ACCESS.2023.3305259.</a:t>
            </a:r>
          </a:p>
          <a:p>
            <a:pPr marL="0" indent="0">
              <a:buNone/>
            </a:pP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paper on bill similarity uses attention mechanisms to compare current bills with past bills for predicting legislative votes.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KEMCAN paper aligns case facts with legal knowledge using multi-cross attention for predicting charges, laws, and sentences</a:t>
            </a:r>
            <a:endParaRPr lang="en-IN" sz="2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81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03D6EC-9550-9EEE-20B2-5A25F8082D64}"/>
              </a:ext>
            </a:extLst>
          </p:cNvPr>
          <p:cNvSpPr txBox="1"/>
          <p:nvPr/>
        </p:nvSpPr>
        <p:spPr>
          <a:xfrm>
            <a:off x="416560" y="254000"/>
            <a:ext cx="1148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Attention-Based Legal Judgment Prediction – Architecture</a:t>
            </a:r>
            <a:endParaRPr lang="en-I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923190-EAB2-7205-922E-CFB302477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58" y="1268361"/>
            <a:ext cx="10914329" cy="459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7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53BA601-DEED-F5AC-F7B8-C22A51F1D2C0}"/>
              </a:ext>
            </a:extLst>
          </p:cNvPr>
          <p:cNvSpPr txBox="1">
            <a:spLocks/>
          </p:cNvSpPr>
          <p:nvPr/>
        </p:nvSpPr>
        <p:spPr>
          <a:xfrm>
            <a:off x="259080" y="-71120"/>
            <a:ext cx="11719560" cy="63703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70000"/>
              </a:lnSpc>
              <a:buFont typeface="Calibri" panose="020F0502020204030204" pitchFamily="34" charset="0"/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/>
                <a:cs typeface="Times New Roman"/>
              </a:rPr>
              <a:t>Challenges     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1) </a:t>
            </a:r>
            <a:r>
              <a:rPr lang="en-US" sz="2200" b="1" dirty="0">
                <a:solidFill>
                  <a:schemeClr val="tx1"/>
                </a:solidFill>
                <a:latin typeface="Times New Roman"/>
                <a:cs typeface="Times New Roman"/>
              </a:rPr>
              <a:t>Data Scarcity and Quality: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Limited availability of well-structured, annotated Indian legal datasets with clearly labeled charges, IPC sections, and outcomes makes effective model training and evaluation difficult.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r>
              <a:rPr lang="en-US" sz="2200" b="1" dirty="0">
                <a:solidFill>
                  <a:schemeClr val="tx1"/>
                </a:solidFill>
                <a:latin typeface="Times New Roman"/>
                <a:cs typeface="Times New Roman"/>
              </a:rPr>
              <a:t>) Contextual Complexity of Legal Cases: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Legal judgments often depend on subtle contextual details and interpretations, making it challenging for models to maintain accuracy across varying fact patterns and case types.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3) </a:t>
            </a:r>
            <a:r>
              <a:rPr lang="en-US" sz="2200" b="1" dirty="0">
                <a:solidFill>
                  <a:schemeClr val="tx1"/>
                </a:solidFill>
                <a:latin typeface="Times New Roman"/>
                <a:cs typeface="Times New Roman"/>
              </a:rPr>
              <a:t>Precedent Relevance and Ranking: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Accurately retrieving and ranking relevant precedent cases requires more than text similarity—legal logic, jurisdiction, and context must also be considered.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4) </a:t>
            </a:r>
            <a:r>
              <a:rPr lang="en-US" sz="2200" b="1" dirty="0">
                <a:solidFill>
                  <a:schemeClr val="tx1"/>
                </a:solidFill>
                <a:latin typeface="Times New Roman"/>
                <a:cs typeface="Times New Roman"/>
              </a:rPr>
              <a:t>Explainability Constraints: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While attention mechanisms provide some interpretability, generating legally meaningful and transparent justifications for predictions (e.g., cited precedents, applied laws) remains complex.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5) </a:t>
            </a:r>
            <a:r>
              <a:rPr lang="en-US" sz="2200" b="1" dirty="0">
                <a:solidFill>
                  <a:schemeClr val="tx1"/>
                </a:solidFill>
                <a:latin typeface="Times New Roman"/>
                <a:cs typeface="Times New Roman"/>
              </a:rPr>
              <a:t>Legal Diversity and Jurisdictional Variability: </a:t>
            </a:r>
            <a:r>
              <a:rPr lang="en-US" sz="2200" dirty="0">
                <a:solidFill>
                  <a:schemeClr val="tx1"/>
                </a:solidFill>
                <a:latin typeface="Times New Roman"/>
                <a:cs typeface="Times New Roman"/>
              </a:rPr>
              <a:t>Adapting the system to reflect differences in interpretation and application of laws across various Indian courts and states introduces consistency and scalability challenges.</a:t>
            </a:r>
            <a:endParaRPr lang="en-IN" sz="22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9959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B8226-F6FD-263D-5139-AAC56F849B4B}"/>
              </a:ext>
            </a:extLst>
          </p:cNvPr>
          <p:cNvSpPr txBox="1">
            <a:spLocks/>
          </p:cNvSpPr>
          <p:nvPr/>
        </p:nvSpPr>
        <p:spPr>
          <a:xfrm>
            <a:off x="386080" y="270424"/>
            <a:ext cx="11201400" cy="69151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74550-BA5E-FD37-5750-384520503628}"/>
              </a:ext>
            </a:extLst>
          </p:cNvPr>
          <p:cNvSpPr txBox="1"/>
          <p:nvPr/>
        </p:nvSpPr>
        <p:spPr>
          <a:xfrm>
            <a:off x="386080" y="961939"/>
            <a:ext cx="116230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Y. Le, Z. Quan, J. Wang, D. Cao, and K. Li, “R²: A Novel Recall &amp; Ranking Framework for Legal Judgment Prediction,”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IEEE/ACM Transactions on Audio, Speech, and Language Processing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 32, pp. 1609–1622, 2024,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10.1109/TASLP.2024.3365389. </a:t>
            </a:r>
          </a:p>
          <a:p>
            <a:pPr marL="342900" indent="-342900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N. A. Samee, M.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Alabdulhafith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M. A. H. Shah, and A. Rizwan, “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JusticeAI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Large Language Models Inspired Collaborative and Cross-Domain Multimodal System for Automatic Judicial Rulings in Smart Courts,”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pp. 112956–112972, Nov. 2024,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10.1109/ACCESS.2024.3491775.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Fan, S. Wang, and Y. Wang, “Legal Document Similarity Matching Based on Ensemble Learning,”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12, pp. 22574–22585, Mar. 2024,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10.1109/ACCESS.2024.3371262.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Y. Al-Shareef, “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CHRExpert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 AI-Driven Court of Human Rights Expert Assistant for Legal Practitioners Utilizing Transformer Models,”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13, pp. 26740–26750, Mar. 2025,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10.1109/ACCESS.2025.3547763.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 Bhattacharya, A. Ghosh, P. Sengupta, and S. Ghosh, “A dataset for statutory reasoning in Indian law,”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60th Annual Meeting of the Association for Computational Linguistics (Volume 1: Long Papers)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Dublin, Ireland, May 2022, pp. 5562–5575,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10.18653/v1/2022.acl-long.381.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013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413</TotalTime>
  <Words>796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Aashin A P</dc:creator>
  <cp:lastModifiedBy>Aashin A P</cp:lastModifiedBy>
  <cp:revision>5</cp:revision>
  <dcterms:created xsi:type="dcterms:W3CDTF">2025-07-30T11:18:01Z</dcterms:created>
  <dcterms:modified xsi:type="dcterms:W3CDTF">2025-07-31T14:26:48Z</dcterms:modified>
</cp:coreProperties>
</file>