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3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9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7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9FE9D-806A-4FD2-8A3A-FDFC2BC0116A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1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knosys.2025.11408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BC508-7B4A-AC9D-0692-06B8419CE0F4}"/>
              </a:ext>
            </a:extLst>
          </p:cNvPr>
          <p:cNvSpPr txBox="1"/>
          <p:nvPr/>
        </p:nvSpPr>
        <p:spPr>
          <a:xfrm>
            <a:off x="565355" y="462115"/>
            <a:ext cx="1106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IT5712 PROJECT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B85C-33B8-4571-6C69-59B19CF2FAA1}"/>
              </a:ext>
            </a:extLst>
          </p:cNvPr>
          <p:cNvSpPr txBox="1"/>
          <p:nvPr/>
        </p:nvSpPr>
        <p:spPr>
          <a:xfrm>
            <a:off x="344129" y="1219200"/>
            <a:ext cx="11670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Legal Judgment Prediction System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Graph Attention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7201B-332C-9D2E-EB0D-2ADF672E96E2}"/>
              </a:ext>
            </a:extLst>
          </p:cNvPr>
          <p:cNvSpPr/>
          <p:nvPr/>
        </p:nvSpPr>
        <p:spPr>
          <a:xfrm>
            <a:off x="3048000" y="2530283"/>
            <a:ext cx="6096000" cy="17300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60000"/>
              </a:lnSpc>
              <a:buSzPts val="275"/>
            </a:pPr>
            <a:r>
              <a:rPr lang="en-US" sz="2400" dirty="0">
                <a:latin typeface="Times New Roman"/>
                <a:cs typeface="Times New Roman"/>
              </a:rPr>
              <a:t>Presented By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>
                <a:latin typeface="Times New Roman"/>
                <a:cs typeface="Times New Roman"/>
              </a:rPr>
              <a:t>Aashin A P (2022506072)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>
                <a:latin typeface="Times New Roman"/>
                <a:cs typeface="Times New Roman"/>
              </a:rPr>
              <a:t>Pugazh U (2022506022)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 err="1">
                <a:latin typeface="Times New Roman"/>
                <a:cs typeface="Times New Roman"/>
              </a:rPr>
              <a:t>Seshathri</a:t>
            </a:r>
            <a:r>
              <a:rPr lang="en-US" sz="2400" b="1" dirty="0">
                <a:latin typeface="Times New Roman"/>
                <a:cs typeface="Times New Roman"/>
              </a:rPr>
              <a:t> A (2022506102)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 err="1">
                <a:latin typeface="Times New Roman"/>
                <a:cs typeface="Times New Roman"/>
              </a:rPr>
              <a:t>Somasundharam</a:t>
            </a:r>
            <a:r>
              <a:rPr lang="en-US" sz="2400" b="1" dirty="0">
                <a:latin typeface="Times New Roman"/>
                <a:cs typeface="Times New Roman"/>
              </a:rPr>
              <a:t> P (2022506310)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C5E2A2-F662-C019-2071-669FE339CC19}"/>
              </a:ext>
            </a:extLst>
          </p:cNvPr>
          <p:cNvSpPr txBox="1">
            <a:spLocks/>
          </p:cNvSpPr>
          <p:nvPr/>
        </p:nvSpPr>
        <p:spPr>
          <a:xfrm>
            <a:off x="1524000" y="46810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M.R. Sumalatha, Professor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Technology, MIT</a:t>
            </a:r>
          </a:p>
          <a:p>
            <a:pPr algn="ctr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48AD4-2F84-48EC-7C1F-8E04A059244B}"/>
              </a:ext>
            </a:extLst>
          </p:cNvPr>
          <p:cNvSpPr txBox="1"/>
          <p:nvPr/>
        </p:nvSpPr>
        <p:spPr>
          <a:xfrm>
            <a:off x="481781" y="324465"/>
            <a:ext cx="113759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Legal Judgment Prediction (LJP) models, which rely solely on text-based semantic similarity between case facts and law articles, typically achieve accuracy in the range of 70–78% on real-world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often misclassify cases with overlapping IPC sections (e.g., 304A vs. 304B) and fail to integrate precedent-based legal reasoning.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a law-fact heterogeneous graph, FAISS-based precedent retrieval, and a Law Article Distinction Module (LADM) into a graph attention framework, our system achieves a performance improvement of 5–10% in overall accuracy, with significant gains in distinguishing confusing legal charges.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D7FD82-A111-69D9-54FB-90CA10885F85}"/>
              </a:ext>
            </a:extLst>
          </p:cNvPr>
          <p:cNvSpPr txBox="1">
            <a:spLocks/>
          </p:cNvSpPr>
          <p:nvPr/>
        </p:nvSpPr>
        <p:spPr>
          <a:xfrm>
            <a:off x="431800" y="308194"/>
            <a:ext cx="11130280" cy="57945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Base Papers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Kong, Y.-G. Wang, H. Deng, Z. Xiao, and Y. Zhang, "LF-HGRILF: A Law-Fact Heterogeneous Graph Representation and Iterative Learning Framework for Legal Judgment Prediction," </a:t>
            </a:r>
            <a:r>
              <a:rPr lang="en-I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327, p. 114083, 2025,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10.1016/j.knosys.2025.114083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proposes LF-HGRILF, a legal judgment prediction framework that builds a heterogeneous graph of facts, keywords, and law articles to model complex legal relationships. It uses iterative learning and a Law Article Distinction Module (LADM) to improve prediction accuracy, especially for overlapping legal charges.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8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3D6EC-9550-9EEE-20B2-5A25F8082D64}"/>
              </a:ext>
            </a:extLst>
          </p:cNvPr>
          <p:cNvSpPr txBox="1"/>
          <p:nvPr/>
        </p:nvSpPr>
        <p:spPr>
          <a:xfrm>
            <a:off x="416560" y="254000"/>
            <a:ext cx="114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Graph-Based Legal Judgment Prediction – Architecture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CA8BF-EA57-F4E7-7EB4-9A12B912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052052"/>
            <a:ext cx="11582728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3BA601-DEED-F5AC-F7B8-C22A51F1D2C0}"/>
              </a:ext>
            </a:extLst>
          </p:cNvPr>
          <p:cNvSpPr txBox="1">
            <a:spLocks/>
          </p:cNvSpPr>
          <p:nvPr/>
        </p:nvSpPr>
        <p:spPr>
          <a:xfrm>
            <a:off x="259080" y="-71120"/>
            <a:ext cx="11719560" cy="6370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Challenges  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1)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Data Scarcity and Quality: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Limited availability of well-structured, annotated Indian legal datasets with clearly labeled charges, IPC sections, and outcomes makes effective model training and evaluation difficult.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) Contextual Complexity of Legal Cases: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Legal judgments often depend on subtle contextual details and interpretations, making it challenging for models to maintain accuracy across varying fact patterns and case types.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3)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Precedent Relevance and Ranking: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Accurately retrieving and ranking relevant precedent cases requires more than text similarity—legal logic, jurisdiction, and context must also be considered.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4)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Explainability Constraints: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While attention mechanisms provide some interpretability, generating legally meaningful and transparent justifications for predictions (e.g., cited precedents, applied laws) remains complex.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5)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Legal Diversity and Jurisdictional Variability: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Adapting the system to reflect differences in interpretation and application of laws across various Indian courts and states introduces consistency and scalability challenges.</a:t>
            </a:r>
            <a:endParaRPr lang="en-IN"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9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226-F6FD-263D-5139-AAC56F849B4B}"/>
              </a:ext>
            </a:extLst>
          </p:cNvPr>
          <p:cNvSpPr txBox="1">
            <a:spLocks/>
          </p:cNvSpPr>
          <p:nvPr/>
        </p:nvSpPr>
        <p:spPr>
          <a:xfrm>
            <a:off x="386080" y="270424"/>
            <a:ext cx="11201400" cy="6915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74550-BA5E-FD37-5750-384520503628}"/>
              </a:ext>
            </a:extLst>
          </p:cNvPr>
          <p:cNvSpPr txBox="1"/>
          <p:nvPr/>
        </p:nvSpPr>
        <p:spPr>
          <a:xfrm>
            <a:off x="386080" y="961939"/>
            <a:ext cx="116230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N. A. Samee, M.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Alabdulhafith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 A. H. Shah, and A. Rizwan,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JusticeAI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 Language Models Inspired Collaborative and Cross-Domain Multimodal System for Automatic Judicial Rulings in Smart Courts,”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pp. 112956–112972, Nov. 2024,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10.1109/ACCESS.2024.3491775.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Fan, S. Wang, and Y. Wang, “Legal Document Similarity Matching Based on Ensemble Learning,”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pp. 22574–22585, Mar. 2024,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10.1109/ACCESS.2024.3371262.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Y. Al-Shareef,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CHRExpert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AI-Driven Court of Human Rights Expert Assistant for Legal Practitioners Utilizing Transformer Models,”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pp. 26740–26750, Mar. 2025,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10.1109/ACCESS.2025.3547763.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Bhattacharya, A. Ghosh, P. Sengupta, and S. Ghosh, “A dataset for statutory reasoning in Indian law,”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60th Annual Meeting of the Association for Computational Linguistics (Volume 1: Long Papers)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Dublin, Ireland, May 2022, pp. 5562–5575,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10.18653/v1/2022.acl-long.381.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01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473</TotalTime>
  <Words>702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Aashin A P</dc:creator>
  <cp:lastModifiedBy>Aashin A P</cp:lastModifiedBy>
  <cp:revision>7</cp:revision>
  <dcterms:created xsi:type="dcterms:W3CDTF">2025-07-30T11:18:01Z</dcterms:created>
  <dcterms:modified xsi:type="dcterms:W3CDTF">2025-08-01T10:26:28Z</dcterms:modified>
</cp:coreProperties>
</file>