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1" r:id="rId6"/>
    <p:sldId id="264"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BD582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4DFA5-7BD5-2C0F-30FA-7DAA403DC421}" v="129" dt="2024-08-19T06:09:57.236"/>
    <p1510:client id="{2F106E40-4BD8-4142-8C8C-F83129B465B5}" v="2" dt="2024-08-18T13:21:17.554"/>
    <p1510:client id="{490D3F6B-D6B5-BB5D-6137-CEC4C0C05BF6}" v="531" dt="2024-08-19T04:42:22.114"/>
    <p1510:client id="{7990BA74-C230-4FAE-90A5-E90F9A88C2C6}" v="61" dt="2024-08-19T07:48:49.773"/>
    <p1510:client id="{BD9A3306-EBEF-4B5A-B143-80975949A1AD}" v="10" dt="2024-08-18T16:36:52.651"/>
    <p1510:client id="{CAC6B0AF-328F-4034-A8E4-DF45FBF3E61C}" v="7" dt="2024-08-18T01:45:00.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434CD-F885-4990-BC0A-317FB84EA303}"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48535-750B-4CE7-9D4A-07875A25C08F}" type="slidenum">
              <a:rPr lang="en-IN" smtClean="0"/>
              <a:t>‹#›</a:t>
            </a:fld>
            <a:endParaRPr lang="en-IN"/>
          </a:p>
        </p:txBody>
      </p:sp>
    </p:spTree>
    <p:extLst>
      <p:ext uri="{BB962C8B-B14F-4D97-AF65-F5344CB8AC3E}">
        <p14:creationId xmlns:p14="http://schemas.microsoft.com/office/powerpoint/2010/main" val="360189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348535-750B-4CE7-9D4A-07875A25C08F}" type="slidenum">
              <a:rPr lang="en-IN" smtClean="0"/>
              <a:t>1</a:t>
            </a:fld>
            <a:endParaRPr lang="en-IN"/>
          </a:p>
        </p:txBody>
      </p:sp>
    </p:spTree>
    <p:extLst>
      <p:ext uri="{BB962C8B-B14F-4D97-AF65-F5344CB8AC3E}">
        <p14:creationId xmlns:p14="http://schemas.microsoft.com/office/powerpoint/2010/main" val="1973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D2D9AF-F37F-4921-B6E7-7948D78B2E2D}"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294809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2D9AF-F37F-4921-B6E7-7948D78B2E2D}"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22481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2D9AF-F37F-4921-B6E7-7948D78B2E2D}"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398630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2D9AF-F37F-4921-B6E7-7948D78B2E2D}"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56003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D2D9AF-F37F-4921-B6E7-7948D78B2E2D}" type="datetimeFigureOut">
              <a:rPr lang="en-IN" smtClean="0"/>
              <a:t>29-07-2025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236069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D2D9AF-F37F-4921-B6E7-7948D78B2E2D}" type="datetimeFigureOut">
              <a:rPr lang="en-IN" smtClean="0"/>
              <a:t>29-07-2025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403184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2D9AF-F37F-4921-B6E7-7948D78B2E2D}" type="datetimeFigureOut">
              <a:rPr lang="en-IN" smtClean="0"/>
              <a:t>29-07-2025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3454057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2D9AF-F37F-4921-B6E7-7948D78B2E2D}" type="datetimeFigureOut">
              <a:rPr lang="en-IN" smtClean="0"/>
              <a:t>29-07-2025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46060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2D9AF-F37F-4921-B6E7-7948D78B2E2D}" type="datetimeFigureOut">
              <a:rPr lang="en-IN" smtClean="0"/>
              <a:t>29-07-2025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159173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2D9AF-F37F-4921-B6E7-7948D78B2E2D}" type="datetimeFigureOut">
              <a:rPr lang="en-IN" smtClean="0"/>
              <a:t>29-07-2025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256219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D2D9AF-F37F-4921-B6E7-7948D78B2E2D}" type="datetimeFigureOut">
              <a:rPr lang="en-IN" smtClean="0"/>
              <a:t>29-07-2025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F3242E-A691-42BB-AB3D-A9CA2347F416}" type="slidenum">
              <a:rPr lang="en-IN" smtClean="0"/>
              <a:t>‹#›</a:t>
            </a:fld>
            <a:endParaRPr lang="en-IN"/>
          </a:p>
        </p:txBody>
      </p:sp>
    </p:spTree>
    <p:extLst>
      <p:ext uri="{BB962C8B-B14F-4D97-AF65-F5344CB8AC3E}">
        <p14:creationId xmlns:p14="http://schemas.microsoft.com/office/powerpoint/2010/main" val="38578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2D9AF-F37F-4921-B6E7-7948D78B2E2D}" type="datetimeFigureOut">
              <a:rPr lang="en-IN" smtClean="0"/>
              <a:t>29-07-2025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3242E-A691-42BB-AB3D-A9CA2347F416}" type="slidenum">
              <a:rPr lang="en-IN" smtClean="0"/>
              <a:t>‹#›</a:t>
            </a:fld>
            <a:endParaRPr lang="en-IN"/>
          </a:p>
        </p:txBody>
      </p:sp>
    </p:spTree>
    <p:extLst>
      <p:ext uri="{BB962C8B-B14F-4D97-AF65-F5344CB8AC3E}">
        <p14:creationId xmlns:p14="http://schemas.microsoft.com/office/powerpoint/2010/main" val="347021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ieeexplore.ieee.org/document/10439618" TargetMode="External"/><Relationship Id="rId2" Type="http://schemas.openxmlformats.org/officeDocument/2006/relationships/hyperlink" Target="https://ieeexplore.ieee.org/document/1021699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15291"/>
            <a:ext cx="9144000" cy="944896"/>
          </a:xfrm>
          <a:noFill/>
        </p:spPr>
        <p:txBody>
          <a:bodyPr>
            <a:noAutofit/>
          </a:bodyPr>
          <a:lstStyle/>
          <a:p>
            <a:br>
              <a:rPr lang="en-IN" sz="2800" dirty="0">
                <a:latin typeface="Times New Roman"/>
                <a:cs typeface="Times New Roman"/>
              </a:rPr>
            </a:br>
            <a:r>
              <a:rPr lang="en-IN" sz="2800" dirty="0">
                <a:solidFill>
                  <a:schemeClr val="dk1"/>
                </a:solidFill>
                <a:latin typeface="Times New Roman"/>
                <a:cs typeface="Times New Roman"/>
              </a:rPr>
              <a:t>IT5712 PROJECT I</a:t>
            </a:r>
            <a:br>
              <a:rPr lang="en-IN" sz="2800" dirty="0">
                <a:solidFill>
                  <a:schemeClr val="dk1"/>
                </a:solidFill>
                <a:latin typeface="Times New Roman"/>
                <a:cs typeface="Times New Roman"/>
              </a:rPr>
            </a:br>
            <a:br>
              <a:rPr lang="en-IN" sz="2800" dirty="0">
                <a:latin typeface="Times New Roman"/>
                <a:cs typeface="Times New Roman"/>
              </a:rPr>
            </a:br>
            <a:r>
              <a:rPr lang="en-US" sz="2800" b="1" dirty="0">
                <a:latin typeface="Times New Roman" panose="02020603050405020304" pitchFamily="18" charset="0"/>
                <a:cs typeface="Times New Roman" panose="02020603050405020304" pitchFamily="18" charset="0"/>
              </a:rPr>
              <a:t>From Facts to Verdict: An AI-Powered Legal Judgment Prediction System for Indian Criminal Law</a:t>
            </a:r>
            <a:endParaRPr lang="en-IN"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681057"/>
            <a:ext cx="9144000" cy="1655762"/>
          </a:xfrm>
        </p:spPr>
        <p:txBody>
          <a:bodyPr vert="horz" lIns="91440" tIns="45720" rIns="91440" bIns="45720" rtlCol="0" anchor="t">
            <a:normAutofit/>
          </a:bodyPr>
          <a:lstStyle/>
          <a:p>
            <a:pPr lvl="0">
              <a:lnSpc>
                <a:spcPct val="150000"/>
              </a:lnSpc>
              <a:spcBef>
                <a:spcPts val="0"/>
              </a:spcBef>
            </a:pPr>
            <a:r>
              <a:rPr lang="en-US" dirty="0">
                <a:latin typeface="Times New Roman"/>
                <a:cs typeface="Times New Roman"/>
              </a:rPr>
              <a:t>Under the Guidance of </a:t>
            </a:r>
          </a:p>
          <a:p>
            <a:r>
              <a:rPr lang="en-US" sz="2000" dirty="0">
                <a:latin typeface="Times New Roman"/>
                <a:cs typeface="Times New Roman"/>
              </a:rPr>
              <a:t>Dr. M. Sumalatha, </a:t>
            </a:r>
            <a:r>
              <a:rPr lang="en-US" sz="2000" dirty="0">
                <a:solidFill>
                  <a:srgbClr val="000000"/>
                </a:solidFill>
                <a:latin typeface="Times New Roman"/>
                <a:cs typeface="Times New Roman"/>
              </a:rPr>
              <a:t>PROFESSOR,</a:t>
            </a:r>
            <a:r>
              <a:rPr lang="en-US" sz="2000" dirty="0">
                <a:latin typeface="Times New Roman"/>
                <a:cs typeface="Times New Roman"/>
              </a:rPr>
              <a:t> </a:t>
            </a:r>
            <a:endParaRPr lang="en-US" dirty="0">
              <a:ea typeface="Calibri"/>
              <a:cs typeface="Calibri"/>
            </a:endParaRPr>
          </a:p>
          <a:p>
            <a:pPr lvl="0">
              <a:lnSpc>
                <a:spcPct val="150000"/>
              </a:lnSpc>
              <a:spcBef>
                <a:spcPts val="0"/>
              </a:spcBef>
            </a:pPr>
            <a:r>
              <a:rPr lang="en-US" sz="2000" dirty="0">
                <a:latin typeface="Times New Roman"/>
                <a:cs typeface="Times New Roman"/>
              </a:rPr>
              <a:t>Department of Information Technology, MIT</a:t>
            </a:r>
          </a:p>
          <a:p>
            <a:endParaRPr lang="en-IN" dirty="0"/>
          </a:p>
        </p:txBody>
      </p:sp>
      <p:sp>
        <p:nvSpPr>
          <p:cNvPr id="4" name="Rectangle 3"/>
          <p:cNvSpPr/>
          <p:nvPr/>
        </p:nvSpPr>
        <p:spPr>
          <a:xfrm>
            <a:off x="3048000" y="2970464"/>
            <a:ext cx="6096000" cy="1436291"/>
          </a:xfrm>
          <a:prstGeom prst="rect">
            <a:avLst/>
          </a:prstGeom>
        </p:spPr>
        <p:txBody>
          <a:bodyPr wrap="square" lIns="91440" tIns="45720" rIns="91440" bIns="45720" anchor="t">
            <a:spAutoFit/>
          </a:bodyPr>
          <a:lstStyle/>
          <a:p>
            <a:pPr lvl="0" algn="ctr">
              <a:lnSpc>
                <a:spcPct val="60000"/>
              </a:lnSpc>
              <a:buSzPts val="275"/>
            </a:pPr>
            <a:r>
              <a:rPr lang="en-US" dirty="0">
                <a:latin typeface="Times New Roman"/>
                <a:cs typeface="Times New Roman"/>
              </a:rPr>
              <a:t>Presented By</a:t>
            </a:r>
          </a:p>
          <a:p>
            <a:pPr algn="ctr">
              <a:lnSpc>
                <a:spcPct val="60000"/>
              </a:lnSpc>
              <a:spcBef>
                <a:spcPts val="1000"/>
              </a:spcBef>
              <a:buSzPts val="275"/>
            </a:pPr>
            <a:r>
              <a:rPr lang="en-US" dirty="0">
                <a:latin typeface="Times New Roman"/>
                <a:cs typeface="Times New Roman"/>
              </a:rPr>
              <a:t>Aashin A P (2022506072)</a:t>
            </a:r>
          </a:p>
          <a:p>
            <a:pPr algn="ctr">
              <a:lnSpc>
                <a:spcPct val="60000"/>
              </a:lnSpc>
              <a:spcBef>
                <a:spcPts val="1000"/>
              </a:spcBef>
              <a:buSzPts val="275"/>
            </a:pPr>
            <a:r>
              <a:rPr lang="en-US" dirty="0">
                <a:latin typeface="Times New Roman"/>
                <a:cs typeface="Times New Roman"/>
              </a:rPr>
              <a:t>Pugazh U (2022506022)</a:t>
            </a:r>
          </a:p>
          <a:p>
            <a:pPr algn="ctr">
              <a:lnSpc>
                <a:spcPct val="60000"/>
              </a:lnSpc>
              <a:spcBef>
                <a:spcPts val="1000"/>
              </a:spcBef>
              <a:buSzPts val="275"/>
            </a:pPr>
            <a:r>
              <a:rPr lang="en-US" dirty="0" err="1">
                <a:latin typeface="Times New Roman"/>
                <a:cs typeface="Times New Roman"/>
              </a:rPr>
              <a:t>Seshathri</a:t>
            </a:r>
            <a:r>
              <a:rPr lang="en-US" dirty="0">
                <a:latin typeface="Times New Roman"/>
                <a:cs typeface="Times New Roman"/>
              </a:rPr>
              <a:t> A (2022506102)</a:t>
            </a:r>
          </a:p>
          <a:p>
            <a:pPr algn="ctr">
              <a:lnSpc>
                <a:spcPct val="60000"/>
              </a:lnSpc>
              <a:spcBef>
                <a:spcPts val="1000"/>
              </a:spcBef>
              <a:buSzPts val="275"/>
            </a:pPr>
            <a:r>
              <a:rPr lang="en-US" dirty="0" err="1">
                <a:latin typeface="Times New Roman"/>
                <a:cs typeface="Times New Roman"/>
              </a:rPr>
              <a:t>Somasundharam</a:t>
            </a:r>
            <a:r>
              <a:rPr lang="en-US" dirty="0">
                <a:latin typeface="Times New Roman"/>
                <a:cs typeface="Times New Roman"/>
              </a:rPr>
              <a:t> P (2022506310)</a:t>
            </a:r>
          </a:p>
        </p:txBody>
      </p:sp>
      <p:sp>
        <p:nvSpPr>
          <p:cNvPr id="5" name="Rectangle 4">
            <a:extLst>
              <a:ext uri="{FF2B5EF4-FFF2-40B4-BE49-F238E27FC236}">
                <a16:creationId xmlns:a16="http://schemas.microsoft.com/office/drawing/2014/main" id="{9F701B42-F14E-D6D0-BE93-51A0BBFA5DC6}"/>
              </a:ext>
            </a:extLst>
          </p:cNvPr>
          <p:cNvSpPr/>
          <p:nvPr/>
        </p:nvSpPr>
        <p:spPr>
          <a:xfrm>
            <a:off x="0" y="6449962"/>
            <a:ext cx="12192000" cy="408038"/>
          </a:xfrm>
          <a:prstGeom prst="rect">
            <a:avLst/>
          </a:prstGeom>
          <a:solidFill>
            <a:srgbClr val="BD58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8DCB649-6A08-4AEC-20DD-FD9639AB56CA}"/>
              </a:ext>
            </a:extLst>
          </p:cNvPr>
          <p:cNvSpPr/>
          <p:nvPr/>
        </p:nvSpPr>
        <p:spPr>
          <a:xfrm flipV="1">
            <a:off x="0" y="6377962"/>
            <a:ext cx="12192000" cy="108000"/>
          </a:xfrm>
          <a:prstGeom prst="rect">
            <a:avLst/>
          </a:prstGeom>
          <a:solidFill>
            <a:srgbClr val="E48312"/>
          </a:solid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9757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726"/>
            <a:ext cx="10515600" cy="5794571"/>
          </a:xfrm>
        </p:spPr>
        <p:txBody>
          <a:bodyPr vert="horz" lIns="91440" tIns="45720" rIns="91440" bIns="45720" rtlCol="0" anchor="t">
            <a:normAutofit lnSpcReduction="10000"/>
          </a:bodyPr>
          <a:lstStyle/>
          <a:p>
            <a:pPr marL="0" indent="0">
              <a:buNone/>
            </a:pPr>
            <a:r>
              <a:rPr lang="en-US" b="1" dirty="0">
                <a:latin typeface="Times New Roman"/>
                <a:cs typeface="Times New Roman"/>
              </a:rPr>
              <a:t>Base paper:</a:t>
            </a:r>
            <a:endParaRPr lang="en-IN" dirty="0">
              <a:latin typeface="Times New Roman"/>
              <a:cs typeface="Times New Roman"/>
            </a:endParaRPr>
          </a:p>
          <a:p>
            <a:r>
              <a:rPr lang="en-IN" sz="2400" dirty="0"/>
              <a:t>C. He, T.-P. Tan, X. Zhang and S. Xue, "Knowledge-Enriched Multi-Cross Attention Network for Legal Judgment Prediction," </a:t>
            </a:r>
            <a:r>
              <a:rPr lang="en-IN" sz="2400" i="1" dirty="0"/>
              <a:t>IEEE Access</a:t>
            </a:r>
            <a:r>
              <a:rPr lang="en-IN" sz="2400" dirty="0"/>
              <a:t>, vol. 11, pp. 89497–89512, Aug. 2023, </a:t>
            </a:r>
            <a:r>
              <a:rPr lang="en-IN" sz="2400" dirty="0" err="1"/>
              <a:t>doi</a:t>
            </a:r>
            <a:r>
              <a:rPr lang="en-IN" sz="2400" dirty="0"/>
              <a:t>: 10.1109/ACCESS.2023.3305259.</a:t>
            </a:r>
          </a:p>
          <a:p>
            <a:pPr marL="0" indent="0">
              <a:buNone/>
            </a:pPr>
            <a:r>
              <a:rPr lang="en-IN" sz="2400" dirty="0">
                <a:latin typeface="Times New Roman"/>
                <a:cs typeface="Times New Roman"/>
              </a:rPr>
              <a:t>       (</a:t>
            </a:r>
            <a:r>
              <a:rPr lang="en-IN" sz="2400" dirty="0">
                <a:ea typeface="+mn-lt"/>
                <a:cs typeface="+mn-lt"/>
                <a:hlinkClick r:id="rId2"/>
              </a:rPr>
              <a:t>https://ieeexplore.ieee.org/document/10216994</a:t>
            </a:r>
            <a:r>
              <a:rPr lang="en-IN" sz="2400" dirty="0">
                <a:latin typeface="Times New Roman"/>
                <a:cs typeface="Times New Roman"/>
              </a:rPr>
              <a:t>)</a:t>
            </a:r>
          </a:p>
          <a:p>
            <a:pPr marL="342900" indent="-342900"/>
            <a:r>
              <a:rPr lang="en-IN" sz="2400" dirty="0"/>
              <a:t>Y. Le, Z. Quan, J. Wang, D. Cao, and K. Li, “R²: A Novel Recall &amp; Ranking Framework for Legal Judgment Prediction,” </a:t>
            </a:r>
            <a:r>
              <a:rPr lang="en-IN" sz="2400" i="1" dirty="0"/>
              <a:t>IEEE/ACM Transactions on Audio, Speech, and Language Processing</a:t>
            </a:r>
            <a:r>
              <a:rPr lang="en-IN" sz="2400" dirty="0"/>
              <a:t>, vol. 32, pp. 1609–1622, 2024, </a:t>
            </a:r>
            <a:r>
              <a:rPr lang="en-IN" sz="2400" dirty="0" err="1"/>
              <a:t>doi</a:t>
            </a:r>
            <a:r>
              <a:rPr lang="en-IN" sz="2400" dirty="0"/>
              <a:t>: 10.1109/TASLP.2024.3365389. </a:t>
            </a:r>
          </a:p>
          <a:p>
            <a:pPr marL="0" indent="0">
              <a:buNone/>
            </a:pPr>
            <a:r>
              <a:rPr lang="en-IN" sz="2400" dirty="0">
                <a:ea typeface="+mn-lt"/>
                <a:cs typeface="+mn-lt"/>
              </a:rPr>
              <a:t>    (</a:t>
            </a:r>
            <a:r>
              <a:rPr lang="en-IN" sz="2400" dirty="0">
                <a:ea typeface="+mn-lt"/>
                <a:cs typeface="+mn-lt"/>
                <a:hlinkClick r:id="rId3"/>
              </a:rPr>
              <a:t>https://ieeexplore.ieee.org/document/10439618</a:t>
            </a:r>
            <a:r>
              <a:rPr lang="en-IN" sz="2400" dirty="0">
                <a:ea typeface="+mn-lt"/>
                <a:cs typeface="+mn-lt"/>
              </a:rPr>
              <a:t>)</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a:cs typeface="Times New Roman"/>
              </a:rPr>
              <a:t>Keywords:</a:t>
            </a:r>
            <a:r>
              <a:rPr lang="en-IN" dirty="0">
                <a:latin typeface="Times New Roman"/>
                <a:cs typeface="Times New Roman"/>
              </a:rPr>
              <a:t> </a:t>
            </a:r>
            <a:r>
              <a:rPr lang="en-IN" dirty="0"/>
              <a:t>Legal Judgment Prediction, Multi-Label Classification, Legal Knowledge Integration, Retrieval-Augmented Generation (RAG), Similar Case Matching, Attention Mechanism, Recall and Ranking (R²), Precedent-Based Reasoning, Explainable Legal AI, Structured Legal Knowledge, Court-Style Judgment Generation, NLP in Law.</a:t>
            </a: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56E536B-BE40-845E-F775-174985A482B8}"/>
              </a:ext>
            </a:extLst>
          </p:cNvPr>
          <p:cNvSpPr/>
          <p:nvPr/>
        </p:nvSpPr>
        <p:spPr>
          <a:xfrm>
            <a:off x="0" y="6449962"/>
            <a:ext cx="12192000" cy="408038"/>
          </a:xfrm>
          <a:prstGeom prst="rect">
            <a:avLst/>
          </a:prstGeom>
          <a:solidFill>
            <a:srgbClr val="BD58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076B76-232C-21EA-65BE-C721505EC40E}"/>
              </a:ext>
            </a:extLst>
          </p:cNvPr>
          <p:cNvSpPr/>
          <p:nvPr/>
        </p:nvSpPr>
        <p:spPr>
          <a:xfrm flipV="1">
            <a:off x="0" y="6377962"/>
            <a:ext cx="12192000" cy="108000"/>
          </a:xfrm>
          <a:prstGeom prst="rect">
            <a:avLst/>
          </a:prstGeom>
          <a:solidFill>
            <a:srgbClr val="E48312"/>
          </a:solid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277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3567" cy="758787"/>
          </a:xfrm>
        </p:spPr>
        <p:txBody>
          <a:bodyPr/>
          <a:lstStyle/>
          <a:p>
            <a:r>
              <a:rPr lang="en-US" sz="2800" b="1" dirty="0">
                <a:latin typeface="Times New Roman"/>
                <a:cs typeface="Times New Roman"/>
              </a:rPr>
              <a:t>Abstract</a:t>
            </a:r>
            <a:endParaRPr lang="en-IN" b="1" dirty="0">
              <a:latin typeface="Times New Roman"/>
              <a:cs typeface="Times New Roman"/>
            </a:endParaRPr>
          </a:p>
        </p:txBody>
      </p:sp>
      <p:sp>
        <p:nvSpPr>
          <p:cNvPr id="3" name="Content Placeholder 2"/>
          <p:cNvSpPr>
            <a:spLocks noGrp="1"/>
          </p:cNvSpPr>
          <p:nvPr>
            <p:ph idx="1"/>
          </p:nvPr>
        </p:nvSpPr>
        <p:spPr>
          <a:xfrm>
            <a:off x="838200" y="1012148"/>
            <a:ext cx="10635252" cy="5346346"/>
          </a:xfrm>
        </p:spPr>
        <p:txBody>
          <a:bodyPr vert="horz" lIns="91440" tIns="45720" rIns="91440" bIns="45720" rtlCol="0" anchor="t">
            <a:noAutofit/>
          </a:bodyPr>
          <a:lstStyle/>
          <a:p>
            <a:r>
              <a:rPr lang="en-US" sz="2000" dirty="0"/>
              <a:t>Many citizens in India lack awareness of their legal rights, applicable laws, and potential case outcomes, making legal processes intimidating and inaccessible.</a:t>
            </a:r>
          </a:p>
          <a:p>
            <a:r>
              <a:rPr lang="en-US" sz="2000" dirty="0"/>
              <a:t>Hybrid AI framework that predicts charges, IPC sections, and sentence durations from case facts using </a:t>
            </a:r>
            <a:r>
              <a:rPr lang="en-US" sz="2000" b="1" dirty="0"/>
              <a:t>retrieval-augmented legal knowledge (RAG)</a:t>
            </a:r>
            <a:r>
              <a:rPr lang="en-US" sz="2000" dirty="0"/>
              <a:t>, </a:t>
            </a:r>
            <a:r>
              <a:rPr lang="en-US" sz="2000" b="1" dirty="0"/>
              <a:t>attention-based precedent reasoning</a:t>
            </a:r>
            <a:r>
              <a:rPr lang="en-US" sz="2000" dirty="0"/>
              <a:t>, and a </a:t>
            </a:r>
            <a:r>
              <a:rPr lang="en-US" sz="2000" b="1" dirty="0"/>
              <a:t>two-stage recall-and-ranking mechanism</a:t>
            </a:r>
            <a:r>
              <a:rPr lang="en-US" sz="2000" dirty="0"/>
              <a:t>.</a:t>
            </a:r>
          </a:p>
          <a:p>
            <a:r>
              <a:rPr lang="en-US" sz="2000" dirty="0"/>
              <a:t>By combining structured law, similar case analysis, and explainable judgment generation, the model empowers both legal professionals and the public with clearer, faster, and more transparent legal decision support under Indian criminal law.</a:t>
            </a:r>
          </a:p>
          <a:p>
            <a:pPr marL="0" indent="0">
              <a:buNone/>
            </a:pPr>
            <a:r>
              <a:rPr lang="en-US" b="1" dirty="0">
                <a:latin typeface="Times New Roman"/>
                <a:ea typeface="+mj-ea"/>
                <a:cs typeface="Times New Roman"/>
              </a:rPr>
              <a:t>Limitations</a:t>
            </a:r>
            <a:endParaRPr lang="en-IN" sz="2400" dirty="0">
              <a:latin typeface="Times New Roman"/>
              <a:ea typeface="+mj-ea"/>
              <a:cs typeface="Times New Roman"/>
            </a:endParaRPr>
          </a:p>
          <a:p>
            <a:pPr>
              <a:buFont typeface="Arial"/>
              <a:buChar char="•"/>
            </a:pPr>
            <a:r>
              <a:rPr lang="en-US" sz="2000" dirty="0"/>
              <a:t>Existing models ignore </a:t>
            </a:r>
            <a:r>
              <a:rPr lang="en-US" sz="2000" b="1" dirty="0"/>
              <a:t>similar past cases</a:t>
            </a:r>
            <a:r>
              <a:rPr lang="en-US" sz="2000" dirty="0"/>
              <a:t>, leading to context-insensitive and inconsistent predictions. </a:t>
            </a:r>
          </a:p>
          <a:p>
            <a:pPr>
              <a:buFont typeface="Arial"/>
              <a:buChar char="•"/>
            </a:pPr>
            <a:r>
              <a:rPr lang="en-US" sz="2000" dirty="0"/>
              <a:t>Many models don’t use </a:t>
            </a:r>
            <a:r>
              <a:rPr lang="en-US" sz="2000" b="1" dirty="0"/>
              <a:t>actual IPC definitions</a:t>
            </a:r>
            <a:r>
              <a:rPr lang="en-US" sz="2000" dirty="0"/>
              <a:t> or structure — they learn patterns blindly from data, which can lead to legally invalid predictions.</a:t>
            </a:r>
          </a:p>
          <a:p>
            <a:pPr>
              <a:buFont typeface="Arial"/>
              <a:buChar char="•"/>
            </a:pPr>
            <a:r>
              <a:rPr lang="en-US" sz="2000" dirty="0"/>
              <a:t>The models function as black boxes, offering no reasoning, highlighted facts, or legal justification behind their decisions.</a:t>
            </a:r>
            <a:endParaRPr lang="en-IN" sz="2000" dirty="0"/>
          </a:p>
        </p:txBody>
      </p:sp>
      <p:sp>
        <p:nvSpPr>
          <p:cNvPr id="6" name="Rectangle 5">
            <a:extLst>
              <a:ext uri="{FF2B5EF4-FFF2-40B4-BE49-F238E27FC236}">
                <a16:creationId xmlns:a16="http://schemas.microsoft.com/office/drawing/2014/main" id="{88EC510F-23BA-0E13-4B73-7537AEC1D200}"/>
              </a:ext>
            </a:extLst>
          </p:cNvPr>
          <p:cNvSpPr/>
          <p:nvPr/>
        </p:nvSpPr>
        <p:spPr>
          <a:xfrm>
            <a:off x="0" y="6449962"/>
            <a:ext cx="12192000" cy="408038"/>
          </a:xfrm>
          <a:prstGeom prst="rect">
            <a:avLst/>
          </a:prstGeom>
          <a:solidFill>
            <a:srgbClr val="BD58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FC766CF-C428-948F-6F56-17997E5D1CA9}"/>
              </a:ext>
            </a:extLst>
          </p:cNvPr>
          <p:cNvSpPr/>
          <p:nvPr/>
        </p:nvSpPr>
        <p:spPr>
          <a:xfrm flipV="1">
            <a:off x="0" y="6377962"/>
            <a:ext cx="12192000" cy="108000"/>
          </a:xfrm>
          <a:prstGeom prst="rect">
            <a:avLst/>
          </a:prstGeom>
          <a:solidFill>
            <a:srgbClr val="E48312"/>
          </a:solid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6104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a:cs typeface="Times New Roman"/>
              </a:rPr>
              <a:t>Objective</a:t>
            </a:r>
            <a:r>
              <a:rPr lang="en-US" sz="2800" b="1" dirty="0">
                <a:latin typeface="Times New Roman"/>
                <a:cs typeface="Times New Roman"/>
              </a:rPr>
              <a:t>:</a:t>
            </a:r>
            <a:endParaRPr lang="en-IN" b="1" dirty="0">
              <a:latin typeface="Times New Roman"/>
              <a:cs typeface="Times New Roman"/>
            </a:endParaRPr>
          </a:p>
        </p:txBody>
      </p:sp>
      <p:sp>
        <p:nvSpPr>
          <p:cNvPr id="3" name="Content Placeholder 2"/>
          <p:cNvSpPr>
            <a:spLocks noGrp="1"/>
          </p:cNvSpPr>
          <p:nvPr>
            <p:ph idx="1"/>
          </p:nvPr>
        </p:nvSpPr>
        <p:spPr>
          <a:xfrm>
            <a:off x="838200" y="1485990"/>
            <a:ext cx="10515600" cy="4698500"/>
          </a:xfrm>
        </p:spPr>
        <p:txBody>
          <a:bodyPr vert="horz" lIns="91440" tIns="45720" rIns="91440" bIns="45720" rtlCol="0" anchor="t">
            <a:normAutofit/>
          </a:bodyPr>
          <a:lstStyle/>
          <a:p>
            <a:pPr algn="just"/>
            <a:r>
              <a:rPr lang="en-US" sz="2400" b="1" dirty="0"/>
              <a:t>Develop a multi-task AI model</a:t>
            </a:r>
            <a:r>
              <a:rPr lang="en-US" sz="2400" dirty="0"/>
              <a:t> that predicts charges, IPC sections, and sentence durations from factual case descriptions using structured legal knowledge and language models.</a:t>
            </a:r>
          </a:p>
          <a:p>
            <a:pPr algn="just"/>
            <a:r>
              <a:rPr lang="en-US" sz="2400" b="1" dirty="0"/>
              <a:t>Integrate legal reasoning through a 6-tuple knowledge base</a:t>
            </a:r>
            <a:r>
              <a:rPr lang="en-US" sz="2400" dirty="0"/>
              <a:t> (definition, subjective/objective elements, legal context) and </a:t>
            </a:r>
            <a:r>
              <a:rPr lang="en-US" sz="2400" b="1" dirty="0"/>
              <a:t>attention-based retrieval of similar Indian cases</a:t>
            </a:r>
            <a:r>
              <a:rPr lang="en-US" sz="2400" dirty="0"/>
              <a:t> to enhance prediction accuracy and interpretability</a:t>
            </a:r>
          </a:p>
          <a:p>
            <a:pPr algn="just"/>
            <a:r>
              <a:rPr lang="en-US" sz="2400" b="1" dirty="0"/>
              <a:t>Implement a two-stage recall-and-ranking mechanism</a:t>
            </a:r>
            <a:r>
              <a:rPr lang="en-US" sz="2400" dirty="0"/>
              <a:t> to generate multiple legal outcome candidates and verify them using semantic consistency for confusion-prone cases.</a:t>
            </a:r>
          </a:p>
          <a:p>
            <a:pPr algn="just"/>
            <a:r>
              <a:rPr lang="en-US" sz="2400" b="1" dirty="0"/>
              <a:t>Generate court-style judgment documents</a:t>
            </a:r>
            <a:r>
              <a:rPr lang="en-US" sz="2400" dirty="0"/>
              <a:t> with explainable predictions, tailored for both legal professionals and general users in formats that include sections like “Facts”, “Analysis”, “Applicable Law”, and “Verdict”.</a:t>
            </a:r>
            <a:endParaRPr lang="en-IN"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3646668-EA06-F184-F900-7178CEBFC998}"/>
              </a:ext>
            </a:extLst>
          </p:cNvPr>
          <p:cNvSpPr/>
          <p:nvPr/>
        </p:nvSpPr>
        <p:spPr>
          <a:xfrm>
            <a:off x="0" y="6449962"/>
            <a:ext cx="12192000" cy="408038"/>
          </a:xfrm>
          <a:prstGeom prst="rect">
            <a:avLst/>
          </a:prstGeom>
          <a:solidFill>
            <a:srgbClr val="BD58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2503E64-CA39-C3EC-754D-E3A97134D7F1}"/>
              </a:ext>
            </a:extLst>
          </p:cNvPr>
          <p:cNvSpPr/>
          <p:nvPr/>
        </p:nvSpPr>
        <p:spPr>
          <a:xfrm flipV="1">
            <a:off x="0" y="6377962"/>
            <a:ext cx="12192000" cy="108000"/>
          </a:xfrm>
          <a:prstGeom prst="rect">
            <a:avLst/>
          </a:prstGeom>
          <a:solidFill>
            <a:srgbClr val="E48312"/>
          </a:solid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020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302D2-AFAC-FD76-359D-507A27E76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2B342-A26E-DF73-134C-2E45F6CEE3BC}"/>
              </a:ext>
            </a:extLst>
          </p:cNvPr>
          <p:cNvSpPr>
            <a:spLocks noGrp="1"/>
          </p:cNvSpPr>
          <p:nvPr>
            <p:ph type="title"/>
          </p:nvPr>
        </p:nvSpPr>
        <p:spPr>
          <a:xfrm>
            <a:off x="700548" y="24453"/>
            <a:ext cx="10515600" cy="559878"/>
          </a:xfrm>
        </p:spPr>
        <p:txBody>
          <a:bodyPr>
            <a:normAutofit/>
          </a:bodyPr>
          <a:lstStyle/>
          <a:p>
            <a:pPr algn="ctr"/>
            <a:r>
              <a:rPr lang="en-US" sz="2400" b="1" dirty="0">
                <a:latin typeface="Times New Roman"/>
                <a:cs typeface="Times New Roman"/>
              </a:rPr>
              <a:t>Proposed Workflow</a:t>
            </a:r>
            <a:endParaRPr lang="en-IN" sz="3600" b="1" dirty="0">
              <a:latin typeface="Times New Roman"/>
              <a:cs typeface="Times New Roman"/>
            </a:endParaRPr>
          </a:p>
        </p:txBody>
      </p:sp>
      <p:sp>
        <p:nvSpPr>
          <p:cNvPr id="4" name="Rectangle 3">
            <a:extLst>
              <a:ext uri="{FF2B5EF4-FFF2-40B4-BE49-F238E27FC236}">
                <a16:creationId xmlns:a16="http://schemas.microsoft.com/office/drawing/2014/main" id="{860ED552-1A36-2AA4-B7DF-1351E7BC1584}"/>
              </a:ext>
            </a:extLst>
          </p:cNvPr>
          <p:cNvSpPr/>
          <p:nvPr/>
        </p:nvSpPr>
        <p:spPr>
          <a:xfrm>
            <a:off x="0" y="6449962"/>
            <a:ext cx="12192000" cy="408038"/>
          </a:xfrm>
          <a:prstGeom prst="rect">
            <a:avLst/>
          </a:prstGeom>
          <a:solidFill>
            <a:srgbClr val="BD58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A330AC5-0365-1BDA-B906-E18E3045C572}"/>
              </a:ext>
            </a:extLst>
          </p:cNvPr>
          <p:cNvSpPr/>
          <p:nvPr/>
        </p:nvSpPr>
        <p:spPr>
          <a:xfrm flipV="1">
            <a:off x="0" y="6377962"/>
            <a:ext cx="12192000" cy="108000"/>
          </a:xfrm>
          <a:prstGeom prst="rect">
            <a:avLst/>
          </a:prstGeom>
          <a:solidFill>
            <a:srgbClr val="E48312"/>
          </a:solid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Content Placeholder 11">
            <a:extLst>
              <a:ext uri="{FF2B5EF4-FFF2-40B4-BE49-F238E27FC236}">
                <a16:creationId xmlns:a16="http://schemas.microsoft.com/office/drawing/2014/main" id="{06CC4199-81D3-BB44-F8D6-7489531CC5C7}"/>
              </a:ext>
            </a:extLst>
          </p:cNvPr>
          <p:cNvPicPr>
            <a:picLocks noGrp="1" noChangeAspect="1"/>
          </p:cNvPicPr>
          <p:nvPr>
            <p:ph idx="1"/>
          </p:nvPr>
        </p:nvPicPr>
        <p:blipFill>
          <a:blip r:embed="rId2"/>
          <a:stretch>
            <a:fillRect/>
          </a:stretch>
        </p:blipFill>
        <p:spPr>
          <a:xfrm>
            <a:off x="7907594" y="2707371"/>
            <a:ext cx="3635476" cy="1443257"/>
          </a:xfrm>
        </p:spPr>
      </p:pic>
      <p:pic>
        <p:nvPicPr>
          <p:cNvPr id="14" name="Picture 13">
            <a:extLst>
              <a:ext uri="{FF2B5EF4-FFF2-40B4-BE49-F238E27FC236}">
                <a16:creationId xmlns:a16="http://schemas.microsoft.com/office/drawing/2014/main" id="{19EA0DC6-4E1D-A5B6-2AC8-79904394F1DE}"/>
              </a:ext>
            </a:extLst>
          </p:cNvPr>
          <p:cNvPicPr>
            <a:picLocks noChangeAspect="1"/>
          </p:cNvPicPr>
          <p:nvPr/>
        </p:nvPicPr>
        <p:blipFill>
          <a:blip r:embed="rId3"/>
          <a:stretch>
            <a:fillRect/>
          </a:stretch>
        </p:blipFill>
        <p:spPr>
          <a:xfrm>
            <a:off x="4096091" y="2621130"/>
            <a:ext cx="3213235" cy="1923211"/>
          </a:xfrm>
          <a:prstGeom prst="rect">
            <a:avLst/>
          </a:prstGeom>
        </p:spPr>
      </p:pic>
      <p:sp>
        <p:nvSpPr>
          <p:cNvPr id="15" name="Rectangle: Rounded Corners 14">
            <a:extLst>
              <a:ext uri="{FF2B5EF4-FFF2-40B4-BE49-F238E27FC236}">
                <a16:creationId xmlns:a16="http://schemas.microsoft.com/office/drawing/2014/main" id="{7D1884A0-413F-8EE0-8A1B-13132F1474E4}"/>
              </a:ext>
            </a:extLst>
          </p:cNvPr>
          <p:cNvSpPr/>
          <p:nvPr/>
        </p:nvSpPr>
        <p:spPr>
          <a:xfrm>
            <a:off x="1101212" y="2982330"/>
            <a:ext cx="2192594" cy="1200812"/>
          </a:xfrm>
          <a:prstGeom prst="roundRect">
            <a:avLst/>
          </a:prstGeom>
          <a:solidFill>
            <a:srgbClr val="E483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KEMCAN LAYER </a:t>
            </a:r>
          </a:p>
        </p:txBody>
      </p:sp>
      <p:sp>
        <p:nvSpPr>
          <p:cNvPr id="16" name="Rectangle 15">
            <a:extLst>
              <a:ext uri="{FF2B5EF4-FFF2-40B4-BE49-F238E27FC236}">
                <a16:creationId xmlns:a16="http://schemas.microsoft.com/office/drawing/2014/main" id="{D88D3184-62AC-D875-5240-4DC52B140D76}"/>
              </a:ext>
            </a:extLst>
          </p:cNvPr>
          <p:cNvSpPr/>
          <p:nvPr/>
        </p:nvSpPr>
        <p:spPr>
          <a:xfrm>
            <a:off x="914400" y="2389239"/>
            <a:ext cx="10776156" cy="2418735"/>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834A23B6-60A8-92B3-B3C2-22995FB275FF}"/>
              </a:ext>
            </a:extLst>
          </p:cNvPr>
          <p:cNvCxnSpPr>
            <a:cxnSpLocks/>
            <a:stCxn id="15" idx="3"/>
            <a:endCxn id="14" idx="1"/>
          </p:cNvCxnSpPr>
          <p:nvPr/>
        </p:nvCxnSpPr>
        <p:spPr>
          <a:xfrm>
            <a:off x="3293806" y="3582736"/>
            <a:ext cx="8022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9562781-D04D-1099-FA00-602256916530}"/>
              </a:ext>
            </a:extLst>
          </p:cNvPr>
          <p:cNvCxnSpPr>
            <a:cxnSpLocks/>
            <a:stCxn id="14" idx="3"/>
          </p:cNvCxnSpPr>
          <p:nvPr/>
        </p:nvCxnSpPr>
        <p:spPr>
          <a:xfrm>
            <a:off x="7309326" y="3582736"/>
            <a:ext cx="5982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Arrow: Left 22">
            <a:extLst>
              <a:ext uri="{FF2B5EF4-FFF2-40B4-BE49-F238E27FC236}">
                <a16:creationId xmlns:a16="http://schemas.microsoft.com/office/drawing/2014/main" id="{2E33875C-C648-7638-9BE6-4B54CAD76CEC}"/>
              </a:ext>
            </a:extLst>
          </p:cNvPr>
          <p:cNvSpPr/>
          <p:nvPr/>
        </p:nvSpPr>
        <p:spPr>
          <a:xfrm rot="16200000">
            <a:off x="9740311" y="4792995"/>
            <a:ext cx="432619" cy="462577"/>
          </a:xfrm>
          <a:prstGeom prst="lef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CE6AA972-9F52-653C-FA7F-5995483DDC15}"/>
              </a:ext>
            </a:extLst>
          </p:cNvPr>
          <p:cNvSpPr/>
          <p:nvPr/>
        </p:nvSpPr>
        <p:spPr>
          <a:xfrm>
            <a:off x="9099754" y="5240593"/>
            <a:ext cx="1922208" cy="8357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Judgment Generation (User type aware Judgement document) </a:t>
            </a:r>
          </a:p>
        </p:txBody>
      </p:sp>
      <p:sp>
        <p:nvSpPr>
          <p:cNvPr id="27" name="Arrow: Bent-Up 26">
            <a:extLst>
              <a:ext uri="{FF2B5EF4-FFF2-40B4-BE49-F238E27FC236}">
                <a16:creationId xmlns:a16="http://schemas.microsoft.com/office/drawing/2014/main" id="{64C2BBCC-67FC-9F3C-05D5-626835692E2F}"/>
              </a:ext>
            </a:extLst>
          </p:cNvPr>
          <p:cNvSpPr/>
          <p:nvPr/>
        </p:nvSpPr>
        <p:spPr>
          <a:xfrm rot="10800000">
            <a:off x="1882877" y="1837220"/>
            <a:ext cx="314632" cy="516019"/>
          </a:xfrm>
          <a:prstGeom prst="bentUp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5FCEDB2D-F7E2-7532-4581-08FDE6D82298}"/>
              </a:ext>
            </a:extLst>
          </p:cNvPr>
          <p:cNvSpPr/>
          <p:nvPr/>
        </p:nvSpPr>
        <p:spPr>
          <a:xfrm>
            <a:off x="2197509" y="1493595"/>
            <a:ext cx="2158181" cy="73452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User input(Case details)</a:t>
            </a:r>
          </a:p>
        </p:txBody>
      </p:sp>
      <p:pic>
        <p:nvPicPr>
          <p:cNvPr id="30" name="Picture 29">
            <a:extLst>
              <a:ext uri="{FF2B5EF4-FFF2-40B4-BE49-F238E27FC236}">
                <a16:creationId xmlns:a16="http://schemas.microsoft.com/office/drawing/2014/main" id="{DF530455-3DFD-8FB0-3419-DC5AE7C6B636}"/>
              </a:ext>
            </a:extLst>
          </p:cNvPr>
          <p:cNvPicPr>
            <a:picLocks noChangeAspect="1"/>
          </p:cNvPicPr>
          <p:nvPr/>
        </p:nvPicPr>
        <p:blipFill>
          <a:blip r:embed="rId4"/>
          <a:stretch>
            <a:fillRect/>
          </a:stretch>
        </p:blipFill>
        <p:spPr>
          <a:xfrm>
            <a:off x="5812092" y="719334"/>
            <a:ext cx="2204886" cy="1186852"/>
          </a:xfrm>
          <a:prstGeom prst="rect">
            <a:avLst/>
          </a:prstGeom>
        </p:spPr>
      </p:pic>
      <p:sp>
        <p:nvSpPr>
          <p:cNvPr id="31" name="Rectangle 30">
            <a:extLst>
              <a:ext uri="{FF2B5EF4-FFF2-40B4-BE49-F238E27FC236}">
                <a16:creationId xmlns:a16="http://schemas.microsoft.com/office/drawing/2014/main" id="{B865DE4D-2B8F-3AD8-5733-3068BFC32661}"/>
              </a:ext>
            </a:extLst>
          </p:cNvPr>
          <p:cNvSpPr/>
          <p:nvPr/>
        </p:nvSpPr>
        <p:spPr>
          <a:xfrm>
            <a:off x="7907594" y="655414"/>
            <a:ext cx="263012" cy="61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Left-Right 31">
            <a:extLst>
              <a:ext uri="{FF2B5EF4-FFF2-40B4-BE49-F238E27FC236}">
                <a16:creationId xmlns:a16="http://schemas.microsoft.com/office/drawing/2014/main" id="{97509D0E-E85E-16AD-7DDC-269E6782F024}"/>
              </a:ext>
            </a:extLst>
          </p:cNvPr>
          <p:cNvSpPr/>
          <p:nvPr/>
        </p:nvSpPr>
        <p:spPr>
          <a:xfrm rot="5400000">
            <a:off x="6699553" y="2070800"/>
            <a:ext cx="516020" cy="314633"/>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33" name="Rectangle: Rounded Corners 32">
            <a:extLst>
              <a:ext uri="{FF2B5EF4-FFF2-40B4-BE49-F238E27FC236}">
                <a16:creationId xmlns:a16="http://schemas.microsoft.com/office/drawing/2014/main" id="{65CCD235-E97F-A83F-746D-1A46FE1EE7D3}"/>
              </a:ext>
            </a:extLst>
          </p:cNvPr>
          <p:cNvSpPr/>
          <p:nvPr/>
        </p:nvSpPr>
        <p:spPr>
          <a:xfrm>
            <a:off x="5555226" y="540774"/>
            <a:ext cx="2694039" cy="1509251"/>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4" name="TextBox 33">
            <a:extLst>
              <a:ext uri="{FF2B5EF4-FFF2-40B4-BE49-F238E27FC236}">
                <a16:creationId xmlns:a16="http://schemas.microsoft.com/office/drawing/2014/main" id="{057D9D11-D06F-EAA7-1165-CB99DD53F229}"/>
              </a:ext>
            </a:extLst>
          </p:cNvPr>
          <p:cNvSpPr txBox="1"/>
          <p:nvPr/>
        </p:nvSpPr>
        <p:spPr>
          <a:xfrm>
            <a:off x="5158611" y="4406900"/>
            <a:ext cx="1140890" cy="369332"/>
          </a:xfrm>
          <a:prstGeom prst="rect">
            <a:avLst/>
          </a:prstGeom>
          <a:noFill/>
        </p:spPr>
        <p:txBody>
          <a:bodyPr wrap="none" rtlCol="0">
            <a:spAutoFit/>
          </a:bodyPr>
          <a:lstStyle/>
          <a:p>
            <a:r>
              <a:rPr lang="en-IN" dirty="0"/>
              <a:t>RAG Layer</a:t>
            </a:r>
          </a:p>
        </p:txBody>
      </p:sp>
      <p:sp>
        <p:nvSpPr>
          <p:cNvPr id="35" name="TextBox 34">
            <a:extLst>
              <a:ext uri="{FF2B5EF4-FFF2-40B4-BE49-F238E27FC236}">
                <a16:creationId xmlns:a16="http://schemas.microsoft.com/office/drawing/2014/main" id="{6E03B1EB-ACF0-0066-3418-E0688E1C9A94}"/>
              </a:ext>
            </a:extLst>
          </p:cNvPr>
          <p:cNvSpPr txBox="1"/>
          <p:nvPr/>
        </p:nvSpPr>
        <p:spPr>
          <a:xfrm>
            <a:off x="8846569" y="4173414"/>
            <a:ext cx="1863214" cy="369332"/>
          </a:xfrm>
          <a:prstGeom prst="rect">
            <a:avLst/>
          </a:prstGeom>
          <a:noFill/>
        </p:spPr>
        <p:txBody>
          <a:bodyPr wrap="square" rtlCol="0">
            <a:spAutoFit/>
          </a:bodyPr>
          <a:lstStyle/>
          <a:p>
            <a:r>
              <a:rPr lang="en-IN" dirty="0"/>
              <a:t>R2 Squared Layer</a:t>
            </a:r>
          </a:p>
        </p:txBody>
      </p:sp>
    </p:spTree>
    <p:extLst>
      <p:ext uri="{BB962C8B-B14F-4D97-AF65-F5344CB8AC3E}">
        <p14:creationId xmlns:p14="http://schemas.microsoft.com/office/powerpoint/2010/main" val="177506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AE7D-7A8C-9202-3EDF-863C0144AD0A}"/>
              </a:ext>
            </a:extLst>
          </p:cNvPr>
          <p:cNvSpPr>
            <a:spLocks noGrp="1"/>
          </p:cNvSpPr>
          <p:nvPr>
            <p:ph type="title"/>
          </p:nvPr>
        </p:nvSpPr>
        <p:spPr/>
        <p:txBody>
          <a:bodyPr>
            <a:normAutofit/>
          </a:bodyPr>
          <a:lstStyle/>
          <a:p>
            <a:r>
              <a:rPr lang="en-IN" sz="3200" b="1" dirty="0"/>
              <a:t>Knowledge-Enriched Multi-Cross Attention Network</a:t>
            </a:r>
          </a:p>
        </p:txBody>
      </p:sp>
      <p:pic>
        <p:nvPicPr>
          <p:cNvPr id="5" name="Content Placeholder 4">
            <a:extLst>
              <a:ext uri="{FF2B5EF4-FFF2-40B4-BE49-F238E27FC236}">
                <a16:creationId xmlns:a16="http://schemas.microsoft.com/office/drawing/2014/main" id="{BF8DB8F2-5AAD-69D3-E252-F54E59063C0C}"/>
              </a:ext>
            </a:extLst>
          </p:cNvPr>
          <p:cNvPicPr>
            <a:picLocks noGrp="1" noChangeAspect="1"/>
          </p:cNvPicPr>
          <p:nvPr>
            <p:ph idx="1"/>
          </p:nvPr>
        </p:nvPicPr>
        <p:blipFill>
          <a:blip r:embed="rId2"/>
          <a:stretch>
            <a:fillRect/>
          </a:stretch>
        </p:blipFill>
        <p:spPr>
          <a:xfrm>
            <a:off x="1151835" y="1690689"/>
            <a:ext cx="9888330" cy="4382582"/>
          </a:xfrm>
        </p:spPr>
      </p:pic>
    </p:spTree>
    <p:extLst>
      <p:ext uri="{BB962C8B-B14F-4D97-AF65-F5344CB8AC3E}">
        <p14:creationId xmlns:p14="http://schemas.microsoft.com/office/powerpoint/2010/main" val="20048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654"/>
          </a:xfrm>
        </p:spPr>
        <p:txBody>
          <a:bodyPr>
            <a:normAutofit/>
          </a:bodyPr>
          <a:lstStyle/>
          <a:p>
            <a:pPr algn="ctr"/>
            <a:r>
              <a:rPr lang="en-US" sz="3600">
                <a:latin typeface="Times New Roman" panose="02020603050405020304" pitchFamily="18" charset="0"/>
                <a:cs typeface="Times New Roman" panose="02020603050405020304" pitchFamily="18" charset="0"/>
              </a:rPr>
              <a:t>References</a:t>
            </a:r>
            <a:endParaRPr lang="en-IN"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3390" y="1208468"/>
            <a:ext cx="10490410" cy="4968495"/>
          </a:xfrm>
        </p:spPr>
        <p:txBody>
          <a:bodyPr vert="horz" lIns="91440" tIns="45720" rIns="91440" bIns="45720" rtlCol="0" anchor="t">
            <a:normAutofit fontScale="92500"/>
          </a:bodyPr>
          <a:lstStyle/>
          <a:p>
            <a:pPr marL="0" indent="0">
              <a:buNone/>
            </a:pPr>
            <a:r>
              <a:rPr lang="en-IN" sz="2000" dirty="0">
                <a:latin typeface="Times New Roman"/>
                <a:cs typeface="Times New Roman"/>
              </a:rPr>
              <a:t>[1] </a:t>
            </a:r>
            <a:r>
              <a:rPr lang="en-IN" sz="2000" dirty="0"/>
              <a:t>R. S. M. Wahidur, S. Kim, H. Choi, D. S. Bhatti, and H.-N. Lee, “Legal Query RAG,” </a:t>
            </a:r>
            <a:r>
              <a:rPr lang="en-IN" sz="2000" i="1" dirty="0"/>
              <a:t>IEEE Access</a:t>
            </a:r>
            <a:r>
              <a:rPr lang="en-IN" sz="2000" dirty="0"/>
              <a:t>, vol. 13, pp. 25574–25587, Mar. 2025, </a:t>
            </a:r>
            <a:r>
              <a:rPr lang="en-IN" sz="2000" dirty="0" err="1"/>
              <a:t>doi</a:t>
            </a:r>
            <a:r>
              <a:rPr lang="en-IN" sz="2000" dirty="0"/>
              <a:t>: 10.1109/ACCESS.2025.3542125.</a:t>
            </a:r>
          </a:p>
          <a:p>
            <a:pPr marL="0" indent="0">
              <a:buNone/>
            </a:pPr>
            <a:r>
              <a:rPr lang="en-IN" sz="2000" dirty="0">
                <a:latin typeface="Times New Roman"/>
                <a:cs typeface="Times New Roman"/>
              </a:rPr>
              <a:t>[2] </a:t>
            </a:r>
            <a:r>
              <a:rPr lang="en-US" sz="2000" dirty="0"/>
              <a:t>B. Wang, Y. Li, and C. Xu, “Exploring Bill Similarity with Attention Mechanism for Enhanced Legislative Prediction,” </a:t>
            </a:r>
            <a:r>
              <a:rPr lang="en-US" sz="2000" i="1" dirty="0"/>
              <a:t>Journal of Social Computing</a:t>
            </a:r>
            <a:r>
              <a:rPr lang="en-US" sz="2000" dirty="0"/>
              <a:t>, vol. 6, no. 2, pp. 112–125, Jun. 2025, </a:t>
            </a:r>
            <a:r>
              <a:rPr lang="en-US" sz="2000" dirty="0" err="1"/>
              <a:t>doi</a:t>
            </a:r>
            <a:r>
              <a:rPr lang="en-US" sz="2000" dirty="0"/>
              <a:t>: 10.23919/JSC.2025.0005.</a:t>
            </a:r>
          </a:p>
          <a:p>
            <a:pPr marL="0" indent="0">
              <a:buNone/>
            </a:pPr>
            <a:r>
              <a:rPr lang="en-IN" sz="2000" dirty="0">
                <a:latin typeface="Times New Roman"/>
                <a:cs typeface="Times New Roman"/>
              </a:rPr>
              <a:t>[3] </a:t>
            </a:r>
            <a:r>
              <a:rPr lang="en-IN" sz="2000" dirty="0"/>
              <a:t>N. A. Samee, M. </a:t>
            </a:r>
            <a:r>
              <a:rPr lang="en-IN" sz="2000" dirty="0" err="1"/>
              <a:t>Alabdulhafith</a:t>
            </a:r>
            <a:r>
              <a:rPr lang="en-IN" sz="2000" dirty="0"/>
              <a:t>, S. M. A. H. Shah, and A. Rizwan, “</a:t>
            </a:r>
            <a:r>
              <a:rPr lang="en-IN" sz="2000" dirty="0" err="1"/>
              <a:t>JusticeAI</a:t>
            </a:r>
            <a:r>
              <a:rPr lang="en-IN" sz="2000" dirty="0"/>
              <a:t>: A Large Language Models Inspired Collaborative and Cross-Domain Multimodal System for Automatic Judicial Rulings in Smart Courts,” </a:t>
            </a:r>
            <a:r>
              <a:rPr lang="en-IN" sz="2000" i="1" dirty="0"/>
              <a:t>IEEE Access</a:t>
            </a:r>
            <a:r>
              <a:rPr lang="en-IN" sz="2000" dirty="0"/>
              <a:t>, vol. 12, pp. 112956–112972, Nov. 2024, </a:t>
            </a:r>
            <a:r>
              <a:rPr lang="en-IN" sz="2000" dirty="0" err="1"/>
              <a:t>doi</a:t>
            </a:r>
            <a:r>
              <a:rPr lang="en-IN" sz="2000" dirty="0"/>
              <a:t>: 10.1109/ACCESS.2024.3491775.</a:t>
            </a:r>
          </a:p>
          <a:p>
            <a:pPr marL="0" indent="0">
              <a:buNone/>
            </a:pPr>
            <a:r>
              <a:rPr lang="en-IN" sz="2000" dirty="0">
                <a:latin typeface="Calibri" panose="020F0502020204030204"/>
                <a:cs typeface="Calibri" panose="020F0502020204030204"/>
              </a:rPr>
              <a:t>[4] </a:t>
            </a:r>
            <a:r>
              <a:rPr lang="en-US" sz="2000" dirty="0"/>
              <a:t>A. Fan, S. Wang, and Y. Wang, “Legal Document Similarity Matching Based on Ensemble Learning,” </a:t>
            </a:r>
            <a:r>
              <a:rPr lang="en-US" sz="2000" i="1" dirty="0"/>
              <a:t>IEEE Access</a:t>
            </a:r>
            <a:r>
              <a:rPr lang="en-US" sz="2000" dirty="0"/>
              <a:t>, vol. 12, pp. 22574–22585, Mar. 2024, </a:t>
            </a:r>
            <a:r>
              <a:rPr lang="en-US" sz="2000" dirty="0" err="1"/>
              <a:t>doi</a:t>
            </a:r>
            <a:r>
              <a:rPr lang="en-US" sz="2000" dirty="0"/>
              <a:t>: 10.1109/ACCESS.2024.3371262.</a:t>
            </a:r>
          </a:p>
          <a:p>
            <a:pPr marL="0" indent="0">
              <a:buNone/>
            </a:pPr>
            <a:r>
              <a:rPr lang="en-IN" sz="2000" dirty="0">
                <a:latin typeface="Calibri"/>
                <a:cs typeface="Calibri"/>
              </a:rPr>
              <a:t>[5] </a:t>
            </a:r>
            <a:r>
              <a:rPr lang="en-IN" sz="2000" dirty="0"/>
              <a:t>Y. Al-Shareef, “</a:t>
            </a:r>
            <a:r>
              <a:rPr lang="en-IN" sz="2000" dirty="0" err="1"/>
              <a:t>CHRExpert</a:t>
            </a:r>
            <a:r>
              <a:rPr lang="en-IN" sz="2000" dirty="0"/>
              <a:t>: An AI-Driven Court of Human Rights Expert Assistant for Legal Practitioners Utilizing Transformer Models,” </a:t>
            </a:r>
            <a:r>
              <a:rPr lang="en-IN" sz="2000" i="1" dirty="0"/>
              <a:t>IEEE Access</a:t>
            </a:r>
            <a:r>
              <a:rPr lang="en-IN" sz="2000" dirty="0"/>
              <a:t>, vol. 13, pp. 26740–26750, Mar. 2025, </a:t>
            </a:r>
            <a:r>
              <a:rPr lang="en-IN" sz="2000" dirty="0" err="1"/>
              <a:t>doi</a:t>
            </a:r>
            <a:r>
              <a:rPr lang="en-IN" sz="2000" dirty="0"/>
              <a:t>: 10.1109/ACCESS.2025.3547763.</a:t>
            </a:r>
          </a:p>
          <a:p>
            <a:pPr marL="0" indent="0">
              <a:buNone/>
            </a:pPr>
            <a:r>
              <a:rPr lang="en-IN" sz="2000" dirty="0"/>
              <a:t>[6] </a:t>
            </a:r>
            <a:r>
              <a:rPr lang="en-US" sz="2000" dirty="0"/>
              <a:t>P. Bhattacharya, A. Ghosh, P. Sengupta, and S. Ghosh, “A dataset for statutory reasoning in Indian law,” in </a:t>
            </a:r>
            <a:r>
              <a:rPr lang="en-US" sz="2000" i="1" dirty="0"/>
              <a:t>Proceedings of the 60th Annual Meeting of the Association for Computational Linguistics (Volume 1: Long Papers)</a:t>
            </a:r>
            <a:r>
              <a:rPr lang="en-US" sz="2000" dirty="0"/>
              <a:t>, Dublin, Ireland, May 2022, pp. 5562–5575, </a:t>
            </a:r>
            <a:r>
              <a:rPr lang="en-US" sz="2000" dirty="0" err="1"/>
              <a:t>doi</a:t>
            </a:r>
            <a:r>
              <a:rPr lang="en-US" sz="2000" dirty="0"/>
              <a:t>: 10.18653/v1/2022.acl-long.381.</a:t>
            </a:r>
            <a:endParaRPr lang="en-IN" sz="2000" dirty="0"/>
          </a:p>
        </p:txBody>
      </p:sp>
      <p:sp>
        <p:nvSpPr>
          <p:cNvPr id="6" name="Rectangle 5">
            <a:extLst>
              <a:ext uri="{FF2B5EF4-FFF2-40B4-BE49-F238E27FC236}">
                <a16:creationId xmlns:a16="http://schemas.microsoft.com/office/drawing/2014/main" id="{2250C256-BED9-5B63-7676-B19A85346DC3}"/>
              </a:ext>
            </a:extLst>
          </p:cNvPr>
          <p:cNvSpPr/>
          <p:nvPr/>
        </p:nvSpPr>
        <p:spPr>
          <a:xfrm>
            <a:off x="0" y="6449962"/>
            <a:ext cx="12192000" cy="408038"/>
          </a:xfrm>
          <a:prstGeom prst="rect">
            <a:avLst/>
          </a:prstGeom>
          <a:solidFill>
            <a:srgbClr val="BD58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7822A0D-CB64-5C6C-B92B-FA121FC15A30}"/>
              </a:ext>
            </a:extLst>
          </p:cNvPr>
          <p:cNvSpPr/>
          <p:nvPr/>
        </p:nvSpPr>
        <p:spPr>
          <a:xfrm flipV="1">
            <a:off x="0" y="6377962"/>
            <a:ext cx="12192000" cy="108000"/>
          </a:xfrm>
          <a:prstGeom prst="rect">
            <a:avLst/>
          </a:prstGeom>
          <a:solidFill>
            <a:srgbClr val="E48312"/>
          </a:solid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82350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1087</TotalTime>
  <Words>925</Words>
  <Application>Microsoft Office PowerPoint</Application>
  <PresentationFormat>Widescreen</PresentationFormat>
  <Paragraphs>43</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 IT5712 PROJECT I  From Facts to Verdict: An AI-Powered Legal Judgment Prediction System for Indian Criminal Law</vt:lpstr>
      <vt:lpstr>PowerPoint Presentation</vt:lpstr>
      <vt:lpstr>Abstract</vt:lpstr>
      <vt:lpstr>Objective:</vt:lpstr>
      <vt:lpstr>Proposed Workflow</vt:lpstr>
      <vt:lpstr>Knowledge-Enriched Multi-Cross Attention Network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IT5712 PROJECT I  AI-Enhanced Analysis of Panoramic Dental X-rays for Early Detection of Oral Cancer and Dental Anomalies</dc:title>
  <dc:creator>admin</dc:creator>
  <cp:lastModifiedBy>Aashin A P</cp:lastModifiedBy>
  <cp:revision>181</cp:revision>
  <dcterms:created xsi:type="dcterms:W3CDTF">2024-08-17T06:03:50Z</dcterms:created>
  <dcterms:modified xsi:type="dcterms:W3CDTF">2025-07-30T09:13:34Z</dcterms:modified>
</cp:coreProperties>
</file>